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70" r:id="rId2"/>
    <p:sldId id="271" r:id="rId3"/>
    <p:sldId id="273" r:id="rId4"/>
    <p:sldId id="272" r:id="rId5"/>
    <p:sldId id="265" r:id="rId6"/>
    <p:sldId id="266" r:id="rId7"/>
    <p:sldId id="267" r:id="rId8"/>
    <p:sldId id="269" r:id="rId9"/>
    <p:sldId id="268" r:id="rId10"/>
    <p:sldId id="274" r:id="rId11"/>
    <p:sldId id="260" r:id="rId12"/>
    <p:sldId id="256" r:id="rId13"/>
    <p:sldId id="257" r:id="rId14"/>
    <p:sldId id="262" r:id="rId15"/>
    <p:sldId id="261" r:id="rId16"/>
    <p:sldId id="258" r:id="rId17"/>
    <p:sldId id="259" r:id="rId18"/>
    <p:sldId id="263" r:id="rId19"/>
    <p:sldId id="264" r:id="rId2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1405F-BA46-43FD-BF34-C9D8930CA7DF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99518-AE4D-4B9C-916B-C153D45E9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B0B2E-5897-46B3-B851-E559D8B87BCD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5278B-F137-493D-9E73-6C4A0BA63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B0B2E-5897-46B3-B851-E559D8B87BCD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5278B-F137-493D-9E73-6C4A0BA63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B0B2E-5897-46B3-B851-E559D8B87BCD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5278B-F137-493D-9E73-6C4A0BA63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B0B2E-5897-46B3-B851-E559D8B87BCD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5278B-F137-493D-9E73-6C4A0BA63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B0B2E-5897-46B3-B851-E559D8B87BCD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5278B-F137-493D-9E73-6C4A0BA63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B0B2E-5897-46B3-B851-E559D8B87BCD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5278B-F137-493D-9E73-6C4A0BA63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B0B2E-5897-46B3-B851-E559D8B87BCD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5278B-F137-493D-9E73-6C4A0BA63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B0B2E-5897-46B3-B851-E559D8B87BCD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5278B-F137-493D-9E73-6C4A0BA63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B0B2E-5897-46B3-B851-E559D8B87BCD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5278B-F137-493D-9E73-6C4A0BA63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B0B2E-5897-46B3-B851-E559D8B87BCD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5278B-F137-493D-9E73-6C4A0BA63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B0B2E-5897-46B3-B851-E559D8B87BCD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5278B-F137-493D-9E73-6C4A0BA63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B0B2E-5897-46B3-B851-E559D8B87BCD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5278B-F137-493D-9E73-6C4A0BA63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6096000"/>
          </a:xfrm>
        </p:spPr>
        <p:txBody>
          <a:bodyPr>
            <a:normAutofit/>
          </a:bodyPr>
          <a:lstStyle/>
          <a:p>
            <a:pPr algn="l"/>
            <a:r>
              <a:rPr lang="en-US" u="sng" dirty="0" smtClean="0"/>
              <a:t>ESTAR = to be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used for: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osition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L</a:t>
            </a:r>
            <a:r>
              <a:rPr lang="en-US" dirty="0" smtClean="0"/>
              <a:t>ocation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ctions in Progress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Conditions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Emotions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/>
              <a:t>Personas</a:t>
            </a:r>
            <a:br>
              <a:rPr lang="en-US" sz="9600" dirty="0" smtClean="0"/>
            </a:b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05400"/>
            <a:ext cx="8229600" cy="1143000"/>
          </a:xfrm>
        </p:spPr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a </a:t>
            </a:r>
            <a:r>
              <a:rPr lang="en-US" dirty="0" err="1" smtClean="0"/>
              <a:t>chica</a:t>
            </a:r>
            <a:r>
              <a:rPr lang="en-US" dirty="0" smtClean="0"/>
              <a:t>/ la </a:t>
            </a:r>
            <a:r>
              <a:rPr lang="en-US" dirty="0" err="1" smtClean="0"/>
              <a:t>muchacha</a:t>
            </a:r>
            <a:endParaRPr lang="en-US" dirty="0"/>
          </a:p>
        </p:txBody>
      </p:sp>
      <p:pic>
        <p:nvPicPr>
          <p:cNvPr id="10242" name="Picture 2" descr="http://t3.gstatic.com/images?q=tbn:ANd9GcQ-A99PZGYgCVW39NK5UO4Zyhe2M8FnGdnUlfNA37lCN8-cGs78:www.nyewall.com/images/2013/05/beautiful-girl-wallpapers-girls-wallpap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915474"/>
            <a:ext cx="5676900" cy="35380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5029200"/>
            <a:ext cx="8229600" cy="1143000"/>
          </a:xfrm>
        </p:spPr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l amigo/ la </a:t>
            </a:r>
            <a:r>
              <a:rPr lang="en-US" dirty="0" err="1" smtClean="0"/>
              <a:t>amiga</a:t>
            </a:r>
            <a:endParaRPr lang="en-US" dirty="0"/>
          </a:p>
        </p:txBody>
      </p:sp>
      <p:pic>
        <p:nvPicPr>
          <p:cNvPr id="24578" name="Picture 2" descr="http://t3.gstatic.com/images?q=tbn:ANd9GcRK-fKOgALg71Kc6WLK9nKxyioa2RqMPcQ4iJdVM1FRUbyM3cc1:collider.com/wp-content/uploads/friends-tv-sho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762000"/>
            <a:ext cx="6076950" cy="418634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219200" y="533400"/>
            <a:ext cx="67056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5029200"/>
            <a:ext cx="8229600" cy="1143000"/>
          </a:xfrm>
        </p:spPr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l hombre</a:t>
            </a:r>
            <a:endParaRPr lang="en-US" dirty="0"/>
          </a:p>
        </p:txBody>
      </p:sp>
      <p:pic>
        <p:nvPicPr>
          <p:cNvPr id="13314" name="Picture 2" descr="http://t1.gstatic.com/images?q=tbn:ANd9GcTjCQWNqNjo47mGtYMRKclp_baiSbvygSwYA1asqv5YApdIHI4q0Q:www.tasteofcinema.com/wp-content/uploads/2013/06/superman-movi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295400"/>
            <a:ext cx="4829175" cy="3617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953000"/>
            <a:ext cx="8229600" cy="1143000"/>
          </a:xfrm>
        </p:spPr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l </a:t>
            </a:r>
            <a:r>
              <a:rPr lang="en-US" dirty="0" err="1" smtClean="0"/>
              <a:t>profesor</a:t>
            </a:r>
            <a:r>
              <a:rPr lang="en-US" dirty="0" smtClean="0"/>
              <a:t>/ la </a:t>
            </a:r>
            <a:r>
              <a:rPr lang="en-US" dirty="0" err="1" smtClean="0"/>
              <a:t>profesora</a:t>
            </a:r>
            <a:endParaRPr lang="en-US" dirty="0"/>
          </a:p>
        </p:txBody>
      </p:sp>
      <p:pic>
        <p:nvPicPr>
          <p:cNvPr id="8194" name="Picture 2" descr="http://t0.gstatic.com/images?q=tbn:ANd9GcTBzNP8KuchPA78Sc49DMGE8xcstWLmU7OXj7OQE6UE_juk4G1sFQ:www.ncee.org/wp-content/uploads/2013/04/teach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743211"/>
            <a:ext cx="6047267" cy="35620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05400"/>
            <a:ext cx="8229600" cy="1143000"/>
          </a:xfrm>
        </p:spPr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l doctor/la </a:t>
            </a:r>
            <a:r>
              <a:rPr lang="en-US" dirty="0" err="1" smtClean="0"/>
              <a:t>doctora</a:t>
            </a:r>
            <a:endParaRPr lang="en-US" dirty="0"/>
          </a:p>
        </p:txBody>
      </p:sp>
      <p:pic>
        <p:nvPicPr>
          <p:cNvPr id="9218" name="Picture 2" descr="http://t0.gstatic.com/images?q=tbn:ANd9GcQrzREGavEwNfphcRGkoDisSPJ0u3sW3i3ifvlxhKZ8sHhnMzDOBQ:content.clearchannel.com/cc-common/mlib/1735/09/1735_13794241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685800"/>
            <a:ext cx="3629025" cy="43371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05400"/>
            <a:ext cx="8229600" cy="1143000"/>
          </a:xfrm>
        </p:spPr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a </a:t>
            </a:r>
            <a:r>
              <a:rPr lang="en-US" dirty="0" err="1" smtClean="0"/>
              <a:t>mujer</a:t>
            </a:r>
            <a:endParaRPr lang="en-US" dirty="0"/>
          </a:p>
        </p:txBody>
      </p:sp>
      <p:pic>
        <p:nvPicPr>
          <p:cNvPr id="12290" name="Picture 2" descr="http://t0.gstatic.com/images?q=tbn:ANd9GcQWTFNteYH_a6tHRCcg2mePs65cnSpF9O_VMb5c9OBleBYTqwScLA:nerdywithchildren.com/wp-content/uploads/2013/04/lynda-wonder-woman-16087419-1494-1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914400"/>
            <a:ext cx="5649567" cy="379387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676400" y="3657600"/>
            <a:ext cx="66294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29200"/>
            <a:ext cx="8229600" cy="1143000"/>
          </a:xfrm>
        </p:spPr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l </a:t>
            </a:r>
            <a:r>
              <a:rPr lang="en-US" dirty="0" err="1" smtClean="0"/>
              <a:t>chico</a:t>
            </a:r>
            <a:r>
              <a:rPr lang="en-US" dirty="0" smtClean="0"/>
              <a:t>/el </a:t>
            </a:r>
            <a:r>
              <a:rPr lang="en-US" dirty="0" err="1" smtClean="0"/>
              <a:t>muchacho</a:t>
            </a:r>
            <a:endParaRPr lang="en-US" dirty="0"/>
          </a:p>
        </p:txBody>
      </p:sp>
      <p:pic>
        <p:nvPicPr>
          <p:cNvPr id="11266" name="Picture 2" descr="http://t0.gstatic.com/images?q=tbn:ANd9GcTXNsQQ9k4dcCXHK87FUcFZ0mIzbdWclOhoEu7pqUsIgGoQ6NKoEQ:assets.nydailynews.com/polopoly_fs/1.1397912.1373731143!/img/httpImage/image.jpg_gen/derivatives/landscape_635/missing-bo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990600"/>
            <a:ext cx="3248025" cy="4220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029200"/>
            <a:ext cx="8229600" cy="1143000"/>
          </a:xfrm>
        </p:spPr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l /la </a:t>
            </a:r>
            <a:r>
              <a:rPr lang="en-US" dirty="0" err="1" smtClean="0"/>
              <a:t>estudiante</a:t>
            </a:r>
            <a:endParaRPr lang="en-US" dirty="0"/>
          </a:p>
        </p:txBody>
      </p:sp>
      <p:pic>
        <p:nvPicPr>
          <p:cNvPr id="7170" name="Picture 2" descr="http://t3.gstatic.com/images?q=tbn:ANd9GcSPFR_CFQk14-zgp__ges7BO1YZB1owtQSMa2wU7mHYMNvRnOnG:us.123rf.com/400wm/400/400/ferli/ferli1203/ferli120300162/12809563-happy-smiling-college-student-isolated-on-whit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0"/>
            <a:ext cx="3581400" cy="5333174"/>
          </a:xfrm>
          <a:prstGeom prst="rect">
            <a:avLst/>
          </a:prstGeom>
          <a:noFill/>
        </p:spPr>
      </p:pic>
      <p:pic>
        <p:nvPicPr>
          <p:cNvPr id="7172" name="Picture 4" descr="http://t3.gstatic.com/images?q=tbn:ANd9GcQcNudYVXcK_8_P8FoHc3S0AmdPg87UqDrxukTEAYYAyTuWMHuAjA:www.viainfo.net/images/FaresAndPasses/StudentPa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838200"/>
            <a:ext cx="3267075" cy="4088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dirty="0" smtClean="0"/>
              <a:t>Con = with</a:t>
            </a:r>
            <a:br>
              <a:rPr lang="en-US" sz="6000" dirty="0" smtClean="0"/>
            </a:br>
            <a:r>
              <a:rPr lang="en-US" sz="6000" dirty="0" smtClean="0"/>
              <a:t>en = </a:t>
            </a:r>
            <a:r>
              <a:rPr lang="en-US" sz="6000" smtClean="0"/>
              <a:t>in </a:t>
            </a:r>
            <a:r>
              <a:rPr lang="en-US" sz="6000" smtClean="0"/>
              <a:t/>
            </a:r>
            <a:br>
              <a:rPr lang="en-US" sz="6000" smtClean="0"/>
            </a:br>
            <a:r>
              <a:rPr lang="en-US" sz="6000" smtClean="0"/>
              <a:t>y = and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la = the (fem)</a:t>
            </a:r>
            <a:br>
              <a:rPr lang="en-US" sz="6000" dirty="0" smtClean="0"/>
            </a:br>
            <a:r>
              <a:rPr lang="en-US" sz="6000" dirty="0" smtClean="0"/>
              <a:t>el = the (</a:t>
            </a:r>
            <a:r>
              <a:rPr lang="en-US" sz="6000" dirty="0" err="1" smtClean="0"/>
              <a:t>masc</a:t>
            </a:r>
            <a:r>
              <a:rPr lang="en-US" sz="6000" dirty="0" smtClean="0"/>
              <a:t>)</a:t>
            </a:r>
            <a:br>
              <a:rPr lang="en-US" sz="6000" dirty="0" smtClean="0"/>
            </a:br>
            <a:r>
              <a:rPr lang="en-US" sz="6000" dirty="0" err="1" smtClean="0"/>
              <a:t>las</a:t>
            </a:r>
            <a:r>
              <a:rPr lang="en-US" sz="6000" dirty="0" smtClean="0"/>
              <a:t> = the (fem/plural)</a:t>
            </a:r>
            <a:br>
              <a:rPr lang="en-US" sz="6000" dirty="0" smtClean="0"/>
            </a:br>
            <a:r>
              <a:rPr lang="en-US" sz="6000" dirty="0" smtClean="0"/>
              <a:t>los = the (masc. /plural)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u="sng" smtClean="0"/>
              <a:t>For emotions/conditions </a:t>
            </a:r>
            <a:r>
              <a:rPr lang="en-US" sz="6000" u="sng" dirty="0" smtClean="0"/>
              <a:t>use: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¿</a:t>
            </a:r>
            <a:r>
              <a:rPr lang="en-US" sz="6000" dirty="0" err="1" smtClean="0"/>
              <a:t>Cómo</a:t>
            </a:r>
            <a:r>
              <a:rPr lang="en-US" sz="6000" dirty="0" smtClean="0"/>
              <a:t>? (how/what)</a:t>
            </a:r>
            <a:br>
              <a:rPr lang="en-US" sz="6000" dirty="0" smtClean="0"/>
            </a:br>
            <a:r>
              <a:rPr lang="en-US" sz="6000" dirty="0" smtClean="0"/>
              <a:t> ¿</a:t>
            </a:r>
            <a:r>
              <a:rPr lang="en-US" sz="6000" dirty="0" err="1" smtClean="0"/>
              <a:t>Cómo</a:t>
            </a:r>
            <a:r>
              <a:rPr lang="en-US" sz="6000" dirty="0"/>
              <a:t> </a:t>
            </a:r>
            <a:r>
              <a:rPr lang="en-US" sz="6000" dirty="0" err="1" smtClean="0"/>
              <a:t>estás</a:t>
            </a:r>
            <a:r>
              <a:rPr lang="en-US" sz="6000" dirty="0" smtClean="0"/>
              <a:t>? </a:t>
            </a:r>
            <a:br>
              <a:rPr lang="en-US" sz="6000" dirty="0" smtClean="0"/>
            </a:br>
            <a:r>
              <a:rPr lang="en-US" sz="6000" u="sng" dirty="0" smtClean="0"/>
              <a:t>To make a question</a:t>
            </a:r>
            <a:r>
              <a:rPr lang="en-US" sz="6000" dirty="0" smtClean="0"/>
              <a:t>:</a:t>
            </a:r>
            <a:br>
              <a:rPr lang="en-US" sz="6000" dirty="0" smtClean="0"/>
            </a:br>
            <a:r>
              <a:rPr lang="en-US" sz="6000" dirty="0" smtClean="0"/>
              <a:t>Just use the verb:</a:t>
            </a:r>
            <a:br>
              <a:rPr lang="en-US" sz="6000" dirty="0" smtClean="0"/>
            </a:br>
            <a:r>
              <a:rPr lang="en-US" sz="6000" dirty="0" smtClean="0"/>
              <a:t>¿</a:t>
            </a:r>
            <a:r>
              <a:rPr lang="en-US" sz="6000" dirty="0" err="1" smtClean="0"/>
              <a:t>Estás</a:t>
            </a:r>
            <a:r>
              <a:rPr lang="en-US" sz="6000" dirty="0" smtClean="0"/>
              <a:t>…?</a:t>
            </a:r>
            <a:br>
              <a:rPr lang="en-US" sz="6000" dirty="0" smtClean="0"/>
            </a:br>
            <a:r>
              <a:rPr lang="en-US" sz="6000" dirty="0" smtClean="0"/>
              <a:t>¿</a:t>
            </a:r>
            <a:r>
              <a:rPr lang="en-US" sz="6000" dirty="0" err="1" smtClean="0"/>
              <a:t>Estás</a:t>
            </a:r>
            <a:r>
              <a:rPr lang="en-US" sz="6000" dirty="0" smtClean="0"/>
              <a:t> </a:t>
            </a:r>
            <a:r>
              <a:rPr lang="en-US" sz="6000" dirty="0" err="1" smtClean="0"/>
              <a:t>bién</a:t>
            </a:r>
            <a:r>
              <a:rPr lang="en-US" sz="6000" dirty="0" smtClean="0"/>
              <a:t>?</a:t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6096000"/>
          </a:xfrm>
        </p:spPr>
        <p:txBody>
          <a:bodyPr>
            <a:normAutofit/>
          </a:bodyPr>
          <a:lstStyle/>
          <a:p>
            <a:pPr algn="l"/>
            <a:r>
              <a:rPr lang="en-US" u="sng" dirty="0" smtClean="0"/>
              <a:t>ESTAR = to be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used for: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osition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Location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ctions in Progress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onditions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motions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897562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For Location use: </a:t>
            </a:r>
            <a:br>
              <a:rPr lang="en-US" sz="6000" dirty="0" smtClean="0"/>
            </a:br>
            <a:r>
              <a:rPr lang="en-US" sz="6000" dirty="0" smtClean="0"/>
              <a:t>¿</a:t>
            </a:r>
            <a:r>
              <a:rPr lang="en-US" sz="6000" dirty="0" err="1" smtClean="0"/>
              <a:t>Dónde</a:t>
            </a:r>
            <a:r>
              <a:rPr lang="en-US" sz="6000" dirty="0" smtClean="0"/>
              <a:t>? (where)</a:t>
            </a:r>
            <a:br>
              <a:rPr lang="en-US" sz="6000" dirty="0" smtClean="0"/>
            </a:br>
            <a:r>
              <a:rPr lang="en-US" sz="6000" dirty="0" smtClean="0"/>
              <a:t> ¿</a:t>
            </a:r>
            <a:r>
              <a:rPr lang="en-US" sz="6000" dirty="0" err="1" smtClean="0"/>
              <a:t>Dónde</a:t>
            </a:r>
            <a:r>
              <a:rPr lang="en-US" sz="6000" dirty="0" smtClean="0"/>
              <a:t> </a:t>
            </a:r>
            <a:r>
              <a:rPr lang="en-US" sz="6000" dirty="0" err="1" smtClean="0"/>
              <a:t>estás</a:t>
            </a:r>
            <a:r>
              <a:rPr lang="en-US" sz="6000" dirty="0" smtClean="0"/>
              <a:t>?</a:t>
            </a:r>
            <a:br>
              <a:rPr lang="en-US" sz="6000" dirty="0" smtClean="0"/>
            </a:br>
            <a:r>
              <a:rPr lang="en-US" sz="6000" dirty="0" err="1" smtClean="0"/>
              <a:t>Yo</a:t>
            </a:r>
            <a:r>
              <a:rPr lang="en-US" sz="6000" dirty="0" smtClean="0"/>
              <a:t> </a:t>
            </a:r>
            <a:r>
              <a:rPr lang="en-US" sz="6000" dirty="0" err="1" smtClean="0"/>
              <a:t>estoy</a:t>
            </a:r>
            <a:r>
              <a:rPr lang="en-US" sz="6000" dirty="0" smtClean="0"/>
              <a:t> en la </a:t>
            </a:r>
            <a:r>
              <a:rPr lang="en-US" sz="6000" dirty="0" err="1" smtClean="0"/>
              <a:t>escuela</a:t>
            </a:r>
            <a:r>
              <a:rPr lang="en-US" sz="6000" dirty="0" smtClean="0"/>
              <a:t>. </a:t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 ¿</a:t>
            </a:r>
            <a:r>
              <a:rPr lang="en-US" sz="6000" dirty="0" err="1" smtClean="0"/>
              <a:t>Dónde</a:t>
            </a:r>
            <a:r>
              <a:rPr lang="en-US" sz="6000" dirty="0" smtClean="0"/>
              <a:t> </a:t>
            </a:r>
            <a:r>
              <a:rPr lang="en-US" sz="6000" dirty="0" err="1" smtClean="0"/>
              <a:t>está</a:t>
            </a:r>
            <a:r>
              <a:rPr lang="en-US" sz="6000" dirty="0" smtClean="0"/>
              <a:t> </a:t>
            </a:r>
            <a:r>
              <a:rPr lang="en-US" sz="6000" dirty="0" err="1" smtClean="0"/>
              <a:t>tu</a:t>
            </a:r>
            <a:r>
              <a:rPr lang="en-US" sz="6000" dirty="0" smtClean="0"/>
              <a:t> casa?</a:t>
            </a:r>
            <a:br>
              <a:rPr lang="en-US" sz="6000" dirty="0" smtClean="0"/>
            </a:br>
            <a:r>
              <a:rPr lang="en-US" sz="6000" dirty="0" err="1" smtClean="0"/>
              <a:t>Está</a:t>
            </a:r>
            <a:r>
              <a:rPr lang="en-US" sz="6000" dirty="0" smtClean="0"/>
              <a:t> en Plymouth. </a:t>
            </a:r>
            <a:br>
              <a:rPr lang="en-US" sz="6000" dirty="0" smtClean="0"/>
            </a:b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953000"/>
            <a:ext cx="8229600" cy="1143000"/>
          </a:xfrm>
        </p:spPr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a </a:t>
            </a:r>
            <a:r>
              <a:rPr lang="en-US" dirty="0" err="1" smtClean="0"/>
              <a:t>escuela</a:t>
            </a:r>
            <a:endParaRPr lang="en-US" dirty="0"/>
          </a:p>
        </p:txBody>
      </p:sp>
      <p:pic>
        <p:nvPicPr>
          <p:cNvPr id="5124" name="Picture 4" descr="http://t1.gstatic.com/images?q=tbn:ANd9GcS-XIm0YtZ5PPAIFKR8liYpPcET7IcuhUVJ9dejk6uhHnCq5M8QEw:www.aasd.k12.wi.us/roosevelt/scho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685800"/>
            <a:ext cx="5797778" cy="43427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029200"/>
            <a:ext cx="8229600" cy="1143000"/>
          </a:xfrm>
        </p:spPr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l </a:t>
            </a:r>
            <a:r>
              <a:rPr lang="en-US" dirty="0" err="1" smtClean="0"/>
              <a:t>baño</a:t>
            </a:r>
            <a:endParaRPr lang="en-US" dirty="0"/>
          </a:p>
        </p:txBody>
      </p:sp>
      <p:pic>
        <p:nvPicPr>
          <p:cNvPr id="4098" name="Picture 2" descr="http://t0.gstatic.com/images?q=tbn:ANd9GcQgrmgBKUauZo3D__yIDbC1g9JaxC1AC938R17eZDXI2-hON2Cz:www.kellymoore.com/images/Optimized_Bathroom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762000"/>
            <a:ext cx="6171278" cy="42356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05400"/>
            <a:ext cx="8229600" cy="1143000"/>
          </a:xfrm>
        </p:spPr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a </a:t>
            </a:r>
            <a:r>
              <a:rPr lang="en-US" dirty="0" err="1" smtClean="0"/>
              <a:t>clase</a:t>
            </a:r>
            <a:endParaRPr lang="en-US" dirty="0"/>
          </a:p>
        </p:txBody>
      </p:sp>
      <p:pic>
        <p:nvPicPr>
          <p:cNvPr id="3074" name="Picture 2" descr="http://t3.gstatic.com/images?q=tbn:ANd9GcTn-5Sps3Ofh4YnrT-SD6MnNY5rZTWVJP9H2cIsIYLRjAGmBVlFyA:upload.wikimedia.org/wikipedia/en/5/50/A_Class_in_Prog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990600"/>
            <a:ext cx="4981575" cy="3731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029200"/>
            <a:ext cx="8229600" cy="1143000"/>
          </a:xfrm>
        </p:spPr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a casa</a:t>
            </a:r>
            <a:endParaRPr lang="en-US" dirty="0"/>
          </a:p>
        </p:txBody>
      </p:sp>
      <p:pic>
        <p:nvPicPr>
          <p:cNvPr id="1026" name="Picture 2" descr="http://t1.gstatic.com/images?q=tbn:ANd9GcQDiG6d_fdwwGpON6hzDmMnB2VEUYzYeF5KC_B24A81rlopOq_u:www.whitegadget.com/attachments/pc-wallpapers/85254d1320380902-house-house-wall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609600"/>
            <a:ext cx="5981700" cy="44632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105400"/>
            <a:ext cx="8229600" cy="1143000"/>
          </a:xfrm>
        </p:spPr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a </a:t>
            </a:r>
            <a:r>
              <a:rPr lang="en-US" dirty="0" err="1" smtClean="0"/>
              <a:t>oficina</a:t>
            </a:r>
            <a:endParaRPr lang="en-US" dirty="0"/>
          </a:p>
        </p:txBody>
      </p:sp>
      <p:pic>
        <p:nvPicPr>
          <p:cNvPr id="2050" name="Picture 2" descr="http://t1.gstatic.com/images?q=tbn:ANd9GcReac5TZVeZ6750zpdxq88mfZuNzhVT3zoibmGbct_9U_BmkKibTw:hoklife.com/wp-content/uploads/2009/02/offic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990600"/>
            <a:ext cx="5940111" cy="3952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55</Words>
  <Application>Microsoft Office PowerPoint</Application>
  <PresentationFormat>On-screen Show (4:3)</PresentationFormat>
  <Paragraphs>19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ESTAR = to be used for:  Position Location Actions in Progress Conditions Emotions</vt:lpstr>
      <vt:lpstr>  For emotions/conditions use: ¿Cómo? (how/what)  ¿Cómo estás?  To make a question: Just use the verb: ¿Estás…? ¿Estás bién?  </vt:lpstr>
      <vt:lpstr>ESTAR = to be used for:  Position Location Actions in Progress Conditions Emotions</vt:lpstr>
      <vt:lpstr>For Location use:  ¿Dónde? (where)  ¿Dónde estás? Yo estoy en la escuela.    ¿Dónde está tu casa? Está en Plymouth.  </vt:lpstr>
      <vt:lpstr>la escuela</vt:lpstr>
      <vt:lpstr>el baño</vt:lpstr>
      <vt:lpstr>la clase</vt:lpstr>
      <vt:lpstr>la casa</vt:lpstr>
      <vt:lpstr>la oficina</vt:lpstr>
      <vt:lpstr>Personas </vt:lpstr>
      <vt:lpstr>la chica/ la muchacha</vt:lpstr>
      <vt:lpstr>el amigo/ la amiga</vt:lpstr>
      <vt:lpstr>el hombre</vt:lpstr>
      <vt:lpstr>el profesor/ la profesora</vt:lpstr>
      <vt:lpstr>el doctor/la doctora</vt:lpstr>
      <vt:lpstr>la mujer</vt:lpstr>
      <vt:lpstr>el chico/el muchacho</vt:lpstr>
      <vt:lpstr>el /la estudiante</vt:lpstr>
      <vt:lpstr>Con = with en = in  y = and la = the (fem) el = the (masc) las = the (fem/plural) los = the (masc. /plural)</vt:lpstr>
    </vt:vector>
  </TitlesOfParts>
  <Company>Plymouth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kzolp</dc:creator>
  <cp:lastModifiedBy>kzolp</cp:lastModifiedBy>
  <cp:revision>8</cp:revision>
  <dcterms:created xsi:type="dcterms:W3CDTF">2013-10-22T11:39:39Z</dcterms:created>
  <dcterms:modified xsi:type="dcterms:W3CDTF">2014-10-13T15:44:59Z</dcterms:modified>
</cp:coreProperties>
</file>