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9" r:id="rId4"/>
    <p:sldId id="258" r:id="rId5"/>
    <p:sldId id="260" r:id="rId6"/>
    <p:sldId id="261" r:id="rId7"/>
    <p:sldId id="257" r:id="rId8"/>
    <p:sldId id="262" r:id="rId9"/>
    <p:sldId id="263" r:id="rId10"/>
    <p:sldId id="264" r:id="rId11"/>
    <p:sldId id="273" r:id="rId12"/>
    <p:sldId id="274" r:id="rId13"/>
    <p:sldId id="275" r:id="rId14"/>
    <p:sldId id="276" r:id="rId15"/>
    <p:sldId id="277" r:id="rId16"/>
    <p:sldId id="265" r:id="rId17"/>
    <p:sldId id="278" r:id="rId18"/>
    <p:sldId id="272" r:id="rId19"/>
    <p:sldId id="266" r:id="rId20"/>
    <p:sldId id="267" r:id="rId21"/>
    <p:sldId id="268" r:id="rId22"/>
    <p:sldId id="269" r:id="rId23"/>
  </p:sldIdLst>
  <p:sldSz cx="9144000" cy="6858000" type="screen4x3"/>
  <p:notesSz cx="701040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57" autoAdjust="0"/>
    <p:restoredTop sz="94660"/>
  </p:normalViewPr>
  <p:slideViewPr>
    <p:cSldViewPr>
      <p:cViewPr varScale="1">
        <p:scale>
          <a:sx n="101" d="100"/>
          <a:sy n="101" d="100"/>
        </p:scale>
        <p:origin x="16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3AD26-EECF-41E3-9262-5E5F19008994}" type="datetimeFigureOut">
              <a:rPr lang="en-US" smtClean="0"/>
              <a:pPr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8A924-BD9B-484A-84D1-6359B9A07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3AD26-EECF-41E3-9262-5E5F19008994}" type="datetimeFigureOut">
              <a:rPr lang="en-US" smtClean="0"/>
              <a:pPr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8A924-BD9B-484A-84D1-6359B9A07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3AD26-EECF-41E3-9262-5E5F19008994}" type="datetimeFigureOut">
              <a:rPr lang="en-US" smtClean="0"/>
              <a:pPr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8A924-BD9B-484A-84D1-6359B9A07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3AD26-EECF-41E3-9262-5E5F19008994}" type="datetimeFigureOut">
              <a:rPr lang="en-US" smtClean="0"/>
              <a:pPr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8A924-BD9B-484A-84D1-6359B9A07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3AD26-EECF-41E3-9262-5E5F19008994}" type="datetimeFigureOut">
              <a:rPr lang="en-US" smtClean="0"/>
              <a:pPr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8A924-BD9B-484A-84D1-6359B9A07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3AD26-EECF-41E3-9262-5E5F19008994}" type="datetimeFigureOut">
              <a:rPr lang="en-US" smtClean="0"/>
              <a:pPr/>
              <a:t>3/17/2017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8A924-BD9B-484A-84D1-6359B9A07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3AD26-EECF-41E3-9262-5E5F19008994}" type="datetimeFigureOut">
              <a:rPr lang="en-US" smtClean="0"/>
              <a:pPr/>
              <a:t>3/17/2017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8A924-BD9B-484A-84D1-6359B9A07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3AD26-EECF-41E3-9262-5E5F19008994}" type="datetimeFigureOut">
              <a:rPr lang="en-US" smtClean="0"/>
              <a:pPr/>
              <a:t>3/17/2017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8A924-BD9B-484A-84D1-6359B9A07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3AD26-EECF-41E3-9262-5E5F19008994}" type="datetimeFigureOut">
              <a:rPr lang="en-US" smtClean="0"/>
              <a:pPr/>
              <a:t>3/17/2017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8A924-BD9B-484A-84D1-6359B9A07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3AD26-EECF-41E3-9262-5E5F19008994}" type="datetimeFigureOut">
              <a:rPr lang="en-US" smtClean="0"/>
              <a:pPr/>
              <a:t>3/17/2017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8A924-BD9B-484A-84D1-6359B9A07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3AD26-EECF-41E3-9262-5E5F19008994}" type="datetimeFigureOut">
              <a:rPr lang="en-US" smtClean="0"/>
              <a:pPr/>
              <a:t>3/17/2017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8A924-BD9B-484A-84D1-6359B9A07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3AD26-EECF-41E3-9262-5E5F19008994}" type="datetimeFigureOut">
              <a:rPr lang="en-US" smtClean="0"/>
              <a:pPr/>
              <a:t>3/17/2017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8A924-BD9B-484A-84D1-6359B9A07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http://greatfailure.colonynet.com/cartoon_Mountain_500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.jpeg"/><Relationship Id="rId7" Type="http://schemas.openxmlformats.org/officeDocument/2006/relationships/image" Target="../media/image1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10" Type="http://schemas.openxmlformats.org/officeDocument/2006/relationships/image" Target="../media/image15.jpeg"/><Relationship Id="rId4" Type="http://schemas.openxmlformats.org/officeDocument/2006/relationships/image" Target="../media/image6.jpeg"/><Relationship Id="rId9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1.jpeg"/><Relationship Id="rId4" Type="http://schemas.openxmlformats.org/officeDocument/2006/relationships/image" Target="http://greatfailure.colonynet.com/cartoon_Mountain_500.jp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7.jpeg"/><Relationship Id="rId3" Type="http://schemas.openxmlformats.org/officeDocument/2006/relationships/image" Target="../media/image18.jpeg"/><Relationship Id="rId7" Type="http://schemas.openxmlformats.org/officeDocument/2006/relationships/image" Target="../media/image16.jpeg"/><Relationship Id="rId12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3.jpeg"/><Relationship Id="rId4" Type="http://schemas.openxmlformats.org/officeDocument/2006/relationships/image" Target="../media/image21.jpeg"/><Relationship Id="rId9" Type="http://schemas.openxmlformats.org/officeDocument/2006/relationships/image" Target="../media/image1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5867400" cy="1143000"/>
          </a:xfrm>
        </p:spPr>
        <p:txBody>
          <a:bodyPr>
            <a:noAutofit/>
          </a:bodyPr>
          <a:lstStyle/>
          <a:p>
            <a:r>
              <a:rPr lang="en-US" sz="6000" dirty="0" smtClean="0"/>
              <a:t>El </a:t>
            </a:r>
            <a:r>
              <a:rPr lang="en-US" sz="6000" dirty="0" err="1" smtClean="0"/>
              <a:t>Verbo</a:t>
            </a:r>
            <a:r>
              <a:rPr lang="en-US" sz="6000" dirty="0" smtClean="0"/>
              <a:t> </a:t>
            </a:r>
            <a:r>
              <a:rPr lang="en-US" sz="6000" dirty="0" err="1" smtClean="0"/>
              <a:t>tener</a:t>
            </a:r>
            <a:r>
              <a:rPr lang="en-US" sz="6000" dirty="0" smtClean="0"/>
              <a:t> </a:t>
            </a:r>
            <a:r>
              <a:rPr lang="en-US" sz="4000" dirty="0" smtClean="0"/>
              <a:t>= 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7010400" y="1447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67400" y="381000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“to have”</a:t>
            </a:r>
            <a:endParaRPr lang="en-US" sz="6000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1676400"/>
            <a:ext cx="114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/>
              <a:t>Yo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3733800" y="17526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Nosotros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2895600"/>
            <a:ext cx="114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/>
              <a:t>Tú</a:t>
            </a:r>
            <a:endParaRPr lang="en-US" sz="6000" dirty="0"/>
          </a:p>
        </p:txBody>
      </p:sp>
      <p:sp>
        <p:nvSpPr>
          <p:cNvPr id="13" name="TextBox 12"/>
          <p:cNvSpPr txBox="1"/>
          <p:nvPr/>
        </p:nvSpPr>
        <p:spPr>
          <a:xfrm>
            <a:off x="3733800" y="28956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Vosotros</a:t>
            </a:r>
            <a:endParaRPr 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3995678"/>
            <a:ext cx="1295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/>
              <a:t>Él</a:t>
            </a:r>
            <a:r>
              <a:rPr lang="en-US" sz="6000" dirty="0" smtClean="0"/>
              <a:t> </a:t>
            </a:r>
            <a:r>
              <a:rPr lang="en-US" sz="6000" dirty="0" err="1" smtClean="0"/>
              <a:t>ella</a:t>
            </a:r>
            <a:r>
              <a:rPr lang="en-US" sz="6000" dirty="0" smtClean="0"/>
              <a:t> </a:t>
            </a:r>
            <a:r>
              <a:rPr lang="en-US" sz="6000" dirty="0" err="1" smtClean="0"/>
              <a:t>Ud</a:t>
            </a:r>
            <a:r>
              <a:rPr lang="en-US" sz="6000" dirty="0" smtClean="0"/>
              <a:t>. </a:t>
            </a:r>
            <a:endParaRPr lang="en-US" sz="6000" dirty="0"/>
          </a:p>
        </p:txBody>
      </p:sp>
      <p:sp>
        <p:nvSpPr>
          <p:cNvPr id="15" name="TextBox 14"/>
          <p:cNvSpPr txBox="1"/>
          <p:nvPr/>
        </p:nvSpPr>
        <p:spPr>
          <a:xfrm>
            <a:off x="3810000" y="3995678"/>
            <a:ext cx="1828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/>
              <a:t>Ellos</a:t>
            </a:r>
            <a:r>
              <a:rPr lang="en-US" sz="6000" dirty="0" smtClean="0"/>
              <a:t> </a:t>
            </a:r>
            <a:r>
              <a:rPr lang="en-US" sz="6000" dirty="0" err="1" smtClean="0"/>
              <a:t>ellas</a:t>
            </a:r>
            <a:r>
              <a:rPr lang="en-US" sz="6000" dirty="0" smtClean="0"/>
              <a:t> </a:t>
            </a:r>
            <a:r>
              <a:rPr lang="en-US" sz="6000" dirty="0" err="1" smtClean="0"/>
              <a:t>Uds</a:t>
            </a:r>
            <a:r>
              <a:rPr lang="en-US" sz="6000" dirty="0" smtClean="0"/>
              <a:t>. </a:t>
            </a:r>
            <a:endParaRPr lang="en-US" sz="6000" dirty="0"/>
          </a:p>
        </p:txBody>
      </p:sp>
      <p:sp>
        <p:nvSpPr>
          <p:cNvPr id="16" name="TextBox 15"/>
          <p:cNvSpPr txBox="1"/>
          <p:nvPr/>
        </p:nvSpPr>
        <p:spPr>
          <a:xfrm>
            <a:off x="1524000" y="1676400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</a:rPr>
              <a:t>tengo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71600" y="2895600"/>
            <a:ext cx="228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</a:rPr>
              <a:t>tienes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76400" y="4495800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</a:rPr>
              <a:t>tiene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43600" y="1524000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</a:rPr>
              <a:t>tenemos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19800" y="2667000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</a:rPr>
              <a:t>tenéis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96000" y="4800600"/>
            <a:ext cx="228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</a:rPr>
              <a:t>tienen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5105400"/>
            <a:ext cx="693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TENER SUEÑO</a:t>
            </a:r>
            <a:endParaRPr lang="en-US" sz="8000" dirty="0"/>
          </a:p>
        </p:txBody>
      </p:sp>
      <p:pic>
        <p:nvPicPr>
          <p:cNvPr id="21506" name="Picture 2" descr="http://images4.wikia.nocookie.net/__cb20111111150747/disney/images/8/8e/Sleepy_OK_214572K2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762000"/>
            <a:ext cx="497205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ortylefkoe.com/wp-content/uploads/bigstock_Embarrassed_Emoticon_8456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304800"/>
            <a:ext cx="5491892" cy="4191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" y="510540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TENER VERGUENZA</a:t>
            </a:r>
            <a:endParaRPr lang="en-US" sz="8000" dirty="0"/>
          </a:p>
        </p:txBody>
      </p:sp>
      <p:grpSp>
        <p:nvGrpSpPr>
          <p:cNvPr id="5" name="SMARTInkShape-Group1"/>
          <p:cNvGrpSpPr/>
          <p:nvPr/>
        </p:nvGrpSpPr>
        <p:grpSpPr>
          <a:xfrm>
            <a:off x="5754817" y="5083033"/>
            <a:ext cx="324407" cy="123932"/>
            <a:chOff x="5754817" y="5083033"/>
            <a:chExt cx="324407" cy="123932"/>
          </a:xfrm>
        </p:grpSpPr>
        <p:sp>
          <p:nvSpPr>
            <p:cNvPr id="2" name="SMARTInkShape-1"/>
            <p:cNvSpPr/>
            <p:nvPr>
              <p:custDataLst>
                <p:tags r:id="rId1"/>
              </p:custDataLst>
            </p:nvPr>
          </p:nvSpPr>
          <p:spPr>
            <a:xfrm>
              <a:off x="5754817" y="5107780"/>
              <a:ext cx="74484" cy="99185"/>
            </a:xfrm>
            <a:custGeom>
              <a:avLst/>
              <a:gdLst/>
              <a:ahLst/>
              <a:cxnLst/>
              <a:rect l="0" t="0" r="0" b="0"/>
              <a:pathLst>
                <a:path w="74484" h="99185">
                  <a:moveTo>
                    <a:pt x="24478" y="0"/>
                  </a:moveTo>
                  <a:lnTo>
                    <a:pt x="24478" y="0"/>
                  </a:lnTo>
                  <a:lnTo>
                    <a:pt x="20685" y="0"/>
                  </a:lnTo>
                  <a:lnTo>
                    <a:pt x="16706" y="2118"/>
                  </a:lnTo>
                  <a:lnTo>
                    <a:pt x="6779" y="10643"/>
                  </a:lnTo>
                  <a:lnTo>
                    <a:pt x="359" y="24587"/>
                  </a:lnTo>
                  <a:lnTo>
                    <a:pt x="0" y="37121"/>
                  </a:lnTo>
                  <a:lnTo>
                    <a:pt x="1015" y="43798"/>
                  </a:lnTo>
                  <a:lnTo>
                    <a:pt x="4867" y="48249"/>
                  </a:lnTo>
                  <a:lnTo>
                    <a:pt x="17613" y="53195"/>
                  </a:lnTo>
                  <a:lnTo>
                    <a:pt x="23870" y="52132"/>
                  </a:lnTo>
                  <a:lnTo>
                    <a:pt x="35055" y="44602"/>
                  </a:lnTo>
                  <a:lnTo>
                    <a:pt x="37879" y="39260"/>
                  </a:lnTo>
                  <a:lnTo>
                    <a:pt x="38900" y="26975"/>
                  </a:lnTo>
                  <a:lnTo>
                    <a:pt x="37267" y="24333"/>
                  </a:lnTo>
                  <a:lnTo>
                    <a:pt x="34591" y="24159"/>
                  </a:lnTo>
                  <a:lnTo>
                    <a:pt x="27385" y="28201"/>
                  </a:lnTo>
                  <a:lnTo>
                    <a:pt x="18890" y="35289"/>
                  </a:lnTo>
                  <a:lnTo>
                    <a:pt x="8975" y="51997"/>
                  </a:lnTo>
                  <a:lnTo>
                    <a:pt x="1010" y="72028"/>
                  </a:lnTo>
                  <a:lnTo>
                    <a:pt x="289" y="85988"/>
                  </a:lnTo>
                  <a:lnTo>
                    <a:pt x="1208" y="93044"/>
                  </a:lnTo>
                  <a:lnTo>
                    <a:pt x="4200" y="96955"/>
                  </a:lnTo>
                  <a:lnTo>
                    <a:pt x="8578" y="98768"/>
                  </a:lnTo>
                  <a:lnTo>
                    <a:pt x="13878" y="99184"/>
                  </a:lnTo>
                  <a:lnTo>
                    <a:pt x="18999" y="97079"/>
                  </a:lnTo>
                  <a:lnTo>
                    <a:pt x="51636" y="65708"/>
                  </a:lnTo>
                  <a:lnTo>
                    <a:pt x="74483" y="3572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"/>
            <p:cNvSpPr/>
            <p:nvPr>
              <p:custDataLst>
                <p:tags r:id="rId2"/>
              </p:custDataLst>
            </p:nvPr>
          </p:nvSpPr>
          <p:spPr>
            <a:xfrm>
              <a:off x="5961212" y="5083033"/>
              <a:ext cx="118012" cy="102912"/>
            </a:xfrm>
            <a:custGeom>
              <a:avLst/>
              <a:gdLst/>
              <a:ahLst/>
              <a:cxnLst/>
              <a:rect l="0" t="0" r="0" b="0"/>
              <a:pathLst>
                <a:path w="118012" h="102912">
                  <a:moveTo>
                    <a:pt x="75258" y="24747"/>
                  </a:moveTo>
                  <a:lnTo>
                    <a:pt x="75258" y="24747"/>
                  </a:lnTo>
                  <a:lnTo>
                    <a:pt x="71465" y="20956"/>
                  </a:lnTo>
                  <a:lnTo>
                    <a:pt x="67486" y="19094"/>
                  </a:lnTo>
                  <a:lnTo>
                    <a:pt x="45257" y="17692"/>
                  </a:lnTo>
                  <a:lnTo>
                    <a:pt x="39963" y="19759"/>
                  </a:lnTo>
                  <a:lnTo>
                    <a:pt x="8883" y="41453"/>
                  </a:lnTo>
                  <a:lnTo>
                    <a:pt x="6070" y="46197"/>
                  </a:lnTo>
                  <a:lnTo>
                    <a:pt x="0" y="62998"/>
                  </a:lnTo>
                  <a:lnTo>
                    <a:pt x="3160" y="76842"/>
                  </a:lnTo>
                  <a:lnTo>
                    <a:pt x="5643" y="81767"/>
                  </a:lnTo>
                  <a:lnTo>
                    <a:pt x="13705" y="91398"/>
                  </a:lnTo>
                  <a:lnTo>
                    <a:pt x="24387" y="98559"/>
                  </a:lnTo>
                  <a:lnTo>
                    <a:pt x="46334" y="102387"/>
                  </a:lnTo>
                  <a:lnTo>
                    <a:pt x="53936" y="102911"/>
                  </a:lnTo>
                  <a:lnTo>
                    <a:pt x="66470" y="99413"/>
                  </a:lnTo>
                  <a:lnTo>
                    <a:pt x="97159" y="79722"/>
                  </a:lnTo>
                  <a:lnTo>
                    <a:pt x="104835" y="72200"/>
                  </a:lnTo>
                  <a:lnTo>
                    <a:pt x="113959" y="54584"/>
                  </a:lnTo>
                  <a:lnTo>
                    <a:pt x="117876" y="25639"/>
                  </a:lnTo>
                  <a:lnTo>
                    <a:pt x="118011" y="18265"/>
                  </a:lnTo>
                  <a:lnTo>
                    <a:pt x="115955" y="11813"/>
                  </a:lnTo>
                  <a:lnTo>
                    <a:pt x="111959" y="4995"/>
                  </a:lnTo>
                  <a:lnTo>
                    <a:pt x="103682" y="22"/>
                  </a:lnTo>
                  <a:lnTo>
                    <a:pt x="93446" y="0"/>
                  </a:lnTo>
                  <a:lnTo>
                    <a:pt x="82547" y="2637"/>
                  </a:lnTo>
                  <a:lnTo>
                    <a:pt x="75058" y="6454"/>
                  </a:lnTo>
                  <a:lnTo>
                    <a:pt x="55294" y="30206"/>
                  </a:lnTo>
                  <a:lnTo>
                    <a:pt x="53955" y="44046"/>
                  </a:lnTo>
                  <a:lnTo>
                    <a:pt x="58117" y="47348"/>
                  </a:lnTo>
                  <a:lnTo>
                    <a:pt x="66139" y="52143"/>
                  </a:lnTo>
                  <a:lnTo>
                    <a:pt x="67591" y="51743"/>
                  </a:lnTo>
                  <a:lnTo>
                    <a:pt x="73426" y="48181"/>
                  </a:lnTo>
                  <a:lnTo>
                    <a:pt x="80183" y="45979"/>
                  </a:lnTo>
                  <a:lnTo>
                    <a:pt x="103833" y="3189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www.bam.gov/images/image_helmetspo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28600"/>
            <a:ext cx="3124200" cy="511114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9200" y="5339745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TENER RAZÓN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56903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unk.com/blog/wp-content/uploads/2014/05/jealous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64490"/>
            <a:ext cx="4948306" cy="370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487680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TENER ENVIDIA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26128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greatfailure.colonynet.com/cartoon_Mountain_500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828800" y="265026"/>
            <a:ext cx="4572000" cy="465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24000" y="510540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TENER ÉXITO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93657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o be caref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838200"/>
            <a:ext cx="3543300" cy="368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0" y="510540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TENER CUIDADO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178167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tocktoons.com/1024/stock-cartoon-of-a-woman-in-a-hurry-to-catch-her-flight-by-ron-leishman-15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2237920" cy="2286000"/>
          </a:xfrm>
          <a:prstGeom prst="rect">
            <a:avLst/>
          </a:prstGeom>
          <a:noFill/>
        </p:spPr>
      </p:pic>
      <p:pic>
        <p:nvPicPr>
          <p:cNvPr id="3" name="Picture 2" descr="http://images4.wikia.nocookie.net/__cb20111111150747/disney/images/8/8e/Sleepy_OK_214572K2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81000"/>
            <a:ext cx="2381250" cy="1824713"/>
          </a:xfrm>
          <a:prstGeom prst="rect">
            <a:avLst/>
          </a:prstGeom>
          <a:noFill/>
        </p:spPr>
      </p:pic>
      <p:pic>
        <p:nvPicPr>
          <p:cNvPr id="5" name="Picture 2" descr="http://2.bp.blogspot.com/_l3KI9rYpO6g/TATTj3aASvI/AAAAAAAAADM/CgmXdRTKoiE/s1600/scared-pi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514600"/>
            <a:ext cx="1857375" cy="2192793"/>
          </a:xfrm>
          <a:prstGeom prst="rect">
            <a:avLst/>
          </a:prstGeom>
          <a:noFill/>
        </p:spPr>
      </p:pic>
      <p:pic>
        <p:nvPicPr>
          <p:cNvPr id="6" name="Picture 4" descr="http://www.quia.com/files/quia/users/dpelican/tenerexpressions/Tener-s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2667000"/>
            <a:ext cx="2362200" cy="1771650"/>
          </a:xfrm>
          <a:prstGeom prst="rect">
            <a:avLst/>
          </a:prstGeom>
          <a:noFill/>
        </p:spPr>
      </p:pic>
      <p:pic>
        <p:nvPicPr>
          <p:cNvPr id="7" name="Picture 2" descr="http://2.bp.blogspot.com/-i8PE_g2O4dU/UJn6HZGInyI/AAAAAAAACT0/vjTP6aqBHiY/s1600/I-get-hungry-when-i-diet-270x3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2590800"/>
            <a:ext cx="1885950" cy="2095500"/>
          </a:xfrm>
          <a:prstGeom prst="rect">
            <a:avLst/>
          </a:prstGeom>
          <a:noFill/>
        </p:spPr>
      </p:pic>
      <p:pic>
        <p:nvPicPr>
          <p:cNvPr id="8" name="Picture 2" descr="http://4.bp.blogspot.com/_YawwQyMoZd0/SWlbD_1RvrI/AAAAAAAAA3Q/ltBKEy4oROM/s400/arctic+cold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4572000"/>
            <a:ext cx="1748790" cy="2286000"/>
          </a:xfrm>
          <a:prstGeom prst="rect">
            <a:avLst/>
          </a:prstGeom>
          <a:noFill/>
        </p:spPr>
      </p:pic>
      <p:pic>
        <p:nvPicPr>
          <p:cNvPr id="9" name="Picture 2" descr="http://1.bp.blogspot.com/-TtkHyNBXfMY/UAWyoV5nu3I/AAAAAAAAAmo/w-rm5c0KW_Q/s1600/heat-wav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2800" y="4895849"/>
            <a:ext cx="2515578" cy="1962151"/>
          </a:xfrm>
          <a:prstGeom prst="rect">
            <a:avLst/>
          </a:prstGeom>
          <a:noFill/>
        </p:spPr>
      </p:pic>
      <p:pic>
        <p:nvPicPr>
          <p:cNvPr id="4098" name="Picture 2" descr="http://t3.gstatic.com/images?q=tbn:ANd9GcSvJwA4HAeEGl0P6jRkx-rtWcG7p-7tO_s_1rBEr0-gKqmN-QNK:ferrebeekeeper.files.wordpress.com/2011/03/leprechaun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53200" y="228600"/>
            <a:ext cx="2028825" cy="2247901"/>
          </a:xfrm>
          <a:prstGeom prst="rect">
            <a:avLst/>
          </a:prstGeom>
          <a:noFill/>
        </p:spPr>
      </p:pic>
      <p:pic>
        <p:nvPicPr>
          <p:cNvPr id="10" name="Picture 2" descr="http://www.mortylefkoe.com/wp-content/uploads/bigstock_Embarrassed_Emoticon_84562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53200" y="5105400"/>
            <a:ext cx="229661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to be caref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9635"/>
            <a:ext cx="2019300" cy="210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greatfailure.colonynet.com/cartoon_Mountain_500.jp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3352800" y="472751"/>
            <a:ext cx="2063441" cy="2101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www.unk.com/blog/wp-content/uploads/2014/05/jealous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73847"/>
            <a:ext cx="2513505" cy="187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http://www.bam.gov/images/image_helmetspot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9477" y="3733800"/>
            <a:ext cx="1587145" cy="25965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332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96722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1.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Cuando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tengo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hambre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…</a:t>
            </a:r>
            <a:endParaRPr lang="en-US" sz="4000" b="1" dirty="0" smtClean="0"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2.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Tengo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sed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cuando… 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3. </a:t>
            </a:r>
            <a:r>
              <a:rPr lang="en-US" sz="4000" b="1" dirty="0" err="1" smtClean="0">
                <a:latin typeface="+mj-lt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engo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frio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cuando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lang="en-US" sz="4000" b="1" dirty="0" smtClean="0"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4000" b="1" dirty="0" smtClean="0">
                <a:latin typeface="+mj-lt"/>
              </a:rPr>
              <a:t>4. </a:t>
            </a:r>
            <a:r>
              <a:rPr lang="en-US" sz="4000" b="1" dirty="0" err="1" smtClean="0">
                <a:latin typeface="+mj-lt"/>
              </a:rPr>
              <a:t>Tengo</a:t>
            </a:r>
            <a:r>
              <a:rPr lang="en-US" sz="4000" b="1" dirty="0" smtClean="0">
                <a:latin typeface="+mj-lt"/>
              </a:rPr>
              <a:t> </a:t>
            </a:r>
            <a:r>
              <a:rPr lang="en-US" sz="4000" b="1" dirty="0" err="1" smtClean="0">
                <a:latin typeface="+mj-lt"/>
              </a:rPr>
              <a:t>miedo</a:t>
            </a:r>
            <a:r>
              <a:rPr lang="en-US" sz="4000" b="1" dirty="0" smtClean="0">
                <a:latin typeface="+mj-lt"/>
              </a:rPr>
              <a:t> de…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7467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Remember which feelings use TENER and which use ESTAR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81000"/>
            <a:ext cx="7772400" cy="1470025"/>
          </a:xfrm>
        </p:spPr>
        <p:txBody>
          <a:bodyPr/>
          <a:lstStyle/>
          <a:p>
            <a:r>
              <a:rPr lang="en-US" dirty="0" smtClean="0"/>
              <a:t>TENER EXPRESSIONS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" y="18288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TENER EXPRESSIONS are expressions that use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the verb TENER!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34290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They usually tell how you are feeling BUT they can’t use ESTAR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ydepressionhurts.com/wp-content/uploads/2010/08/aver1.jpg"/>
          <p:cNvPicPr>
            <a:picLocks noChangeAspect="1" noChangeArrowheads="1"/>
          </p:cNvPicPr>
          <p:nvPr/>
        </p:nvPicPr>
        <p:blipFill>
          <a:blip r:embed="rId2" cstate="print"/>
          <a:srcRect t="23898" b="23898"/>
          <a:stretch>
            <a:fillRect/>
          </a:stretch>
        </p:blipFill>
        <p:spPr bwMode="auto">
          <a:xfrm>
            <a:off x="381000" y="381000"/>
            <a:ext cx="2325688" cy="1744266"/>
          </a:xfrm>
          <a:prstGeom prst="rect">
            <a:avLst/>
          </a:prstGeom>
          <a:noFill/>
        </p:spPr>
      </p:pic>
      <p:pic>
        <p:nvPicPr>
          <p:cNvPr id="3" name="Picture 2" descr="http://www.speech-therapy.org/Images/ok.jpg"/>
          <p:cNvPicPr>
            <a:picLocks noChangeAspect="1" noChangeArrowheads="1"/>
          </p:cNvPicPr>
          <p:nvPr/>
        </p:nvPicPr>
        <p:blipFill>
          <a:blip r:embed="rId3" cstate="print"/>
          <a:srcRect t="14286" b="14286"/>
          <a:stretch>
            <a:fillRect/>
          </a:stretch>
        </p:blipFill>
        <p:spPr bwMode="auto">
          <a:xfrm>
            <a:off x="2895600" y="457200"/>
            <a:ext cx="2478088" cy="1858566"/>
          </a:xfrm>
          <a:prstGeom prst="rect">
            <a:avLst/>
          </a:prstGeom>
          <a:noFill/>
        </p:spPr>
      </p:pic>
      <p:pic>
        <p:nvPicPr>
          <p:cNvPr id="4" name="Picture 2" descr="http://haircosmetology.com/wp-content/uploads/2009/11/stressed.jpg"/>
          <p:cNvPicPr>
            <a:picLocks noChangeAspect="1" noChangeArrowheads="1"/>
          </p:cNvPicPr>
          <p:nvPr/>
        </p:nvPicPr>
        <p:blipFill>
          <a:blip r:embed="rId4" cstate="print"/>
          <a:srcRect t="5986" b="5986"/>
          <a:stretch>
            <a:fillRect/>
          </a:stretch>
        </p:blipFill>
        <p:spPr bwMode="auto">
          <a:xfrm>
            <a:off x="381000" y="2514600"/>
            <a:ext cx="2401888" cy="1801416"/>
          </a:xfrm>
          <a:prstGeom prst="rect">
            <a:avLst/>
          </a:prstGeom>
          <a:noFill/>
        </p:spPr>
      </p:pic>
      <p:pic>
        <p:nvPicPr>
          <p:cNvPr id="5" name="Picture 2" descr="http://www.kidhelper.com/wp-content/2008/12/san-telmos-happy-face-02.jpg"/>
          <p:cNvPicPr>
            <a:picLocks noChangeAspect="1" noChangeArrowheads="1"/>
          </p:cNvPicPr>
          <p:nvPr/>
        </p:nvPicPr>
        <p:blipFill>
          <a:blip r:embed="rId5" cstate="print"/>
          <a:srcRect t="7192" b="7192"/>
          <a:stretch>
            <a:fillRect/>
          </a:stretch>
        </p:blipFill>
        <p:spPr bwMode="auto">
          <a:xfrm>
            <a:off x="381000" y="4724400"/>
            <a:ext cx="2133600" cy="1752600"/>
          </a:xfrm>
          <a:prstGeom prst="rect">
            <a:avLst/>
          </a:prstGeom>
          <a:noFill/>
        </p:spPr>
      </p:pic>
      <p:pic>
        <p:nvPicPr>
          <p:cNvPr id="6" name="Picture 2" descr="http://1.bp.blogspot.com/_bNe5vEJqMQU/SgxQT2qzeZI/AAAAAAAAAJs/zcC8VG1kaX0/s400/sad_face.jpg"/>
          <p:cNvPicPr>
            <a:picLocks noChangeAspect="1" noChangeArrowheads="1"/>
          </p:cNvPicPr>
          <p:nvPr/>
        </p:nvPicPr>
        <p:blipFill>
          <a:blip r:embed="rId6" cstate="print"/>
          <a:srcRect t="16651" b="16651"/>
          <a:stretch>
            <a:fillRect/>
          </a:stretch>
        </p:blipFill>
        <p:spPr bwMode="auto">
          <a:xfrm>
            <a:off x="5562600" y="609600"/>
            <a:ext cx="2325688" cy="1744266"/>
          </a:xfrm>
          <a:prstGeom prst="rect">
            <a:avLst/>
          </a:prstGeom>
          <a:noFill/>
        </p:spPr>
      </p:pic>
      <p:pic>
        <p:nvPicPr>
          <p:cNvPr id="7" name="Picture 2" descr="http://michelemiller.blogs.com/photos/uncategorized/exhausted.jpg"/>
          <p:cNvPicPr>
            <a:picLocks noChangeAspect="1" noChangeArrowheads="1"/>
          </p:cNvPicPr>
          <p:nvPr/>
        </p:nvPicPr>
        <p:blipFill>
          <a:blip r:embed="rId7" cstate="print"/>
          <a:srcRect t="74" b="74"/>
          <a:stretch>
            <a:fillRect/>
          </a:stretch>
        </p:blipFill>
        <p:spPr bwMode="auto">
          <a:xfrm>
            <a:off x="3124200" y="2667000"/>
            <a:ext cx="2478088" cy="1858566"/>
          </a:xfrm>
          <a:prstGeom prst="rect">
            <a:avLst/>
          </a:prstGeom>
          <a:noFill/>
        </p:spPr>
      </p:pic>
      <p:pic>
        <p:nvPicPr>
          <p:cNvPr id="8" name="Picture 2" descr="http://media.centralillinoisnewscenter.com/images/320*240/P100035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9800" y="2743200"/>
            <a:ext cx="2362200" cy="1771650"/>
          </a:xfrm>
          <a:prstGeom prst="rect">
            <a:avLst/>
          </a:prstGeom>
          <a:noFill/>
        </p:spPr>
      </p:pic>
      <p:pic>
        <p:nvPicPr>
          <p:cNvPr id="9" name="Picture 2" descr="http://www.istockphoto.com/file_thumbview_approve/5539348/2/istockphoto_5539348-sad-face.jpg"/>
          <p:cNvPicPr>
            <a:picLocks noChangeAspect="1" noChangeArrowheads="1"/>
          </p:cNvPicPr>
          <p:nvPr/>
        </p:nvPicPr>
        <p:blipFill>
          <a:blip r:embed="rId9" cstate="print"/>
          <a:srcRect t="15164" b="15164"/>
          <a:stretch>
            <a:fillRect/>
          </a:stretch>
        </p:blipFill>
        <p:spPr bwMode="auto">
          <a:xfrm>
            <a:off x="2743200" y="4800600"/>
            <a:ext cx="1828800" cy="1687116"/>
          </a:xfrm>
          <a:prstGeom prst="rect">
            <a:avLst/>
          </a:prstGeom>
          <a:noFill/>
        </p:spPr>
      </p:pic>
      <p:pic>
        <p:nvPicPr>
          <p:cNvPr id="10" name="Picture 2" descr="http://gartnerlab.ucsf.edu/images/happy%20face.jpg"/>
          <p:cNvPicPr>
            <a:picLocks noChangeAspect="1" noChangeArrowheads="1"/>
          </p:cNvPicPr>
          <p:nvPr/>
        </p:nvPicPr>
        <p:blipFill>
          <a:blip r:embed="rId10" cstate="print"/>
          <a:srcRect t="12500" b="12500"/>
          <a:stretch>
            <a:fillRect/>
          </a:stretch>
        </p:blipFill>
        <p:spPr bwMode="auto">
          <a:xfrm>
            <a:off x="4800600" y="4953000"/>
            <a:ext cx="1868488" cy="1401366"/>
          </a:xfrm>
          <a:prstGeom prst="rect">
            <a:avLst/>
          </a:prstGeom>
          <a:noFill/>
        </p:spPr>
      </p:pic>
      <p:pic>
        <p:nvPicPr>
          <p:cNvPr id="11" name="Picture 2" descr="http://4.bp.blogspot.com/_wLSUpmn5lqI/RvGCM9s5r7I/AAAAAAAAAa8/_PH41xLKi4E/s320/sick%2Bface.jpg"/>
          <p:cNvPicPr>
            <a:picLocks noChangeAspect="1" noChangeArrowheads="1"/>
          </p:cNvPicPr>
          <p:nvPr/>
        </p:nvPicPr>
        <p:blipFill>
          <a:blip r:embed="rId11" cstate="print"/>
          <a:srcRect l="931" r="931"/>
          <a:stretch>
            <a:fillRect/>
          </a:stretch>
        </p:blipFill>
        <p:spPr bwMode="auto">
          <a:xfrm>
            <a:off x="6781800" y="4876800"/>
            <a:ext cx="2020888" cy="1515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quia.com/files/quia/users/dpelican/tenerexpressions/Tener-s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81000"/>
            <a:ext cx="2362200" cy="1771650"/>
          </a:xfrm>
          <a:prstGeom prst="rect">
            <a:avLst/>
          </a:prstGeom>
          <a:noFill/>
        </p:spPr>
      </p:pic>
      <p:pic>
        <p:nvPicPr>
          <p:cNvPr id="3" name="Picture 2" descr="http://haircosmetology.com/wp-content/uploads/2009/11/stressed.jpg"/>
          <p:cNvPicPr>
            <a:picLocks noChangeAspect="1" noChangeArrowheads="1"/>
          </p:cNvPicPr>
          <p:nvPr/>
        </p:nvPicPr>
        <p:blipFill>
          <a:blip r:embed="rId3" cstate="print"/>
          <a:srcRect t="5986" b="5986"/>
          <a:stretch>
            <a:fillRect/>
          </a:stretch>
        </p:blipFill>
        <p:spPr bwMode="auto">
          <a:xfrm>
            <a:off x="0" y="2590800"/>
            <a:ext cx="2401888" cy="1801416"/>
          </a:xfrm>
          <a:prstGeom prst="rect">
            <a:avLst/>
          </a:prstGeom>
          <a:noFill/>
        </p:spPr>
      </p:pic>
      <p:pic>
        <p:nvPicPr>
          <p:cNvPr id="4" name="Picture 2" descr="http://michelemiller.blogs.com/photos/uncategorized/exhausted.jpg"/>
          <p:cNvPicPr>
            <a:picLocks noChangeAspect="1" noChangeArrowheads="1"/>
          </p:cNvPicPr>
          <p:nvPr/>
        </p:nvPicPr>
        <p:blipFill>
          <a:blip r:embed="rId4" cstate="print"/>
          <a:srcRect t="74" b="74"/>
          <a:stretch>
            <a:fillRect/>
          </a:stretch>
        </p:blipFill>
        <p:spPr bwMode="auto">
          <a:xfrm>
            <a:off x="2590800" y="2590800"/>
            <a:ext cx="2478088" cy="1858566"/>
          </a:xfrm>
          <a:prstGeom prst="rect">
            <a:avLst/>
          </a:prstGeom>
          <a:noFill/>
        </p:spPr>
      </p:pic>
      <p:pic>
        <p:nvPicPr>
          <p:cNvPr id="6" name="Picture 2" descr="http://www.kidhelper.com/wp-content/2008/12/san-telmos-happy-face-02.jpg"/>
          <p:cNvPicPr>
            <a:picLocks noChangeAspect="1" noChangeArrowheads="1"/>
          </p:cNvPicPr>
          <p:nvPr/>
        </p:nvPicPr>
        <p:blipFill>
          <a:blip r:embed="rId5" cstate="print"/>
          <a:srcRect t="7192" b="7192"/>
          <a:stretch>
            <a:fillRect/>
          </a:stretch>
        </p:blipFill>
        <p:spPr bwMode="auto">
          <a:xfrm>
            <a:off x="381000" y="4724400"/>
            <a:ext cx="2133600" cy="1752600"/>
          </a:xfrm>
          <a:prstGeom prst="rect">
            <a:avLst/>
          </a:prstGeom>
          <a:noFill/>
        </p:spPr>
      </p:pic>
      <p:pic>
        <p:nvPicPr>
          <p:cNvPr id="7" name="Picture 2" descr="http://4.bp.blogspot.com/_wLSUpmn5lqI/RvGCM9s5r7I/AAAAAAAAAa8/_PH41xLKi4E/s320/sick%2Bface.jpg"/>
          <p:cNvPicPr>
            <a:picLocks noChangeAspect="1" noChangeArrowheads="1"/>
          </p:cNvPicPr>
          <p:nvPr/>
        </p:nvPicPr>
        <p:blipFill>
          <a:blip r:embed="rId6" cstate="print"/>
          <a:srcRect l="931" r="931"/>
          <a:stretch>
            <a:fillRect/>
          </a:stretch>
        </p:blipFill>
        <p:spPr bwMode="auto">
          <a:xfrm>
            <a:off x="6781800" y="4876800"/>
            <a:ext cx="2020888" cy="1515666"/>
          </a:xfrm>
          <a:prstGeom prst="rect">
            <a:avLst/>
          </a:prstGeom>
          <a:noFill/>
        </p:spPr>
      </p:pic>
      <p:pic>
        <p:nvPicPr>
          <p:cNvPr id="8" name="Picture 2" descr="http://mydepressionhurts.com/wp-content/uploads/2010/08/aver1.jpg"/>
          <p:cNvPicPr>
            <a:picLocks noChangeAspect="1" noChangeArrowheads="1"/>
          </p:cNvPicPr>
          <p:nvPr/>
        </p:nvPicPr>
        <p:blipFill>
          <a:blip r:embed="rId7" cstate="print"/>
          <a:srcRect t="23898" b="23898"/>
          <a:stretch>
            <a:fillRect/>
          </a:stretch>
        </p:blipFill>
        <p:spPr bwMode="auto">
          <a:xfrm>
            <a:off x="2667000" y="381000"/>
            <a:ext cx="2325688" cy="1744266"/>
          </a:xfrm>
          <a:prstGeom prst="rect">
            <a:avLst/>
          </a:prstGeom>
          <a:noFill/>
        </p:spPr>
      </p:pic>
      <p:pic>
        <p:nvPicPr>
          <p:cNvPr id="9" name="Picture 2" descr="http://2.bp.blogspot.com/_l3KI9rYpO6g/TATTj3aASvI/AAAAAAAAADM/CgmXdRTKoiE/s1600/scared-pic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19400" y="4665207"/>
            <a:ext cx="1857375" cy="2192793"/>
          </a:xfrm>
          <a:prstGeom prst="rect">
            <a:avLst/>
          </a:prstGeom>
          <a:noFill/>
        </p:spPr>
      </p:pic>
      <p:pic>
        <p:nvPicPr>
          <p:cNvPr id="10" name="Picture 2" descr="http://4.bp.blogspot.com/_YawwQyMoZd0/SWlbD_1RvrI/AAAAAAAAA3Q/ltBKEy4oROM/s400/arctic+cold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76800" y="4572000"/>
            <a:ext cx="1748790" cy="2286000"/>
          </a:xfrm>
          <a:prstGeom prst="rect">
            <a:avLst/>
          </a:prstGeom>
          <a:noFill/>
        </p:spPr>
      </p:pic>
      <p:pic>
        <p:nvPicPr>
          <p:cNvPr id="11" name="Picture 2" descr="http://2.bp.blogspot.com/-i8PE_g2O4dU/UJn6HZGInyI/AAAAAAAACT0/vjTP6aqBHiY/s1600/I-get-hungry-when-i-diet-270x30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58050" y="2438400"/>
            <a:ext cx="1885950" cy="2095500"/>
          </a:xfrm>
          <a:prstGeom prst="rect">
            <a:avLst/>
          </a:prstGeom>
          <a:noFill/>
        </p:spPr>
      </p:pic>
      <p:pic>
        <p:nvPicPr>
          <p:cNvPr id="12" name="Picture 2" descr="http://1.bp.blogspot.com/_bNe5vEJqMQU/SgxQT2qzeZI/AAAAAAAAAJs/zcC8VG1kaX0/s400/sad_face.jpg"/>
          <p:cNvPicPr>
            <a:picLocks noChangeAspect="1" noChangeArrowheads="1"/>
          </p:cNvPicPr>
          <p:nvPr/>
        </p:nvPicPr>
        <p:blipFill>
          <a:blip r:embed="rId11" cstate="print"/>
          <a:srcRect t="16651" b="16651"/>
          <a:stretch>
            <a:fillRect/>
          </a:stretch>
        </p:blipFill>
        <p:spPr bwMode="auto">
          <a:xfrm>
            <a:off x="5181600" y="2667000"/>
            <a:ext cx="2020888" cy="1744266"/>
          </a:xfrm>
          <a:prstGeom prst="rect">
            <a:avLst/>
          </a:prstGeom>
          <a:noFill/>
        </p:spPr>
      </p:pic>
      <p:pic>
        <p:nvPicPr>
          <p:cNvPr id="13" name="Picture 12" descr="http://images4.wikia.nocookie.net/__cb20111111150747/disney/images/8/8e/Sleepy_OK_214572K2a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62750" y="381000"/>
            <a:ext cx="2381250" cy="1824713"/>
          </a:xfrm>
          <a:prstGeom prst="rect">
            <a:avLst/>
          </a:prstGeom>
          <a:noFill/>
        </p:spPr>
      </p:pic>
      <p:pic>
        <p:nvPicPr>
          <p:cNvPr id="1026" name="Picture 2" descr="http://t3.gstatic.com/images?q=tbn:ANd9GcSvJwA4HAeEGl0P6jRkx-rtWcG7p-7tO_s_1rBEr0-gKqmN-QNK:ferrebeekeeper.files.wordpress.com/2011/03/leprechaun5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181600" y="228600"/>
            <a:ext cx="2028825" cy="2247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4.bp.blogspot.com/_YawwQyMoZd0/SWlbD_1RvrI/AAAAAAAAA3Q/ltBKEy4oROM/s400/arctic+col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609600"/>
            <a:ext cx="2914650" cy="3810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0" y="4495800"/>
            <a:ext cx="624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TENER FRÍO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1.bp.blogspot.com/-TtkHyNBXfMY/UAWyoV5nu3I/AAAAAAAAAmo/w-rm5c0KW_Q/s1600/heat-wav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533400"/>
            <a:ext cx="4762500" cy="371475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0" y="4495800"/>
            <a:ext cx="624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TENER CALOR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495800"/>
            <a:ext cx="693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TENER HAMBRE</a:t>
            </a:r>
            <a:endParaRPr lang="en-US" sz="8000" dirty="0"/>
          </a:p>
        </p:txBody>
      </p:sp>
      <p:pic>
        <p:nvPicPr>
          <p:cNvPr id="17410" name="Picture 2" descr="http://2.bp.blogspot.com/-i8PE_g2O4dU/UJn6HZGInyI/AAAAAAAACT0/vjTP6aqBHiY/s1600/I-get-hungry-when-i-diet-27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3867"/>
            <a:ext cx="3638550" cy="40428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www.quia.com/files/quia/users/dpelican/tenerexpressions/Tener-s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0"/>
            <a:ext cx="6096000" cy="4572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14400" y="4495800"/>
            <a:ext cx="693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TENER SED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ocktoons.com/1024/stock-cartoon-of-a-woman-in-a-hurry-to-catch-her-flight-by-ron-leishman-15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0"/>
            <a:ext cx="4495800" cy="459238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0" y="4495800"/>
            <a:ext cx="624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TENER PRISA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2.bp.blogspot.com/_l3KI9rYpO6g/TATTj3aASvI/AAAAAAAAADM/CgmXdRTKoiE/s1600/scared-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-152400"/>
            <a:ext cx="4219575" cy="49815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9200" y="5105400"/>
            <a:ext cx="693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TENER MIEDO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5105400"/>
            <a:ext cx="693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TENER SUERTE</a:t>
            </a:r>
            <a:endParaRPr lang="en-US" sz="8000" dirty="0"/>
          </a:p>
        </p:txBody>
      </p:sp>
      <p:pic>
        <p:nvPicPr>
          <p:cNvPr id="6146" name="Picture 2" descr="http://t3.gstatic.com/images?q=tbn:ANd9GcSvJwA4HAeEGl0P6jRkx-rtWcG7p-7tO_s_1rBEr0-gKqmN-QNK:ferrebeekeeper.files.wordpress.com/2011/03/leprechaun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457200"/>
            <a:ext cx="4314825" cy="47807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1508</TotalTime>
  <Words>109</Words>
  <Application>Microsoft Office PowerPoint</Application>
  <PresentationFormat>On-screen Show (4:3)</PresentationFormat>
  <Paragraphs>38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Office Theme</vt:lpstr>
      <vt:lpstr>El Verbo tener = </vt:lpstr>
      <vt:lpstr>TENER EXPRESSIONS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TENER EXPRESSIONS</dc:title>
  <dc:creator>Plymouth School District</dc:creator>
  <cp:lastModifiedBy>Laura Koebel</cp:lastModifiedBy>
  <cp:revision>70</cp:revision>
  <cp:lastPrinted>2017-03-16T17:12:54Z</cp:lastPrinted>
  <dcterms:created xsi:type="dcterms:W3CDTF">2013-03-15T14:07:59Z</dcterms:created>
  <dcterms:modified xsi:type="dcterms:W3CDTF">2017-03-17T15:02:45Z</dcterms:modified>
</cp:coreProperties>
</file>