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8" r:id="rId3"/>
    <p:sldId id="300" r:id="rId4"/>
    <p:sldId id="293" r:id="rId5"/>
    <p:sldId id="277" r:id="rId6"/>
    <p:sldId id="278" r:id="rId7"/>
    <p:sldId id="296" r:id="rId8"/>
    <p:sldId id="307" r:id="rId9"/>
    <p:sldId id="279" r:id="rId10"/>
    <p:sldId id="301" r:id="rId11"/>
    <p:sldId id="306" r:id="rId12"/>
    <p:sldId id="286" r:id="rId13"/>
    <p:sldId id="287" r:id="rId14"/>
    <p:sldId id="283" r:id="rId15"/>
    <p:sldId id="304" r:id="rId16"/>
    <p:sldId id="321" r:id="rId17"/>
    <p:sldId id="322" r:id="rId18"/>
    <p:sldId id="323" r:id="rId19"/>
    <p:sldId id="324" r:id="rId20"/>
    <p:sldId id="310" r:id="rId21"/>
    <p:sldId id="311" r:id="rId22"/>
    <p:sldId id="325" r:id="rId23"/>
    <p:sldId id="326" r:id="rId24"/>
    <p:sldId id="313" r:id="rId25"/>
    <p:sldId id="317" r:id="rId26"/>
    <p:sldId id="318" r:id="rId27"/>
    <p:sldId id="308" r:id="rId28"/>
    <p:sldId id="319" r:id="rId29"/>
    <p:sldId id="30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  <a:srgbClr val="6600FF"/>
    <a:srgbClr val="FF6600"/>
    <a:srgbClr val="FFFF99"/>
    <a:srgbClr val="3399FF"/>
    <a:srgbClr val="66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4660"/>
  </p:normalViewPr>
  <p:slideViewPr>
    <p:cSldViewPr>
      <p:cViewPr varScale="1">
        <p:scale>
          <a:sx n="103" d="100"/>
          <a:sy n="103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E85BB-BB43-4EE0-82BE-CB671C6C7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56CB5-3E68-4AE2-8675-6B722BC75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A55A4-932F-4952-B407-1AB370FC6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BE0E78-8560-4F65-9C87-15642063A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AE250-83C1-439C-969C-E3BD19104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924E4-FC1A-4218-B25D-067BF57FE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187AC-A5D4-4714-BCC1-D03278261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86373-4092-4943-87B3-16EE72670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4F56-EDB6-4737-97BC-64A7E1B5B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F98AC-E552-476F-B773-A5DFC00FF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D6A80-A432-4FBD-B4E6-87AF8E245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A194C-EB2C-4D05-9CD8-E8A3476F2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8A01E6-7F7F-4D0F-8A99-C5CF2E605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Verb Conjugation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aburrido</a:t>
            </a:r>
            <a:r>
              <a:rPr lang="en-US" dirty="0" smtClean="0"/>
              <a:t>!!!)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3276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AR: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as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a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áis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an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8956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éis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150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IR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err="1" smtClean="0">
                <a:solidFill>
                  <a:srgbClr val="00B050"/>
                </a:solidFill>
                <a:latin typeface="+mn-lt"/>
              </a:rPr>
              <a:t>i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smtClean="0">
                <a:solidFill>
                  <a:srgbClr val="00B050"/>
                </a:solidFill>
                <a:latin typeface="+mn-lt"/>
              </a:rPr>
              <a:t>í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 O&gt;UE see how it forms the shape of a BOOT?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524000" y="1600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o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447800" y="3124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es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524000" y="4648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5334000" y="1600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emos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562600" y="4648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en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62000" y="1600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ue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62000" y="3048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62000" y="449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800600" y="457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334000" y="3124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3300"/>
                </a:solidFill>
                <a:latin typeface="Impact" pitchFamily="34" charset="0"/>
              </a:rPr>
              <a:t>éis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ENCONTRAR –to find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95400" y="2286000"/>
            <a:ext cx="6877050" cy="38100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71600" y="2819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encuentro</a:t>
            </a:r>
            <a:r>
              <a:rPr lang="en-US" sz="4800" dirty="0" smtClean="0"/>
              <a:t>	    </a:t>
            </a:r>
            <a:r>
              <a:rPr lang="en-US" sz="4800" dirty="0" err="1" smtClean="0"/>
              <a:t>encontramos</a:t>
            </a:r>
            <a:endParaRPr lang="en-US" sz="4800" dirty="0"/>
          </a:p>
          <a:p>
            <a:r>
              <a:rPr lang="en-US" sz="4800" dirty="0" err="1"/>
              <a:t>e</a:t>
            </a:r>
            <a:r>
              <a:rPr lang="en-US" sz="4800" dirty="0" err="1" smtClean="0"/>
              <a:t>ncuentras</a:t>
            </a:r>
            <a:r>
              <a:rPr lang="en-US" sz="4800" dirty="0" smtClean="0"/>
              <a:t>  </a:t>
            </a:r>
            <a:r>
              <a:rPr lang="en-US" sz="4800" dirty="0" err="1" smtClean="0"/>
              <a:t>encontráis</a:t>
            </a:r>
            <a:endParaRPr lang="en-US" sz="4800" dirty="0"/>
          </a:p>
          <a:p>
            <a:r>
              <a:rPr lang="en-US" sz="4800" dirty="0" smtClean="0"/>
              <a:t> </a:t>
            </a:r>
            <a:r>
              <a:rPr lang="en-US" sz="4800" dirty="0" err="1" smtClean="0"/>
              <a:t>encuentra</a:t>
            </a:r>
            <a:r>
              <a:rPr lang="en-US" sz="4800" dirty="0"/>
              <a:t> </a:t>
            </a:r>
            <a:r>
              <a:rPr lang="en-US" sz="4800" dirty="0" smtClean="0"/>
              <a:t>  </a:t>
            </a:r>
            <a:r>
              <a:rPr lang="en-US" sz="4800" dirty="0" err="1" smtClean="0"/>
              <a:t>encuentran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69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VOLVER –to return (with people)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19200" y="2057400"/>
            <a:ext cx="6953250" cy="40386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2819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/>
              <a:t>vuelvo</a:t>
            </a:r>
            <a:r>
              <a:rPr lang="en-US" sz="4800" dirty="0" smtClean="0"/>
              <a:t>      </a:t>
            </a:r>
            <a:r>
              <a:rPr lang="en-US" sz="4800" dirty="0" err="1" smtClean="0"/>
              <a:t>volvemos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vuelves</a:t>
            </a:r>
            <a:r>
              <a:rPr lang="en-US" sz="4800" dirty="0" smtClean="0"/>
              <a:t>    </a:t>
            </a:r>
            <a:r>
              <a:rPr lang="en-US" sz="4800" dirty="0" err="1" smtClean="0"/>
              <a:t>volvéis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vuelve</a:t>
            </a:r>
            <a:r>
              <a:rPr lang="en-US" sz="4800" dirty="0" smtClean="0"/>
              <a:t>      </a:t>
            </a:r>
            <a:r>
              <a:rPr lang="en-US" sz="4800" dirty="0" err="1" smtClean="0"/>
              <a:t>vuelven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DORMIR –to sleep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71600" y="1752600"/>
            <a:ext cx="6953250" cy="41148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95400" y="25908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/>
              <a:t>duermo</a:t>
            </a:r>
            <a:r>
              <a:rPr lang="en-US" sz="4800" dirty="0" smtClean="0"/>
              <a:t>      </a:t>
            </a:r>
            <a:r>
              <a:rPr lang="en-US" sz="4800" dirty="0" err="1" smtClean="0"/>
              <a:t>dormimos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duermes</a:t>
            </a:r>
            <a:r>
              <a:rPr lang="en-US" sz="4800" dirty="0" smtClean="0"/>
              <a:t>    </a:t>
            </a:r>
            <a:r>
              <a:rPr lang="en-US" sz="4800" dirty="0" err="1" smtClean="0"/>
              <a:t>dormís</a:t>
            </a:r>
            <a:endParaRPr lang="en-US" sz="4800" dirty="0"/>
          </a:p>
          <a:p>
            <a:r>
              <a:rPr lang="en-US" sz="4800" dirty="0" smtClean="0"/>
              <a:t>  </a:t>
            </a:r>
            <a:r>
              <a:rPr lang="en-US" sz="4800" dirty="0" err="1" smtClean="0"/>
              <a:t>duerme</a:t>
            </a:r>
            <a:r>
              <a:rPr lang="en-US" sz="4800" dirty="0" smtClean="0"/>
              <a:t>      </a:t>
            </a:r>
            <a:r>
              <a:rPr lang="en-US" sz="4800" dirty="0" err="1" smtClean="0"/>
              <a:t>duermen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RECORDAR –to remember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90601" y="2438400"/>
            <a:ext cx="6877050" cy="38862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000" y="29718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recuerdo</a:t>
            </a:r>
            <a:r>
              <a:rPr lang="en-US" sz="4800" dirty="0" smtClean="0"/>
              <a:t>	  </a:t>
            </a:r>
            <a:r>
              <a:rPr lang="en-US" sz="4800" dirty="0" err="1" smtClean="0"/>
              <a:t>recordamos</a:t>
            </a:r>
            <a:endParaRPr lang="en-US" sz="4800" dirty="0"/>
          </a:p>
          <a:p>
            <a:r>
              <a:rPr lang="en-US" sz="4800" dirty="0" err="1" smtClean="0"/>
              <a:t>recuerdas</a:t>
            </a:r>
            <a:r>
              <a:rPr lang="en-US" sz="4800" dirty="0" smtClean="0"/>
              <a:t>	  </a:t>
            </a:r>
            <a:r>
              <a:rPr lang="en-US" sz="4800" dirty="0" err="1" smtClean="0"/>
              <a:t>recordáis</a:t>
            </a:r>
            <a:endParaRPr lang="en-US" sz="4800" dirty="0"/>
          </a:p>
          <a:p>
            <a:r>
              <a:rPr lang="en-US" sz="4800" dirty="0" err="1" smtClean="0"/>
              <a:t>recuerda</a:t>
            </a:r>
            <a:r>
              <a:rPr lang="en-US" sz="4800" dirty="0" smtClean="0"/>
              <a:t>	 </a:t>
            </a:r>
            <a:r>
              <a:rPr lang="en-US" sz="4800" dirty="0" err="1" smtClean="0"/>
              <a:t>recuerdan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DO ALMORZAR and COSTAR on your own and check with partner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Verb Conjugation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aburrido</a:t>
            </a:r>
            <a:r>
              <a:rPr lang="en-US" dirty="0" smtClean="0"/>
              <a:t>!!!)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3276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AR: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as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a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áis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an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8956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éis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150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IR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err="1" smtClean="0">
                <a:solidFill>
                  <a:srgbClr val="00B050"/>
                </a:solidFill>
                <a:latin typeface="+mn-lt"/>
              </a:rPr>
              <a:t>i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smtClean="0">
                <a:solidFill>
                  <a:srgbClr val="00B050"/>
                </a:solidFill>
                <a:latin typeface="+mn-lt"/>
              </a:rPr>
              <a:t>í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8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3733800"/>
          </a:xfrm>
        </p:spPr>
        <p:txBody>
          <a:bodyPr/>
          <a:lstStyle/>
          <a:p>
            <a:r>
              <a:rPr lang="en-US" sz="4800" dirty="0" smtClean="0">
                <a:latin typeface="Comic Sans MS" pitchFamily="66" charset="0"/>
              </a:rPr>
              <a:t>Stem-changing  are cool verbs that change their stem (loco!) and are way more fun than boring regular verbs. 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STEM-CHANGING verbs are also called BOOT verbs because they give their stems the boot!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There are: O&gt;UE, U&gt;UE, E&gt;IE and E&gt;I stem-changing verbs.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Phew!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915400" cy="4449762"/>
          </a:xfrm>
        </p:spPr>
        <p:txBody>
          <a:bodyPr/>
          <a:lstStyle/>
          <a:p>
            <a:r>
              <a:rPr lang="en-US" dirty="0" smtClean="0"/>
              <a:t>What is the STEM of the verb?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FF3300"/>
                </a:solidFill>
              </a:rPr>
              <a:t>STEM</a:t>
            </a:r>
            <a:r>
              <a:rPr lang="en-US" dirty="0" smtClean="0"/>
              <a:t> of the verb is what you have left after you take off the </a:t>
            </a:r>
            <a:br>
              <a:rPr lang="en-US" dirty="0" smtClean="0"/>
            </a:br>
            <a:r>
              <a:rPr lang="en-US" dirty="0" smtClean="0"/>
              <a:t>-AR, -ER, -IR </a:t>
            </a:r>
            <a:r>
              <a:rPr lang="en-US" dirty="0" smtClean="0">
                <a:solidFill>
                  <a:srgbClr val="00B050"/>
                </a:solidFill>
              </a:rPr>
              <a:t>ENDINGS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3300"/>
                </a:solidFill>
              </a:rPr>
              <a:t>BEB</a:t>
            </a:r>
            <a:r>
              <a:rPr lang="en-US" dirty="0" smtClean="0">
                <a:solidFill>
                  <a:srgbClr val="00B050"/>
                </a:solidFill>
              </a:rPr>
              <a:t>ER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Ej</a:t>
            </a:r>
            <a:r>
              <a:rPr lang="en-US" dirty="0" smtClean="0">
                <a:solidFill>
                  <a:schemeClr val="tx1"/>
                </a:solidFill>
              </a:rPr>
              <a:t>.: </a:t>
            </a:r>
            <a:r>
              <a:rPr lang="en-US" dirty="0" smtClean="0">
                <a:solidFill>
                  <a:srgbClr val="FF0000"/>
                </a:solidFill>
              </a:rPr>
              <a:t>HABL</a:t>
            </a:r>
            <a:r>
              <a:rPr lang="en-US" dirty="0" smtClean="0">
                <a:solidFill>
                  <a:srgbClr val="00B050"/>
                </a:solidFill>
              </a:rPr>
              <a:t>AR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Ej</a:t>
            </a:r>
            <a:r>
              <a:rPr lang="en-US" dirty="0" smtClean="0">
                <a:solidFill>
                  <a:schemeClr val="tx1"/>
                </a:solidFill>
              </a:rPr>
              <a:t>.: </a:t>
            </a:r>
            <a:r>
              <a:rPr lang="en-US" dirty="0" smtClean="0">
                <a:solidFill>
                  <a:srgbClr val="FF0000"/>
                </a:solidFill>
              </a:rPr>
              <a:t>VIV</a:t>
            </a:r>
            <a:r>
              <a:rPr lang="en-US" dirty="0" smtClean="0">
                <a:solidFill>
                  <a:srgbClr val="00B050"/>
                </a:solidFill>
              </a:rPr>
              <a:t>IR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see how it works?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3733800"/>
          </a:xfrm>
        </p:spPr>
        <p:txBody>
          <a:bodyPr/>
          <a:lstStyle/>
          <a:p>
            <a:r>
              <a:rPr lang="en-US" sz="4800" dirty="0" smtClean="0">
                <a:latin typeface="Comic Sans MS" pitchFamily="66" charset="0"/>
              </a:rPr>
              <a:t>Stem-changing  are cool verbs that change their stem (loco!) and are way more fun than boring regular verbs. 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9916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This set of verbs change the STEM from E &gt; IE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/>
              <a:t>p</a:t>
            </a:r>
            <a:r>
              <a:rPr lang="en-US" sz="4000" dirty="0" err="1" smtClean="0"/>
              <a:t>referir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querer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pensar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entender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cerrar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4343400"/>
            <a:ext cx="8991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93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For </a:t>
            </a:r>
            <a:r>
              <a:rPr lang="en-US" sz="4000" dirty="0" smtClean="0"/>
              <a:t>E&gt;IE STEM CHANGERS</a:t>
            </a:r>
            <a:br>
              <a:rPr lang="en-US" sz="4000" dirty="0" smtClean="0"/>
            </a:br>
            <a:r>
              <a:rPr lang="en-US" sz="4000" dirty="0" smtClean="0"/>
              <a:t>First</a:t>
            </a:r>
            <a:r>
              <a:rPr lang="en-US" sz="4000" dirty="0"/>
              <a:t>, </a:t>
            </a:r>
            <a:r>
              <a:rPr lang="en-US" sz="4000" dirty="0" smtClean="0"/>
              <a:t>isolate the </a:t>
            </a:r>
            <a:r>
              <a:rPr lang="en-US" sz="4000" dirty="0" smtClean="0">
                <a:solidFill>
                  <a:srgbClr val="FF0000"/>
                </a:solidFill>
              </a:rPr>
              <a:t>stem</a:t>
            </a:r>
            <a:r>
              <a:rPr lang="en-US" sz="4000" dirty="0" smtClean="0"/>
              <a:t> of the verb and then find </a:t>
            </a:r>
            <a:r>
              <a:rPr lang="en-US" sz="4000" dirty="0"/>
              <a:t>the </a:t>
            </a:r>
            <a:r>
              <a:rPr lang="en-US" sz="4000" dirty="0">
                <a:solidFill>
                  <a:srgbClr val="00CC00"/>
                </a:solidFill>
              </a:rPr>
              <a:t>e</a:t>
            </a:r>
            <a:r>
              <a:rPr lang="en-US" sz="4000" dirty="0" smtClean="0"/>
              <a:t> in </a:t>
            </a:r>
            <a:r>
              <a:rPr lang="en-US" sz="4000" dirty="0"/>
              <a:t>the stem that is going to </a:t>
            </a:r>
            <a:r>
              <a:rPr lang="en-US" sz="4000" dirty="0" smtClean="0"/>
              <a:t>change. </a:t>
            </a:r>
            <a:endParaRPr lang="en-US" sz="4000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3352800"/>
            <a:ext cx="8001000" cy="4678363"/>
          </a:xfrm>
          <a:noFill/>
          <a:ln/>
        </p:spPr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</a:rPr>
              <a:t>q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4000" u="sng" dirty="0" err="1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solidFill>
                  <a:srgbClr val="FF0000"/>
                </a:solidFill>
              </a:rPr>
              <a:t>r</a:t>
            </a:r>
            <a:r>
              <a:rPr lang="en-US" sz="4000" dirty="0" err="1" smtClean="0"/>
              <a:t>er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p</a:t>
            </a:r>
            <a:r>
              <a:rPr lang="en-US" sz="4000" u="sng" dirty="0" err="1" smtClean="0">
                <a:solidFill>
                  <a:srgbClr val="00CC00"/>
                </a:solidFill>
              </a:rPr>
              <a:t>e</a:t>
            </a:r>
            <a:r>
              <a:rPr lang="en-US" sz="4000" dirty="0" err="1" smtClean="0">
                <a:solidFill>
                  <a:srgbClr val="FF0000"/>
                </a:solidFill>
              </a:rPr>
              <a:t>ns</a:t>
            </a:r>
            <a:r>
              <a:rPr lang="en-US" sz="4000" dirty="0" err="1" smtClean="0"/>
              <a:t>ar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pref</a:t>
            </a:r>
            <a:r>
              <a:rPr lang="en-US" sz="4000" u="sng" dirty="0" err="1" smtClean="0">
                <a:solidFill>
                  <a:srgbClr val="00CC00"/>
                </a:solidFill>
              </a:rPr>
              <a:t>e</a:t>
            </a:r>
            <a:r>
              <a:rPr lang="en-US" sz="4000" dirty="0" err="1" smtClean="0">
                <a:solidFill>
                  <a:srgbClr val="FF0000"/>
                </a:solidFill>
              </a:rPr>
              <a:t>r</a:t>
            </a:r>
            <a:r>
              <a:rPr lang="en-US" sz="4000" dirty="0" err="1" smtClean="0"/>
              <a:t>ir</a:t>
            </a:r>
            <a:r>
              <a:rPr lang="en-US" sz="4000" dirty="0" smtClean="0"/>
              <a:t>  </a:t>
            </a:r>
            <a:r>
              <a:rPr lang="en-US" sz="2000" dirty="0" smtClean="0"/>
              <a:t>**If </a:t>
            </a:r>
            <a:r>
              <a:rPr lang="en-US" sz="2000" dirty="0"/>
              <a:t>there are 2 e’s in the stem, change the 2</a:t>
            </a:r>
            <a:r>
              <a:rPr lang="en-US" sz="2000" baseline="30000" dirty="0"/>
              <a:t>nd</a:t>
            </a:r>
            <a:r>
              <a:rPr lang="en-US" sz="2000" dirty="0"/>
              <a:t> </a:t>
            </a:r>
            <a:r>
              <a:rPr lang="en-US" sz="2000" dirty="0" smtClean="0"/>
              <a:t>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76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Then, decide which verb </a:t>
            </a:r>
            <a:r>
              <a:rPr lang="en-US" sz="4000" dirty="0">
                <a:solidFill>
                  <a:srgbClr val="00CC00"/>
                </a:solidFill>
              </a:rPr>
              <a:t>endings </a:t>
            </a:r>
            <a:r>
              <a:rPr lang="en-US" sz="4000" dirty="0"/>
              <a:t>you will use.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vol</a:t>
            </a:r>
            <a:r>
              <a:rPr lang="en-US" sz="3200" dirty="0" smtClean="0">
                <a:solidFill>
                  <a:srgbClr val="00B050"/>
                </a:solidFill>
              </a:rPr>
              <a:t>ar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as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a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áis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an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0" y="1600200"/>
            <a:ext cx="4038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err="1">
                <a:solidFill>
                  <a:srgbClr val="FF0000"/>
                </a:solidFill>
              </a:rPr>
              <a:t>pod</a:t>
            </a:r>
            <a:r>
              <a:rPr lang="en-US" sz="3200" dirty="0" err="1">
                <a:solidFill>
                  <a:srgbClr val="00B050"/>
                </a:solidFill>
              </a:rPr>
              <a:t>er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es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e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e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éis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en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150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noProof="0" dirty="0" err="1" smtClean="0">
                <a:solidFill>
                  <a:srgbClr val="FF0000"/>
                </a:solidFill>
                <a:latin typeface="+mn-lt"/>
              </a:rPr>
              <a:t>dorm</a:t>
            </a:r>
            <a:r>
              <a:rPr lang="en-US" sz="3200" kern="0" noProof="0" dirty="0" err="1" smtClean="0">
                <a:solidFill>
                  <a:srgbClr val="00CC00"/>
                </a:solidFill>
                <a:latin typeface="+mn-lt"/>
              </a:rPr>
              <a:t>ir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err="1" smtClean="0">
                <a:solidFill>
                  <a:srgbClr val="00B050"/>
                </a:solidFill>
                <a:latin typeface="+mn-lt"/>
              </a:rPr>
              <a:t>i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smtClean="0">
                <a:solidFill>
                  <a:srgbClr val="00B050"/>
                </a:solidFill>
                <a:latin typeface="+mn-lt"/>
              </a:rPr>
              <a:t>í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8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971800"/>
            <a:ext cx="8991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 CHANGE THE STEM IN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ALL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FORMS EXCEPT THE </a:t>
            </a:r>
            <a:r>
              <a:rPr kumimoji="0" lang="en-US" sz="6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NOSOTROS</a:t>
            </a:r>
            <a:r>
              <a:rPr kumimoji="0" lang="en-US" sz="6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6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VOSOTROS</a:t>
            </a:r>
          </a:p>
        </p:txBody>
      </p:sp>
    </p:spTree>
    <p:extLst>
      <p:ext uri="{BB962C8B-B14F-4D97-AF65-F5344CB8AC3E}">
        <p14:creationId xmlns:p14="http://schemas.microsoft.com/office/powerpoint/2010/main" val="6204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</a:t>
            </a:r>
            <a:r>
              <a:rPr lang="en-US" u="sng" dirty="0" smtClean="0"/>
              <a:t>ER</a:t>
            </a:r>
            <a:r>
              <a:rPr lang="en-US" dirty="0" smtClean="0"/>
              <a:t>= QUER=  E&gt;IE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3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</a:t>
            </a:r>
            <a:r>
              <a:rPr lang="en-US" dirty="0" err="1" smtClean="0"/>
              <a:t>er</a:t>
            </a:r>
            <a:r>
              <a:rPr lang="en-US" dirty="0" smtClean="0"/>
              <a:t>=QUER= </a:t>
            </a:r>
            <a:r>
              <a:rPr lang="en-US" dirty="0"/>
              <a:t>E</a:t>
            </a:r>
            <a:r>
              <a:rPr lang="en-US" dirty="0" smtClean="0"/>
              <a:t>&gt;IE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592922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qu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_  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quer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qu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_  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quer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qu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_  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qu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_  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600200" y="1600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latin typeface="Impact" pitchFamily="34" charset="0"/>
              </a:rPr>
              <a:t>o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600200" y="3113474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524000" y="4648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5448300" y="1591469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emos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676122" y="4629438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en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965719" y="1588979"/>
            <a:ext cx="5582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6600FF"/>
                </a:solidFill>
                <a:latin typeface="Impact" pitchFamily="34" charset="0"/>
              </a:rPr>
              <a:t>i</a:t>
            </a:r>
            <a:r>
              <a:rPr lang="en-US" sz="3600" dirty="0" err="1" smtClean="0">
                <a:solidFill>
                  <a:srgbClr val="6600FF"/>
                </a:solidFill>
                <a:latin typeface="Impact" pitchFamily="34" charset="0"/>
              </a:rPr>
              <a:t>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965719" y="3099614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i</a:t>
            </a:r>
            <a:r>
              <a:rPr lang="en-US" sz="3600" dirty="0" err="1" smtClean="0">
                <a:solidFill>
                  <a:srgbClr val="6600FF"/>
                </a:solidFill>
                <a:latin typeface="Impact" pitchFamily="34" charset="0"/>
              </a:rPr>
              <a:t>e</a:t>
            </a:r>
            <a:r>
              <a:rPr lang="en-US" sz="3600" dirty="0" smtClean="0">
                <a:solidFill>
                  <a:srgbClr val="6600FF"/>
                </a:solidFill>
                <a:latin typeface="Impact" pitchFamily="34" charset="0"/>
              </a:rPr>
              <a:t> 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953278" y="4633376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i</a:t>
            </a:r>
            <a:r>
              <a:rPr lang="en-US" sz="3600" dirty="0" err="1" smtClean="0">
                <a:solidFill>
                  <a:srgbClr val="6600FF"/>
                </a:solidFill>
                <a:latin typeface="Impact" pitchFamily="34" charset="0"/>
              </a:rPr>
              <a:t>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105400" y="4625181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i</a:t>
            </a:r>
            <a:r>
              <a:rPr lang="en-US" sz="3600" dirty="0" err="1" smtClean="0">
                <a:solidFill>
                  <a:srgbClr val="6600FF"/>
                </a:solidFill>
                <a:latin typeface="Impact" pitchFamily="34" charset="0"/>
              </a:rPr>
              <a:t>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482512" y="3113474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3300"/>
                </a:solidFill>
                <a:latin typeface="Impact" pitchFamily="34" charset="0"/>
              </a:rPr>
              <a:t>éis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6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NS</a:t>
            </a:r>
            <a:r>
              <a:rPr lang="en-US" u="sng" dirty="0" smtClean="0"/>
              <a:t>AR</a:t>
            </a:r>
            <a:r>
              <a:rPr lang="en-US" dirty="0" smtClean="0"/>
              <a:t> </a:t>
            </a:r>
            <a:r>
              <a:rPr lang="en-US" dirty="0" smtClean="0"/>
              <a:t>–to </a:t>
            </a:r>
            <a:r>
              <a:rPr lang="en-US" dirty="0" smtClean="0"/>
              <a:t>think/plan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90601" y="2438400"/>
            <a:ext cx="6877050" cy="38862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19200" y="3122914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p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nso</a:t>
            </a:r>
            <a:r>
              <a:rPr lang="en-US" sz="4800" dirty="0" smtClean="0"/>
              <a:t>	  </a:t>
            </a:r>
            <a:r>
              <a:rPr lang="en-US" sz="4800" dirty="0" smtClean="0"/>
              <a:t>    </a:t>
            </a:r>
            <a:r>
              <a:rPr lang="en-US" sz="4800" dirty="0" err="1" smtClean="0"/>
              <a:t>pensamos</a:t>
            </a:r>
            <a:endParaRPr lang="en-US" sz="4800" dirty="0"/>
          </a:p>
          <a:p>
            <a:r>
              <a:rPr lang="en-US" sz="4800" dirty="0" err="1" smtClean="0"/>
              <a:t>p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nsas</a:t>
            </a:r>
            <a:r>
              <a:rPr lang="en-US" sz="4800" dirty="0" smtClean="0"/>
              <a:t>	  </a:t>
            </a:r>
            <a:r>
              <a:rPr lang="en-US" sz="4800" dirty="0" err="1" smtClean="0"/>
              <a:t>pensáis</a:t>
            </a:r>
            <a:endParaRPr lang="en-US" sz="4800" dirty="0"/>
          </a:p>
          <a:p>
            <a:r>
              <a:rPr lang="en-US" sz="4800" dirty="0" err="1" smtClean="0"/>
              <a:t>p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nsa</a:t>
            </a:r>
            <a:r>
              <a:rPr lang="en-US" sz="4800" dirty="0" smtClean="0"/>
              <a:t>	 </a:t>
            </a:r>
            <a:r>
              <a:rPr lang="en-US" sz="4800" dirty="0" smtClean="0"/>
              <a:t>      </a:t>
            </a:r>
            <a:r>
              <a:rPr lang="en-US" sz="4800" dirty="0" err="1" smtClean="0"/>
              <a:t>p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nsan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40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Now try PREFERIR on your own (remember to change the 2</a:t>
            </a:r>
            <a:r>
              <a:rPr lang="en-US" baseline="30000" dirty="0" smtClean="0"/>
              <a:t>nd</a:t>
            </a:r>
            <a:r>
              <a:rPr lang="en-US" dirty="0" smtClean="0"/>
              <a:t> E!)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R</a:t>
            </a:r>
            <a:r>
              <a:rPr lang="en-US" u="sng" dirty="0" smtClean="0"/>
              <a:t>IR</a:t>
            </a:r>
            <a:r>
              <a:rPr lang="en-US" dirty="0" smtClean="0"/>
              <a:t> </a:t>
            </a:r>
            <a:r>
              <a:rPr lang="en-US" dirty="0" smtClean="0"/>
              <a:t>–to </a:t>
            </a:r>
            <a:r>
              <a:rPr lang="en-US" dirty="0" smtClean="0"/>
              <a:t>prefer</a:t>
            </a:r>
            <a:endParaRPr lang="en-US" dirty="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90601" y="2438400"/>
            <a:ext cx="6877050" cy="3886200"/>
            <a:chOff x="1015" y="1671"/>
            <a:chExt cx="3941" cy="1881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015" y="1793"/>
              <a:ext cx="3941" cy="164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0" y="426"/>
                </a:cxn>
                <a:cxn ang="0">
                  <a:pos x="36" y="983"/>
                </a:cxn>
                <a:cxn ang="0">
                  <a:pos x="27" y="1431"/>
                </a:cxn>
                <a:cxn ang="0">
                  <a:pos x="183" y="1596"/>
                </a:cxn>
                <a:cxn ang="0">
                  <a:pos x="274" y="1605"/>
                </a:cxn>
                <a:cxn ang="0">
                  <a:pos x="1143" y="1578"/>
                </a:cxn>
                <a:cxn ang="0">
                  <a:pos x="1572" y="1605"/>
                </a:cxn>
                <a:cxn ang="0">
                  <a:pos x="2185" y="1578"/>
                </a:cxn>
                <a:cxn ang="0">
                  <a:pos x="2743" y="1587"/>
                </a:cxn>
                <a:cxn ang="0">
                  <a:pos x="3666" y="1596"/>
                </a:cxn>
                <a:cxn ang="0">
                  <a:pos x="3940" y="1495"/>
                </a:cxn>
                <a:cxn ang="0">
                  <a:pos x="3895" y="1276"/>
                </a:cxn>
                <a:cxn ang="0">
                  <a:pos x="3867" y="1194"/>
                </a:cxn>
                <a:cxn ang="0">
                  <a:pos x="3803" y="1139"/>
                </a:cxn>
                <a:cxn ang="0">
                  <a:pos x="3758" y="1102"/>
                </a:cxn>
                <a:cxn ang="0">
                  <a:pos x="3739" y="1075"/>
                </a:cxn>
                <a:cxn ang="0">
                  <a:pos x="3684" y="1056"/>
                </a:cxn>
                <a:cxn ang="0">
                  <a:pos x="3556" y="983"/>
                </a:cxn>
                <a:cxn ang="0">
                  <a:pos x="2706" y="983"/>
                </a:cxn>
                <a:cxn ang="0">
                  <a:pos x="2587" y="947"/>
                </a:cxn>
                <a:cxn ang="0">
                  <a:pos x="1929" y="974"/>
                </a:cxn>
                <a:cxn ang="0">
                  <a:pos x="1783" y="965"/>
                </a:cxn>
                <a:cxn ang="0">
                  <a:pos x="1728" y="499"/>
                </a:cxn>
                <a:cxn ang="0">
                  <a:pos x="1728" y="51"/>
                </a:cxn>
                <a:cxn ang="0">
                  <a:pos x="1682" y="60"/>
                </a:cxn>
                <a:cxn ang="0">
                  <a:pos x="1591" y="78"/>
                </a:cxn>
                <a:cxn ang="0">
                  <a:pos x="1326" y="96"/>
                </a:cxn>
                <a:cxn ang="0">
                  <a:pos x="366" y="69"/>
                </a:cxn>
                <a:cxn ang="0">
                  <a:pos x="164" y="32"/>
                </a:cxn>
                <a:cxn ang="0">
                  <a:pos x="9" y="5"/>
                </a:cxn>
              </a:cxnLst>
              <a:rect l="0" t="0" r="r" b="b"/>
              <a:pathLst>
                <a:path w="3941" h="1646">
                  <a:moveTo>
                    <a:pt x="9" y="5"/>
                  </a:moveTo>
                  <a:cubicBezTo>
                    <a:pt x="14" y="175"/>
                    <a:pt x="25" y="276"/>
                    <a:pt x="0" y="426"/>
                  </a:cubicBezTo>
                  <a:cubicBezTo>
                    <a:pt x="13" y="612"/>
                    <a:pt x="26" y="797"/>
                    <a:pt x="36" y="983"/>
                  </a:cubicBezTo>
                  <a:cubicBezTo>
                    <a:pt x="33" y="1132"/>
                    <a:pt x="27" y="1282"/>
                    <a:pt x="27" y="1431"/>
                  </a:cubicBezTo>
                  <a:cubicBezTo>
                    <a:pt x="27" y="1596"/>
                    <a:pt x="38" y="1582"/>
                    <a:pt x="183" y="1596"/>
                  </a:cubicBezTo>
                  <a:cubicBezTo>
                    <a:pt x="213" y="1599"/>
                    <a:pt x="244" y="1602"/>
                    <a:pt x="274" y="1605"/>
                  </a:cubicBezTo>
                  <a:cubicBezTo>
                    <a:pt x="629" y="1601"/>
                    <a:pt x="842" y="1611"/>
                    <a:pt x="1143" y="1578"/>
                  </a:cubicBezTo>
                  <a:cubicBezTo>
                    <a:pt x="1287" y="1588"/>
                    <a:pt x="1428" y="1599"/>
                    <a:pt x="1572" y="1605"/>
                  </a:cubicBezTo>
                  <a:cubicBezTo>
                    <a:pt x="1792" y="1600"/>
                    <a:pt x="1974" y="1591"/>
                    <a:pt x="2185" y="1578"/>
                  </a:cubicBezTo>
                  <a:cubicBezTo>
                    <a:pt x="2547" y="1603"/>
                    <a:pt x="2362" y="1599"/>
                    <a:pt x="2743" y="1587"/>
                  </a:cubicBezTo>
                  <a:cubicBezTo>
                    <a:pt x="3051" y="1590"/>
                    <a:pt x="3358" y="1598"/>
                    <a:pt x="3666" y="1596"/>
                  </a:cubicBezTo>
                  <a:cubicBezTo>
                    <a:pt x="3933" y="1594"/>
                    <a:pt x="3910" y="1646"/>
                    <a:pt x="3940" y="1495"/>
                  </a:cubicBezTo>
                  <a:cubicBezTo>
                    <a:pt x="3934" y="1408"/>
                    <a:pt x="3941" y="1345"/>
                    <a:pt x="3895" y="1276"/>
                  </a:cubicBezTo>
                  <a:cubicBezTo>
                    <a:pt x="3887" y="1251"/>
                    <a:pt x="3880" y="1217"/>
                    <a:pt x="3867" y="1194"/>
                  </a:cubicBezTo>
                  <a:cubicBezTo>
                    <a:pt x="3852" y="1169"/>
                    <a:pt x="3821" y="1161"/>
                    <a:pt x="3803" y="1139"/>
                  </a:cubicBezTo>
                  <a:cubicBezTo>
                    <a:pt x="3772" y="1100"/>
                    <a:pt x="3802" y="1117"/>
                    <a:pt x="3758" y="1102"/>
                  </a:cubicBezTo>
                  <a:cubicBezTo>
                    <a:pt x="3752" y="1093"/>
                    <a:pt x="3748" y="1081"/>
                    <a:pt x="3739" y="1075"/>
                  </a:cubicBezTo>
                  <a:cubicBezTo>
                    <a:pt x="3723" y="1065"/>
                    <a:pt x="3684" y="1056"/>
                    <a:pt x="3684" y="1056"/>
                  </a:cubicBezTo>
                  <a:cubicBezTo>
                    <a:pt x="3656" y="1014"/>
                    <a:pt x="3606" y="995"/>
                    <a:pt x="3556" y="983"/>
                  </a:cubicBezTo>
                  <a:cubicBezTo>
                    <a:pt x="3161" y="996"/>
                    <a:pt x="3214" y="998"/>
                    <a:pt x="2706" y="983"/>
                  </a:cubicBezTo>
                  <a:cubicBezTo>
                    <a:pt x="2669" y="982"/>
                    <a:pt x="2624" y="954"/>
                    <a:pt x="2587" y="947"/>
                  </a:cubicBezTo>
                  <a:cubicBezTo>
                    <a:pt x="2367" y="953"/>
                    <a:pt x="2149" y="965"/>
                    <a:pt x="1929" y="974"/>
                  </a:cubicBezTo>
                  <a:cubicBezTo>
                    <a:pt x="1880" y="971"/>
                    <a:pt x="1804" y="1009"/>
                    <a:pt x="1783" y="965"/>
                  </a:cubicBezTo>
                  <a:cubicBezTo>
                    <a:pt x="1759" y="913"/>
                    <a:pt x="1780" y="630"/>
                    <a:pt x="1728" y="499"/>
                  </a:cubicBezTo>
                  <a:cubicBezTo>
                    <a:pt x="1730" y="445"/>
                    <a:pt x="1748" y="122"/>
                    <a:pt x="1728" y="51"/>
                  </a:cubicBezTo>
                  <a:cubicBezTo>
                    <a:pt x="1724" y="36"/>
                    <a:pt x="1697" y="57"/>
                    <a:pt x="1682" y="60"/>
                  </a:cubicBezTo>
                  <a:cubicBezTo>
                    <a:pt x="1642" y="69"/>
                    <a:pt x="1637" y="74"/>
                    <a:pt x="1591" y="78"/>
                  </a:cubicBezTo>
                  <a:cubicBezTo>
                    <a:pt x="1503" y="85"/>
                    <a:pt x="1326" y="96"/>
                    <a:pt x="1326" y="96"/>
                  </a:cubicBezTo>
                  <a:cubicBezTo>
                    <a:pt x="991" y="89"/>
                    <a:pt x="704" y="75"/>
                    <a:pt x="366" y="69"/>
                  </a:cubicBezTo>
                  <a:cubicBezTo>
                    <a:pt x="299" y="50"/>
                    <a:pt x="233" y="43"/>
                    <a:pt x="164" y="32"/>
                  </a:cubicBezTo>
                  <a:cubicBezTo>
                    <a:pt x="85" y="0"/>
                    <a:pt x="135" y="15"/>
                    <a:pt x="9" y="5"/>
                  </a:cubicBezTo>
                  <a:close/>
                </a:path>
              </a:pathLst>
            </a:custGeom>
            <a:solidFill>
              <a:srgbClr val="808000">
                <a:alpha val="3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1027" y="1671"/>
              <a:ext cx="1712" cy="288"/>
            </a:xfrm>
            <a:prstGeom prst="ellipse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1024" y="3353"/>
              <a:ext cx="992" cy="199"/>
            </a:xfrm>
            <a:custGeom>
              <a:avLst/>
              <a:gdLst/>
              <a:ahLst/>
              <a:cxnLst>
                <a:cxn ang="0">
                  <a:pos x="37" y="6"/>
                </a:cxn>
                <a:cxn ang="0">
                  <a:pos x="46" y="161"/>
                </a:cxn>
                <a:cxn ang="0">
                  <a:pos x="210" y="171"/>
                </a:cxn>
                <a:cxn ang="0">
                  <a:pos x="439" y="180"/>
                </a:cxn>
                <a:cxn ang="0">
                  <a:pos x="933" y="171"/>
                </a:cxn>
                <a:cxn ang="0">
                  <a:pos x="987" y="107"/>
                </a:cxn>
                <a:cxn ang="0">
                  <a:pos x="878" y="24"/>
                </a:cxn>
                <a:cxn ang="0">
                  <a:pos x="146" y="15"/>
                </a:cxn>
                <a:cxn ang="0">
                  <a:pos x="37" y="6"/>
                </a:cxn>
              </a:cxnLst>
              <a:rect l="0" t="0" r="r" b="b"/>
              <a:pathLst>
                <a:path w="992" h="199">
                  <a:moveTo>
                    <a:pt x="37" y="6"/>
                  </a:moveTo>
                  <a:cubicBezTo>
                    <a:pt x="40" y="58"/>
                    <a:pt x="9" y="125"/>
                    <a:pt x="46" y="161"/>
                  </a:cubicBezTo>
                  <a:cubicBezTo>
                    <a:pt x="86" y="199"/>
                    <a:pt x="155" y="168"/>
                    <a:pt x="210" y="171"/>
                  </a:cubicBezTo>
                  <a:cubicBezTo>
                    <a:pt x="286" y="175"/>
                    <a:pt x="363" y="177"/>
                    <a:pt x="439" y="180"/>
                  </a:cubicBezTo>
                  <a:cubicBezTo>
                    <a:pt x="636" y="175"/>
                    <a:pt x="755" y="158"/>
                    <a:pt x="933" y="171"/>
                  </a:cubicBezTo>
                  <a:cubicBezTo>
                    <a:pt x="957" y="146"/>
                    <a:pt x="976" y="141"/>
                    <a:pt x="987" y="107"/>
                  </a:cubicBezTo>
                  <a:cubicBezTo>
                    <a:pt x="964" y="11"/>
                    <a:pt x="992" y="26"/>
                    <a:pt x="878" y="24"/>
                  </a:cubicBezTo>
                  <a:cubicBezTo>
                    <a:pt x="634" y="19"/>
                    <a:pt x="390" y="18"/>
                    <a:pt x="146" y="15"/>
                  </a:cubicBezTo>
                  <a:cubicBezTo>
                    <a:pt x="100" y="0"/>
                    <a:pt x="0" y="39"/>
                    <a:pt x="37" y="6"/>
                  </a:cubicBezTo>
                  <a:close/>
                </a:path>
              </a:pathLst>
            </a:custGeom>
            <a:solidFill>
              <a:srgbClr val="55542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000" y="314352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pref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ro</a:t>
            </a:r>
            <a:r>
              <a:rPr lang="en-US" sz="4800" dirty="0" smtClean="0"/>
              <a:t>	  </a:t>
            </a:r>
            <a:r>
              <a:rPr lang="en-US" sz="4800" dirty="0" err="1" smtClean="0"/>
              <a:t>preferimos</a:t>
            </a:r>
            <a:endParaRPr lang="en-US" sz="4800" dirty="0"/>
          </a:p>
          <a:p>
            <a:r>
              <a:rPr lang="en-US" sz="4800" dirty="0" err="1" smtClean="0"/>
              <a:t>pref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res</a:t>
            </a:r>
            <a:r>
              <a:rPr lang="en-US" sz="4800" dirty="0" smtClean="0"/>
              <a:t>	  </a:t>
            </a:r>
            <a:r>
              <a:rPr lang="en-US" sz="4800" dirty="0" err="1" smtClean="0"/>
              <a:t>preferís</a:t>
            </a:r>
            <a:endParaRPr lang="en-US" sz="4800" dirty="0"/>
          </a:p>
          <a:p>
            <a:r>
              <a:rPr lang="en-US" sz="4800" dirty="0" err="1" smtClean="0"/>
              <a:t>pref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re</a:t>
            </a:r>
            <a:r>
              <a:rPr lang="en-US" sz="4800" dirty="0" smtClean="0"/>
              <a:t>	 </a:t>
            </a:r>
            <a:r>
              <a:rPr lang="en-US" sz="4800" dirty="0" smtClean="0"/>
              <a:t> </a:t>
            </a:r>
            <a:r>
              <a:rPr lang="en-US" sz="4800" dirty="0" err="1" smtClean="0"/>
              <a:t>pref</a:t>
            </a:r>
            <a:r>
              <a:rPr lang="en-US" sz="4800" dirty="0" err="1" smtClean="0">
                <a:solidFill>
                  <a:srgbClr val="FF0000"/>
                </a:solidFill>
              </a:rPr>
              <a:t>ie</a:t>
            </a:r>
            <a:r>
              <a:rPr lang="en-US" sz="4800" dirty="0" err="1" smtClean="0"/>
              <a:t>ren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907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229600" cy="2133600"/>
          </a:xfrm>
        </p:spPr>
        <p:txBody>
          <a:bodyPr/>
          <a:lstStyle/>
          <a:p>
            <a:r>
              <a:rPr lang="en-US" sz="6000" dirty="0" smtClean="0"/>
              <a:t>Now try </a:t>
            </a:r>
            <a:br>
              <a:rPr lang="en-US" sz="6000" dirty="0" smtClean="0"/>
            </a:br>
            <a:r>
              <a:rPr lang="en-US" sz="6000" dirty="0" smtClean="0"/>
              <a:t>C</a:t>
            </a:r>
            <a:r>
              <a:rPr lang="en-US" sz="6000" dirty="0" smtClean="0">
                <a:solidFill>
                  <a:srgbClr val="FF0000"/>
                </a:solidFill>
              </a:rPr>
              <a:t>E</a:t>
            </a:r>
            <a:r>
              <a:rPr lang="en-US" sz="6000" dirty="0" smtClean="0"/>
              <a:t>RR</a:t>
            </a:r>
            <a:r>
              <a:rPr lang="en-US" sz="6000" u="sng" dirty="0" smtClean="0"/>
              <a:t>AR</a:t>
            </a:r>
            <a:r>
              <a:rPr lang="en-US" sz="6000" dirty="0" smtClean="0"/>
              <a:t> – to close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039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STEM-CHANGING verbs are also called BOOT verbs because they give their stems the boot!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There are: O&gt;UE, U&gt;UE, E&gt;IE and E&gt;I stem-changing verbs.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Phew!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4449762"/>
          </a:xfrm>
        </p:spPr>
        <p:txBody>
          <a:bodyPr/>
          <a:lstStyle/>
          <a:p>
            <a:r>
              <a:rPr lang="en-US" dirty="0" smtClean="0"/>
              <a:t>What is the STEM of the verb?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FF3300"/>
                </a:solidFill>
              </a:rPr>
              <a:t>STEM</a:t>
            </a:r>
            <a:r>
              <a:rPr lang="en-US" dirty="0" smtClean="0"/>
              <a:t> of the verb is what you have left after you take off the </a:t>
            </a:r>
            <a:br>
              <a:rPr lang="en-US" dirty="0" smtClean="0"/>
            </a:br>
            <a:r>
              <a:rPr lang="en-US" dirty="0" smtClean="0"/>
              <a:t>-AR, -ER, -IR </a:t>
            </a:r>
            <a:r>
              <a:rPr lang="en-US" dirty="0" smtClean="0">
                <a:solidFill>
                  <a:srgbClr val="00B050"/>
                </a:solidFill>
              </a:rPr>
              <a:t>ENDINGS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3300"/>
                </a:solidFill>
              </a:rPr>
              <a:t>BEB</a:t>
            </a:r>
            <a:r>
              <a:rPr lang="en-US" dirty="0" smtClean="0">
                <a:solidFill>
                  <a:srgbClr val="00B050"/>
                </a:solidFill>
              </a:rPr>
              <a:t>ER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Ej</a:t>
            </a:r>
            <a:r>
              <a:rPr lang="en-US" dirty="0" smtClean="0">
                <a:solidFill>
                  <a:schemeClr val="tx1"/>
                </a:solidFill>
              </a:rPr>
              <a:t>.: </a:t>
            </a:r>
            <a:r>
              <a:rPr lang="en-US" dirty="0" smtClean="0">
                <a:solidFill>
                  <a:srgbClr val="FF0000"/>
                </a:solidFill>
              </a:rPr>
              <a:t>HABL</a:t>
            </a:r>
            <a:r>
              <a:rPr lang="en-US" dirty="0" smtClean="0">
                <a:solidFill>
                  <a:srgbClr val="00B050"/>
                </a:solidFill>
              </a:rPr>
              <a:t>AR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Ej</a:t>
            </a:r>
            <a:r>
              <a:rPr lang="en-US" dirty="0" smtClean="0">
                <a:solidFill>
                  <a:schemeClr val="tx1"/>
                </a:solidFill>
              </a:rPr>
              <a:t>.: </a:t>
            </a:r>
            <a:r>
              <a:rPr lang="en-US" dirty="0" smtClean="0">
                <a:solidFill>
                  <a:srgbClr val="FF0000"/>
                </a:solidFill>
              </a:rPr>
              <a:t>VIV</a:t>
            </a:r>
            <a:r>
              <a:rPr lang="en-US" dirty="0" smtClean="0">
                <a:solidFill>
                  <a:srgbClr val="00B050"/>
                </a:solidFill>
              </a:rPr>
              <a:t>IR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see how it works?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sz="4000" dirty="0" smtClean="0"/>
              <a:t>For O&gt;UE STEM CHANGERS</a:t>
            </a:r>
            <a:br>
              <a:rPr lang="en-US" sz="4000" dirty="0" smtClean="0"/>
            </a:br>
            <a:r>
              <a:rPr lang="en-US" sz="4000" dirty="0" smtClean="0"/>
              <a:t>First</a:t>
            </a:r>
            <a:r>
              <a:rPr lang="en-US" sz="4000" dirty="0"/>
              <a:t>, </a:t>
            </a:r>
            <a:r>
              <a:rPr lang="en-US" sz="4000" dirty="0" smtClean="0"/>
              <a:t>isolate the </a:t>
            </a:r>
            <a:r>
              <a:rPr lang="en-US" sz="4000" dirty="0" smtClean="0">
                <a:solidFill>
                  <a:srgbClr val="FF0000"/>
                </a:solidFill>
              </a:rPr>
              <a:t>stem</a:t>
            </a:r>
            <a:r>
              <a:rPr lang="en-US" sz="4000" dirty="0" smtClean="0"/>
              <a:t> of the verb and then find </a:t>
            </a:r>
            <a:r>
              <a:rPr lang="en-US" sz="4000" dirty="0"/>
              <a:t>the </a:t>
            </a:r>
            <a:r>
              <a:rPr lang="en-US" sz="4000" dirty="0">
                <a:solidFill>
                  <a:srgbClr val="00CC00"/>
                </a:solidFill>
              </a:rPr>
              <a:t>o</a:t>
            </a:r>
            <a:r>
              <a:rPr lang="en-US" sz="4000" dirty="0"/>
              <a:t> </a:t>
            </a:r>
            <a:r>
              <a:rPr lang="en-US" sz="4000" dirty="0" smtClean="0"/>
              <a:t>in </a:t>
            </a:r>
            <a:r>
              <a:rPr lang="en-US" sz="4000" dirty="0"/>
              <a:t>the stem that is going to change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8001000" cy="4678363"/>
          </a:xfrm>
          <a:noFill/>
          <a:ln/>
        </p:spPr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</a:rPr>
              <a:t>P</a:t>
            </a:r>
            <a:r>
              <a:rPr lang="en-US" sz="4000" u="sng" dirty="0" err="1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>
                <a:solidFill>
                  <a:srgbClr val="FF0000"/>
                </a:solidFill>
              </a:rPr>
              <a:t>d</a:t>
            </a:r>
            <a:r>
              <a:rPr lang="en-US" sz="4000" dirty="0" err="1"/>
              <a:t>er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Rec</a:t>
            </a:r>
            <a:r>
              <a:rPr lang="en-US" sz="4000" u="sng" dirty="0" err="1" smtClean="0">
                <a:solidFill>
                  <a:srgbClr val="00B050"/>
                </a:solidFill>
              </a:rPr>
              <a:t>o</a:t>
            </a:r>
            <a:r>
              <a:rPr lang="en-US" sz="4000" dirty="0" err="1" smtClean="0">
                <a:solidFill>
                  <a:srgbClr val="FF0000"/>
                </a:solidFill>
              </a:rPr>
              <a:t>rd</a:t>
            </a:r>
            <a:r>
              <a:rPr lang="en-US" sz="4000" dirty="0" err="1" smtClean="0"/>
              <a:t>ar</a:t>
            </a:r>
            <a:endParaRPr lang="en-US" sz="4000" dirty="0"/>
          </a:p>
          <a:p>
            <a:r>
              <a:rPr lang="en-US" sz="4000" dirty="0" err="1">
                <a:solidFill>
                  <a:srgbClr val="FF0000"/>
                </a:solidFill>
              </a:rPr>
              <a:t>D</a:t>
            </a:r>
            <a:r>
              <a:rPr lang="en-US" sz="4000" u="sng" dirty="0" err="1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>
                <a:solidFill>
                  <a:srgbClr val="FF0000"/>
                </a:solidFill>
              </a:rPr>
              <a:t>rm</a:t>
            </a:r>
            <a:r>
              <a:rPr lang="en-US" sz="4000" dirty="0" err="1"/>
              <a:t>ir</a:t>
            </a:r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V</a:t>
            </a:r>
            <a:r>
              <a:rPr lang="en-US" sz="4000" u="sng" dirty="0" smtClean="0">
                <a:solidFill>
                  <a:srgbClr val="00B050"/>
                </a:solidFill>
              </a:rPr>
              <a:t>o</a:t>
            </a:r>
            <a:r>
              <a:rPr lang="en-US" sz="4000" dirty="0" smtClean="0">
                <a:solidFill>
                  <a:srgbClr val="FF0000"/>
                </a:solidFill>
              </a:rPr>
              <a:t>l</a:t>
            </a:r>
            <a:r>
              <a:rPr lang="en-US" sz="4000" dirty="0" smtClean="0"/>
              <a:t>ar</a:t>
            </a:r>
            <a:endParaRPr lang="en-US" sz="4000" dirty="0"/>
          </a:p>
          <a:p>
            <a:r>
              <a:rPr lang="en-US" sz="4000" dirty="0" err="1" smtClean="0">
                <a:solidFill>
                  <a:srgbClr val="FF0000"/>
                </a:solidFill>
              </a:rPr>
              <a:t>V</a:t>
            </a:r>
            <a:r>
              <a:rPr lang="en-US" sz="4000" u="sng" dirty="0" err="1" smtClean="0">
                <a:solidFill>
                  <a:srgbClr val="00B050"/>
                </a:solidFill>
                <a:latin typeface="Comic Sans MS" pitchFamily="66" charset="0"/>
              </a:rPr>
              <a:t>o</a:t>
            </a:r>
            <a:r>
              <a:rPr lang="en-US" sz="4000" dirty="0" err="1" smtClean="0">
                <a:solidFill>
                  <a:srgbClr val="FF0000"/>
                </a:solidFill>
              </a:rPr>
              <a:t>lv</a:t>
            </a:r>
            <a:r>
              <a:rPr lang="en-US" sz="4000" dirty="0" err="1" smtClean="0"/>
              <a:t>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Then, decide which verb </a:t>
            </a:r>
            <a:r>
              <a:rPr lang="en-US" sz="4000" dirty="0">
                <a:solidFill>
                  <a:srgbClr val="00CC00"/>
                </a:solidFill>
              </a:rPr>
              <a:t>endings </a:t>
            </a:r>
            <a:r>
              <a:rPr lang="en-US" sz="4000" dirty="0"/>
              <a:t>you will use.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vol</a:t>
            </a:r>
            <a:r>
              <a:rPr lang="en-US" sz="3200" dirty="0" smtClean="0">
                <a:solidFill>
                  <a:srgbClr val="00B050"/>
                </a:solidFill>
              </a:rPr>
              <a:t>ar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as</a:t>
            </a:r>
          </a:p>
          <a:p>
            <a:r>
              <a:rPr lang="en-US" sz="4000" dirty="0">
                <a:solidFill>
                  <a:srgbClr val="00B050"/>
                </a:solidFill>
              </a:rPr>
              <a:t>a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a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áis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an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0" y="1600200"/>
            <a:ext cx="4038600" cy="4525963"/>
          </a:xfrm>
        </p:spPr>
        <p:txBody>
          <a:bodyPr/>
          <a:lstStyle/>
          <a:p>
            <a:r>
              <a:rPr lang="en-US" sz="3200" dirty="0"/>
              <a:t>For </a:t>
            </a:r>
            <a:r>
              <a:rPr lang="en-US" sz="3200" dirty="0" err="1">
                <a:solidFill>
                  <a:srgbClr val="FF0000"/>
                </a:solidFill>
              </a:rPr>
              <a:t>pod</a:t>
            </a:r>
            <a:r>
              <a:rPr lang="en-US" sz="3200" dirty="0" err="1">
                <a:solidFill>
                  <a:srgbClr val="00B050"/>
                </a:solidFill>
              </a:rPr>
              <a:t>er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>
                <a:solidFill>
                  <a:srgbClr val="00B050"/>
                </a:solidFill>
              </a:rPr>
              <a:t>o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es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e</a:t>
            </a:r>
          </a:p>
          <a:p>
            <a:r>
              <a:rPr lang="en-US" sz="4000" dirty="0" err="1">
                <a:solidFill>
                  <a:srgbClr val="00B050"/>
                </a:solidFill>
              </a:rPr>
              <a:t>e</a:t>
            </a:r>
            <a:r>
              <a:rPr lang="en-US" sz="4000" dirty="0" err="1" smtClean="0">
                <a:solidFill>
                  <a:srgbClr val="00B050"/>
                </a:solidFill>
              </a:rPr>
              <a:t>mos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rgbClr val="00B050"/>
                </a:solidFill>
              </a:rPr>
              <a:t>éis</a:t>
            </a:r>
            <a:endParaRPr lang="en-US" sz="4000" dirty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en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150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3200" kern="0" noProof="0" dirty="0" err="1" smtClean="0">
                <a:solidFill>
                  <a:srgbClr val="FF0000"/>
                </a:solidFill>
                <a:latin typeface="+mn-lt"/>
              </a:rPr>
              <a:t>dorm</a:t>
            </a:r>
            <a:r>
              <a:rPr lang="en-US" sz="3200" kern="0" noProof="0" dirty="0" err="1" smtClean="0">
                <a:solidFill>
                  <a:srgbClr val="00CC00"/>
                </a:solidFill>
                <a:latin typeface="+mn-lt"/>
              </a:rPr>
              <a:t>ir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err="1" smtClean="0">
                <a:solidFill>
                  <a:srgbClr val="00B050"/>
                </a:solidFill>
                <a:latin typeface="+mn-lt"/>
              </a:rPr>
              <a:t>i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4000" kern="0" dirty="0" smtClean="0">
                <a:solidFill>
                  <a:srgbClr val="00B050"/>
                </a:solidFill>
                <a:latin typeface="+mn-lt"/>
              </a:rPr>
              <a:t>í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971800"/>
            <a:ext cx="8991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 CHANGE THE STEM IN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ALL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FORMS EXCEPT THE </a:t>
            </a:r>
            <a:r>
              <a:rPr kumimoji="0" lang="en-US" sz="6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NOSOTROS</a:t>
            </a:r>
            <a:r>
              <a:rPr kumimoji="0" lang="en-US" sz="6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6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VOSOTROS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=POD= O&gt;UE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0282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=POD= O&gt;UE</a:t>
            </a:r>
            <a:endParaRPr lang="en-US" dirty="0"/>
          </a:p>
        </p:txBody>
      </p:sp>
      <p:graphicFrame>
        <p:nvGraphicFramePr>
          <p:cNvPr id="47109" name="Group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p__d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524000" y="1600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o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447800" y="3124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es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524000" y="4648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5334000" y="1600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Impact" pitchFamily="34" charset="0"/>
              </a:rPr>
              <a:t>emos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562600" y="4648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Impact" pitchFamily="34" charset="0"/>
              </a:rPr>
              <a:t>en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62000" y="1600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FF"/>
                </a:solidFill>
                <a:latin typeface="Impact" pitchFamily="34" charset="0"/>
              </a:rPr>
              <a:t>ue</a:t>
            </a:r>
            <a:endParaRPr lang="en-US" sz="3600" dirty="0">
              <a:solidFill>
                <a:srgbClr val="6600FF"/>
              </a:solidFill>
              <a:latin typeface="Impact" pitchFamily="34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62000" y="3048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62000" y="449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800600" y="457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FF"/>
                </a:solidFill>
                <a:latin typeface="Impact" pitchFamily="34" charset="0"/>
              </a:rPr>
              <a:t>ue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334000" y="3124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3300"/>
                </a:solidFill>
                <a:latin typeface="Impact" pitchFamily="34" charset="0"/>
              </a:rPr>
              <a:t>éis</a:t>
            </a:r>
            <a:endParaRPr lang="en-US" sz="3600" dirty="0">
              <a:solidFill>
                <a:srgbClr val="FF33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458</Words>
  <Application>Microsoft Office PowerPoint</Application>
  <PresentationFormat>On-screen Show (4:3)</PresentationFormat>
  <Paragraphs>187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Comic Sans MS</vt:lpstr>
      <vt:lpstr>Impact</vt:lpstr>
      <vt:lpstr>Default Design</vt:lpstr>
      <vt:lpstr>REGULAR Verb Conjugation (aburrido!!!)</vt:lpstr>
      <vt:lpstr>Stem-changing  are cool verbs that change their stem (loco!) and are way more fun than boring regular verbs. </vt:lpstr>
      <vt:lpstr>STEM-CHANGING verbs are also called BOOT verbs because they give their stems the boot! There are: O&gt;UE, U&gt;UE, E&gt;IE and E&gt;I stem-changing verbs.  Phew!</vt:lpstr>
      <vt:lpstr>What is the STEM of the verb?  The STEM of the verb is what you have left after you take off the  -AR, -ER, -IR ENDINGS Ej: BEBER Ej.: HABLAR Ej.: VIVIR see how it works? </vt:lpstr>
      <vt:lpstr>For O&gt;UE STEM CHANGERS First, isolate the stem of the verb and then find the o in the stem that is going to change</vt:lpstr>
      <vt:lpstr>Then, decide which verb endings you will use.</vt:lpstr>
      <vt:lpstr>PowerPoint Presentation</vt:lpstr>
      <vt:lpstr>Poder=POD= O&gt;UE</vt:lpstr>
      <vt:lpstr>Poder=POD= O&gt;UE</vt:lpstr>
      <vt:lpstr>Poder O&gt;UE see how it forms the shape of a BOOT?</vt:lpstr>
      <vt:lpstr>ENCONTRAR –to find</vt:lpstr>
      <vt:lpstr>VOLVER –to return (with people)</vt:lpstr>
      <vt:lpstr>DORMIR –to sleep</vt:lpstr>
      <vt:lpstr>RECORDAR –to remember</vt:lpstr>
      <vt:lpstr>DO ALMORZAR and COSTAR on your own and check with partner</vt:lpstr>
      <vt:lpstr>REGULAR Verb Conjugation (aburrido!!!)</vt:lpstr>
      <vt:lpstr>Stem-changing  are cool verbs that change their stem (loco!) and are way more fun than boring regular verbs. </vt:lpstr>
      <vt:lpstr>STEM-CHANGING verbs are also called BOOT verbs because they give their stems the boot! There are: O&gt;UE, U&gt;UE, E&gt;IE and E&gt;I stem-changing verbs.  Phew!</vt:lpstr>
      <vt:lpstr>What is the STEM of the verb?  The STEM of the verb is what you have left after you take off the  -AR, -ER, -IR ENDINGS Ej: BEBER Ej.: HABLAR Ej.: VIVIR see how it works? </vt:lpstr>
      <vt:lpstr>This set of verbs change the STEM from E &gt; IE  preferir querer pensar entender cerrar  </vt:lpstr>
      <vt:lpstr> For E&gt;IE STEM CHANGERS First, isolate the stem of the verb and then find the e in the stem that is going to change. </vt:lpstr>
      <vt:lpstr>Then, decide which verb endings you will use.</vt:lpstr>
      <vt:lpstr>PowerPoint Presentation</vt:lpstr>
      <vt:lpstr>QUERER= QUER=  E&gt;IE</vt:lpstr>
      <vt:lpstr>Querer=QUER= E&gt;IE</vt:lpstr>
      <vt:lpstr>PENSAR –to think/plan</vt:lpstr>
      <vt:lpstr>Now try PREFERIR on your own (remember to change the 2nd E!) </vt:lpstr>
      <vt:lpstr>PREFERIR –to prefer</vt:lpstr>
      <vt:lpstr>Now try  CERRAR – to close</vt:lpstr>
    </vt:vector>
  </TitlesOfParts>
  <Company>Republic R-III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Stem-Changing Verbs</dc:title>
  <dc:creator>Aaron Hafner</dc:creator>
  <cp:lastModifiedBy>Laura Koebel</cp:lastModifiedBy>
  <cp:revision>59</cp:revision>
  <dcterms:created xsi:type="dcterms:W3CDTF">2007-02-16T19:17:16Z</dcterms:created>
  <dcterms:modified xsi:type="dcterms:W3CDTF">2017-11-29T14:38:03Z</dcterms:modified>
</cp:coreProperties>
</file>