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6" r:id="rId3"/>
    <p:sldId id="299" r:id="rId4"/>
    <p:sldId id="302" r:id="rId5"/>
    <p:sldId id="258" r:id="rId6"/>
    <p:sldId id="293" r:id="rId7"/>
    <p:sldId id="277" r:id="rId8"/>
    <p:sldId id="278" r:id="rId9"/>
    <p:sldId id="279" r:id="rId10"/>
    <p:sldId id="300" r:id="rId11"/>
    <p:sldId id="301" r:id="rId12"/>
    <p:sldId id="296" r:id="rId13"/>
    <p:sldId id="281" r:id="rId14"/>
    <p:sldId id="294" r:id="rId15"/>
    <p:sldId id="282" r:id="rId16"/>
    <p:sldId id="283" r:id="rId17"/>
    <p:sldId id="284" r:id="rId18"/>
    <p:sldId id="286" r:id="rId19"/>
    <p:sldId id="303" r:id="rId20"/>
    <p:sldId id="287" r:id="rId21"/>
    <p:sldId id="30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3300"/>
    <a:srgbClr val="6600FF"/>
    <a:srgbClr val="FF6600"/>
    <a:srgbClr val="FFFF99"/>
    <a:srgbClr val="3399FF"/>
    <a:srgbClr val="66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4660"/>
  </p:normalViewPr>
  <p:slideViewPr>
    <p:cSldViewPr>
      <p:cViewPr varScale="1">
        <p:scale>
          <a:sx n="103" d="100"/>
          <a:sy n="103" d="100"/>
        </p:scale>
        <p:origin x="9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E85BB-BB43-4EE0-82BE-CB671C6C70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56CB5-3E68-4AE2-8675-6B722BC75E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A55A4-932F-4952-B407-1AB370FC62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EBE0E78-8560-4F65-9C87-15642063AA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AE250-83C1-439C-969C-E3BD191042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924E4-FC1A-4218-B25D-067BF57FE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187AC-A5D4-4714-BCC1-D032782616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86373-4092-4943-87B3-16EE72670C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94F56-EDB6-4737-97BC-64A7E1B5B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F98AC-E552-476F-B773-A5DFC00FF6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D6A80-A432-4FBD-B4E6-87AF8E2454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A194C-EB2C-4D05-9CD8-E8A3476F2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8A01E6-7F7F-4D0F-8A99-C5CF2E6051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REGULAR Verb </a:t>
            </a:r>
            <a:r>
              <a:rPr lang="en-US" dirty="0" smtClean="0"/>
              <a:t>Conjugation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600200"/>
            <a:ext cx="3276600" cy="4525963"/>
          </a:xfrm>
        </p:spPr>
        <p:txBody>
          <a:bodyPr/>
          <a:lstStyle/>
          <a:p>
            <a:r>
              <a:rPr lang="en-US" sz="3200" dirty="0"/>
              <a:t>For </a:t>
            </a:r>
            <a:r>
              <a:rPr lang="en-US" sz="3200" dirty="0" smtClean="0">
                <a:solidFill>
                  <a:srgbClr val="FF0000"/>
                </a:solidFill>
              </a:rPr>
              <a:t>AR: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4000" dirty="0">
                <a:solidFill>
                  <a:srgbClr val="00B050"/>
                </a:solidFill>
              </a:rPr>
              <a:t>o</a:t>
            </a:r>
          </a:p>
          <a:p>
            <a:r>
              <a:rPr lang="en-US" sz="4000" dirty="0">
                <a:solidFill>
                  <a:srgbClr val="00B050"/>
                </a:solidFill>
              </a:rPr>
              <a:t>as</a:t>
            </a:r>
          </a:p>
          <a:p>
            <a:r>
              <a:rPr lang="en-US" sz="4000" dirty="0">
                <a:solidFill>
                  <a:srgbClr val="00B050"/>
                </a:solidFill>
              </a:rPr>
              <a:t>a</a:t>
            </a:r>
          </a:p>
          <a:p>
            <a:r>
              <a:rPr lang="en-US" sz="4000" dirty="0" err="1">
                <a:solidFill>
                  <a:srgbClr val="00B050"/>
                </a:solidFill>
              </a:rPr>
              <a:t>a</a:t>
            </a:r>
            <a:r>
              <a:rPr lang="en-US" sz="4000" dirty="0" err="1" smtClean="0">
                <a:solidFill>
                  <a:srgbClr val="00B050"/>
                </a:solidFill>
              </a:rPr>
              <a:t>mos</a:t>
            </a:r>
            <a:endParaRPr lang="en-US" sz="4000" dirty="0" smtClean="0">
              <a:solidFill>
                <a:srgbClr val="00B050"/>
              </a:solidFill>
            </a:endParaRPr>
          </a:p>
          <a:p>
            <a:r>
              <a:rPr lang="en-US" sz="4000" dirty="0" err="1" smtClean="0">
                <a:solidFill>
                  <a:srgbClr val="00B050"/>
                </a:solidFill>
              </a:rPr>
              <a:t>áis</a:t>
            </a:r>
            <a:endParaRPr lang="en-US" sz="4000" dirty="0">
              <a:solidFill>
                <a:srgbClr val="00B050"/>
              </a:solidFill>
            </a:endParaRPr>
          </a:p>
          <a:p>
            <a:r>
              <a:rPr lang="en-US" sz="4000" dirty="0">
                <a:solidFill>
                  <a:srgbClr val="00B050"/>
                </a:solidFill>
              </a:rPr>
              <a:t>an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28956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lang="en-US" sz="3200" kern="0" dirty="0" smtClean="0">
                <a:solidFill>
                  <a:srgbClr val="FF0000"/>
                </a:solidFill>
                <a:latin typeface="+mn-lt"/>
              </a:rPr>
              <a:t>ER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emos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éis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7150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lang="en-US" sz="3200" kern="0" dirty="0" smtClean="0">
                <a:solidFill>
                  <a:srgbClr val="FF0000"/>
                </a:solidFill>
                <a:latin typeface="+mn-lt"/>
              </a:rPr>
              <a:t>IR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4000" kern="0" dirty="0" err="1" smtClean="0">
                <a:solidFill>
                  <a:srgbClr val="00B050"/>
                </a:solidFill>
                <a:latin typeface="+mn-lt"/>
              </a:rPr>
              <a:t>i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4000" kern="0" dirty="0" smtClean="0">
                <a:solidFill>
                  <a:srgbClr val="00B050"/>
                </a:solidFill>
                <a:latin typeface="+mn-lt"/>
              </a:rPr>
              <a:t>í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STEM-CHANGING verbs are also called BOOT verbs because they give their stems the boot!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Poder</a:t>
            </a:r>
            <a:r>
              <a:rPr lang="en-US" dirty="0" smtClean="0"/>
              <a:t> O&gt;UE see how it forms the shape of a BOOT?</a:t>
            </a:r>
            <a:endParaRPr lang="en-US" dirty="0"/>
          </a:p>
        </p:txBody>
      </p:sp>
      <p:graphicFrame>
        <p:nvGraphicFramePr>
          <p:cNvPr id="47109" name="Group 5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p__d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p__d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p__d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p__d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1524000" y="16002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Impact" pitchFamily="34" charset="0"/>
              </a:rPr>
              <a:t>o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1447800" y="31242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Impact" pitchFamily="34" charset="0"/>
              </a:rPr>
              <a:t>es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1524000" y="46482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Impact" pitchFamily="34" charset="0"/>
              </a:rPr>
              <a:t>e</a:t>
            </a: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5334000" y="16002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FF3300"/>
                </a:solidFill>
                <a:latin typeface="Impact" pitchFamily="34" charset="0"/>
              </a:rPr>
              <a:t>emos</a:t>
            </a:r>
            <a:endParaRPr lang="en-US" sz="3600" dirty="0">
              <a:solidFill>
                <a:srgbClr val="FF3300"/>
              </a:solidFill>
              <a:latin typeface="Impact" pitchFamily="34" charset="0"/>
            </a:endParaRP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5562600" y="46482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Impact" pitchFamily="34" charset="0"/>
              </a:rPr>
              <a:t>en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762000" y="16002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6600FF"/>
                </a:solidFill>
                <a:latin typeface="Impact" pitchFamily="34" charset="0"/>
              </a:rPr>
              <a:t>ue</a:t>
            </a:r>
            <a:endParaRPr lang="en-US" sz="3600" dirty="0">
              <a:solidFill>
                <a:srgbClr val="6600FF"/>
              </a:solidFill>
              <a:latin typeface="Impact" pitchFamily="34" charset="0"/>
            </a:endParaRP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762000" y="30480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FF"/>
                </a:solidFill>
                <a:latin typeface="Impact" pitchFamily="34" charset="0"/>
              </a:rPr>
              <a:t>ue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762000" y="44958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FF"/>
                </a:solidFill>
                <a:latin typeface="Impact" pitchFamily="34" charset="0"/>
              </a:rPr>
              <a:t>ue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4800600" y="45720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FF"/>
                </a:solidFill>
                <a:latin typeface="Impact" pitchFamily="34" charset="0"/>
              </a:rPr>
              <a:t>ue</a:t>
            </a: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5334000" y="31242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 smtClean="0">
                <a:solidFill>
                  <a:srgbClr val="FF3300"/>
                </a:solidFill>
                <a:latin typeface="Impact" pitchFamily="34" charset="0"/>
              </a:rPr>
              <a:t>éis</a:t>
            </a:r>
            <a:endParaRPr lang="en-US" sz="3600" dirty="0">
              <a:solidFill>
                <a:srgbClr val="FF33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4" grpId="0"/>
      <p:bldP spid="47125" grpId="0"/>
      <p:bldP spid="47126" grpId="0"/>
      <p:bldP spid="47127" grpId="0"/>
      <p:bldP spid="47128" grpId="0"/>
      <p:bldP spid="47129" grpId="0"/>
      <p:bldP spid="47130" grpId="0"/>
      <p:bldP spid="47131" grpId="0"/>
      <p:bldP spid="47132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971800"/>
            <a:ext cx="8991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NOTICE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ALL FORMS CHANGE EXCEPT THE </a:t>
            </a:r>
            <a:r>
              <a:rPr kumimoji="0" lang="en-US" sz="6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NOSOTROS</a:t>
            </a:r>
            <a:r>
              <a:rPr kumimoji="0" lang="en-US" sz="60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</a:t>
            </a:r>
            <a:r>
              <a:rPr kumimoji="0" lang="en-US" sz="60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VOSOTROS 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ALMORZAR –to eat lunch</a:t>
            </a:r>
            <a:endParaRPr lang="en-US" dirty="0"/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609601" y="2438400"/>
            <a:ext cx="7258050" cy="3581400"/>
            <a:chOff x="1015" y="1671"/>
            <a:chExt cx="3941" cy="1881"/>
          </a:xfrm>
        </p:grpSpPr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1015" y="1793"/>
              <a:ext cx="3941" cy="1646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0" y="426"/>
                </a:cxn>
                <a:cxn ang="0">
                  <a:pos x="36" y="983"/>
                </a:cxn>
                <a:cxn ang="0">
                  <a:pos x="27" y="1431"/>
                </a:cxn>
                <a:cxn ang="0">
                  <a:pos x="183" y="1596"/>
                </a:cxn>
                <a:cxn ang="0">
                  <a:pos x="274" y="1605"/>
                </a:cxn>
                <a:cxn ang="0">
                  <a:pos x="1143" y="1578"/>
                </a:cxn>
                <a:cxn ang="0">
                  <a:pos x="1572" y="1605"/>
                </a:cxn>
                <a:cxn ang="0">
                  <a:pos x="2185" y="1578"/>
                </a:cxn>
                <a:cxn ang="0">
                  <a:pos x="2743" y="1587"/>
                </a:cxn>
                <a:cxn ang="0">
                  <a:pos x="3666" y="1596"/>
                </a:cxn>
                <a:cxn ang="0">
                  <a:pos x="3940" y="1495"/>
                </a:cxn>
                <a:cxn ang="0">
                  <a:pos x="3895" y="1276"/>
                </a:cxn>
                <a:cxn ang="0">
                  <a:pos x="3867" y="1194"/>
                </a:cxn>
                <a:cxn ang="0">
                  <a:pos x="3803" y="1139"/>
                </a:cxn>
                <a:cxn ang="0">
                  <a:pos x="3758" y="1102"/>
                </a:cxn>
                <a:cxn ang="0">
                  <a:pos x="3739" y="1075"/>
                </a:cxn>
                <a:cxn ang="0">
                  <a:pos x="3684" y="1056"/>
                </a:cxn>
                <a:cxn ang="0">
                  <a:pos x="3556" y="983"/>
                </a:cxn>
                <a:cxn ang="0">
                  <a:pos x="2706" y="983"/>
                </a:cxn>
                <a:cxn ang="0">
                  <a:pos x="2587" y="947"/>
                </a:cxn>
                <a:cxn ang="0">
                  <a:pos x="1929" y="974"/>
                </a:cxn>
                <a:cxn ang="0">
                  <a:pos x="1783" y="965"/>
                </a:cxn>
                <a:cxn ang="0">
                  <a:pos x="1728" y="499"/>
                </a:cxn>
                <a:cxn ang="0">
                  <a:pos x="1728" y="51"/>
                </a:cxn>
                <a:cxn ang="0">
                  <a:pos x="1682" y="60"/>
                </a:cxn>
                <a:cxn ang="0">
                  <a:pos x="1591" y="78"/>
                </a:cxn>
                <a:cxn ang="0">
                  <a:pos x="1326" y="96"/>
                </a:cxn>
                <a:cxn ang="0">
                  <a:pos x="366" y="69"/>
                </a:cxn>
                <a:cxn ang="0">
                  <a:pos x="164" y="32"/>
                </a:cxn>
                <a:cxn ang="0">
                  <a:pos x="9" y="5"/>
                </a:cxn>
              </a:cxnLst>
              <a:rect l="0" t="0" r="r" b="b"/>
              <a:pathLst>
                <a:path w="3941" h="1646">
                  <a:moveTo>
                    <a:pt x="9" y="5"/>
                  </a:moveTo>
                  <a:cubicBezTo>
                    <a:pt x="14" y="175"/>
                    <a:pt x="25" y="276"/>
                    <a:pt x="0" y="426"/>
                  </a:cubicBezTo>
                  <a:cubicBezTo>
                    <a:pt x="13" y="612"/>
                    <a:pt x="26" y="797"/>
                    <a:pt x="36" y="983"/>
                  </a:cubicBezTo>
                  <a:cubicBezTo>
                    <a:pt x="33" y="1132"/>
                    <a:pt x="27" y="1282"/>
                    <a:pt x="27" y="1431"/>
                  </a:cubicBezTo>
                  <a:cubicBezTo>
                    <a:pt x="27" y="1596"/>
                    <a:pt x="38" y="1582"/>
                    <a:pt x="183" y="1596"/>
                  </a:cubicBezTo>
                  <a:cubicBezTo>
                    <a:pt x="213" y="1599"/>
                    <a:pt x="244" y="1602"/>
                    <a:pt x="274" y="1605"/>
                  </a:cubicBezTo>
                  <a:cubicBezTo>
                    <a:pt x="629" y="1601"/>
                    <a:pt x="842" y="1611"/>
                    <a:pt x="1143" y="1578"/>
                  </a:cubicBezTo>
                  <a:cubicBezTo>
                    <a:pt x="1287" y="1588"/>
                    <a:pt x="1428" y="1599"/>
                    <a:pt x="1572" y="1605"/>
                  </a:cubicBezTo>
                  <a:cubicBezTo>
                    <a:pt x="1792" y="1600"/>
                    <a:pt x="1974" y="1591"/>
                    <a:pt x="2185" y="1578"/>
                  </a:cubicBezTo>
                  <a:cubicBezTo>
                    <a:pt x="2547" y="1603"/>
                    <a:pt x="2362" y="1599"/>
                    <a:pt x="2743" y="1587"/>
                  </a:cubicBezTo>
                  <a:cubicBezTo>
                    <a:pt x="3051" y="1590"/>
                    <a:pt x="3358" y="1598"/>
                    <a:pt x="3666" y="1596"/>
                  </a:cubicBezTo>
                  <a:cubicBezTo>
                    <a:pt x="3933" y="1594"/>
                    <a:pt x="3910" y="1646"/>
                    <a:pt x="3940" y="1495"/>
                  </a:cubicBezTo>
                  <a:cubicBezTo>
                    <a:pt x="3934" y="1408"/>
                    <a:pt x="3941" y="1345"/>
                    <a:pt x="3895" y="1276"/>
                  </a:cubicBezTo>
                  <a:cubicBezTo>
                    <a:pt x="3887" y="1251"/>
                    <a:pt x="3880" y="1217"/>
                    <a:pt x="3867" y="1194"/>
                  </a:cubicBezTo>
                  <a:cubicBezTo>
                    <a:pt x="3852" y="1169"/>
                    <a:pt x="3821" y="1161"/>
                    <a:pt x="3803" y="1139"/>
                  </a:cubicBezTo>
                  <a:cubicBezTo>
                    <a:pt x="3772" y="1100"/>
                    <a:pt x="3802" y="1117"/>
                    <a:pt x="3758" y="1102"/>
                  </a:cubicBezTo>
                  <a:cubicBezTo>
                    <a:pt x="3752" y="1093"/>
                    <a:pt x="3748" y="1081"/>
                    <a:pt x="3739" y="1075"/>
                  </a:cubicBezTo>
                  <a:cubicBezTo>
                    <a:pt x="3723" y="1065"/>
                    <a:pt x="3684" y="1056"/>
                    <a:pt x="3684" y="1056"/>
                  </a:cubicBezTo>
                  <a:cubicBezTo>
                    <a:pt x="3656" y="1014"/>
                    <a:pt x="3606" y="995"/>
                    <a:pt x="3556" y="983"/>
                  </a:cubicBezTo>
                  <a:cubicBezTo>
                    <a:pt x="3161" y="996"/>
                    <a:pt x="3214" y="998"/>
                    <a:pt x="2706" y="983"/>
                  </a:cubicBezTo>
                  <a:cubicBezTo>
                    <a:pt x="2669" y="982"/>
                    <a:pt x="2624" y="954"/>
                    <a:pt x="2587" y="947"/>
                  </a:cubicBezTo>
                  <a:cubicBezTo>
                    <a:pt x="2367" y="953"/>
                    <a:pt x="2149" y="965"/>
                    <a:pt x="1929" y="974"/>
                  </a:cubicBezTo>
                  <a:cubicBezTo>
                    <a:pt x="1880" y="971"/>
                    <a:pt x="1804" y="1009"/>
                    <a:pt x="1783" y="965"/>
                  </a:cubicBezTo>
                  <a:cubicBezTo>
                    <a:pt x="1759" y="913"/>
                    <a:pt x="1780" y="630"/>
                    <a:pt x="1728" y="499"/>
                  </a:cubicBezTo>
                  <a:cubicBezTo>
                    <a:pt x="1730" y="445"/>
                    <a:pt x="1748" y="122"/>
                    <a:pt x="1728" y="51"/>
                  </a:cubicBezTo>
                  <a:cubicBezTo>
                    <a:pt x="1724" y="36"/>
                    <a:pt x="1697" y="57"/>
                    <a:pt x="1682" y="60"/>
                  </a:cubicBezTo>
                  <a:cubicBezTo>
                    <a:pt x="1642" y="69"/>
                    <a:pt x="1637" y="74"/>
                    <a:pt x="1591" y="78"/>
                  </a:cubicBezTo>
                  <a:cubicBezTo>
                    <a:pt x="1503" y="85"/>
                    <a:pt x="1326" y="96"/>
                    <a:pt x="1326" y="96"/>
                  </a:cubicBezTo>
                  <a:cubicBezTo>
                    <a:pt x="991" y="89"/>
                    <a:pt x="704" y="75"/>
                    <a:pt x="366" y="69"/>
                  </a:cubicBezTo>
                  <a:cubicBezTo>
                    <a:pt x="299" y="50"/>
                    <a:pt x="233" y="43"/>
                    <a:pt x="164" y="32"/>
                  </a:cubicBezTo>
                  <a:cubicBezTo>
                    <a:pt x="85" y="0"/>
                    <a:pt x="135" y="15"/>
                    <a:pt x="9" y="5"/>
                  </a:cubicBezTo>
                  <a:close/>
                </a:path>
              </a:pathLst>
            </a:custGeom>
            <a:solidFill>
              <a:srgbClr val="808000">
                <a:alpha val="3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16"/>
            <p:cNvSpPr>
              <a:spLocks noChangeArrowheads="1"/>
            </p:cNvSpPr>
            <p:nvPr/>
          </p:nvSpPr>
          <p:spPr bwMode="auto">
            <a:xfrm>
              <a:off x="1027" y="1671"/>
              <a:ext cx="1712" cy="288"/>
            </a:xfrm>
            <a:prstGeom prst="ellipse">
              <a:avLst/>
            </a:prstGeom>
            <a:solidFill>
              <a:srgbClr val="6666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1024" y="3353"/>
              <a:ext cx="992" cy="199"/>
            </a:xfrm>
            <a:custGeom>
              <a:avLst/>
              <a:gdLst/>
              <a:ahLst/>
              <a:cxnLst>
                <a:cxn ang="0">
                  <a:pos x="37" y="6"/>
                </a:cxn>
                <a:cxn ang="0">
                  <a:pos x="46" y="161"/>
                </a:cxn>
                <a:cxn ang="0">
                  <a:pos x="210" y="171"/>
                </a:cxn>
                <a:cxn ang="0">
                  <a:pos x="439" y="180"/>
                </a:cxn>
                <a:cxn ang="0">
                  <a:pos x="933" y="171"/>
                </a:cxn>
                <a:cxn ang="0">
                  <a:pos x="987" y="107"/>
                </a:cxn>
                <a:cxn ang="0">
                  <a:pos x="878" y="24"/>
                </a:cxn>
                <a:cxn ang="0">
                  <a:pos x="146" y="15"/>
                </a:cxn>
                <a:cxn ang="0">
                  <a:pos x="37" y="6"/>
                </a:cxn>
              </a:cxnLst>
              <a:rect l="0" t="0" r="r" b="b"/>
              <a:pathLst>
                <a:path w="992" h="199">
                  <a:moveTo>
                    <a:pt x="37" y="6"/>
                  </a:moveTo>
                  <a:cubicBezTo>
                    <a:pt x="40" y="58"/>
                    <a:pt x="9" y="125"/>
                    <a:pt x="46" y="161"/>
                  </a:cubicBezTo>
                  <a:cubicBezTo>
                    <a:pt x="86" y="199"/>
                    <a:pt x="155" y="168"/>
                    <a:pt x="210" y="171"/>
                  </a:cubicBezTo>
                  <a:cubicBezTo>
                    <a:pt x="286" y="175"/>
                    <a:pt x="363" y="177"/>
                    <a:pt x="439" y="180"/>
                  </a:cubicBezTo>
                  <a:cubicBezTo>
                    <a:pt x="636" y="175"/>
                    <a:pt x="755" y="158"/>
                    <a:pt x="933" y="171"/>
                  </a:cubicBezTo>
                  <a:cubicBezTo>
                    <a:pt x="957" y="146"/>
                    <a:pt x="976" y="141"/>
                    <a:pt x="987" y="107"/>
                  </a:cubicBezTo>
                  <a:cubicBezTo>
                    <a:pt x="964" y="11"/>
                    <a:pt x="992" y="26"/>
                    <a:pt x="878" y="24"/>
                  </a:cubicBezTo>
                  <a:cubicBezTo>
                    <a:pt x="634" y="19"/>
                    <a:pt x="390" y="18"/>
                    <a:pt x="146" y="15"/>
                  </a:cubicBezTo>
                  <a:cubicBezTo>
                    <a:pt x="100" y="0"/>
                    <a:pt x="0" y="39"/>
                    <a:pt x="37" y="6"/>
                  </a:cubicBezTo>
                  <a:close/>
                </a:path>
              </a:pathLst>
            </a:custGeom>
            <a:solidFill>
              <a:srgbClr val="55542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38200" y="2971800"/>
            <a:ext cx="66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almuerzo</a:t>
            </a:r>
            <a:r>
              <a:rPr lang="en-US" sz="4800" dirty="0" smtClean="0"/>
              <a:t>	  </a:t>
            </a:r>
            <a:r>
              <a:rPr lang="en-US" sz="4800" dirty="0" err="1" smtClean="0"/>
              <a:t>almorzamos</a:t>
            </a:r>
            <a:endParaRPr lang="en-US" sz="4800" dirty="0"/>
          </a:p>
          <a:p>
            <a:r>
              <a:rPr lang="en-US" sz="4800" dirty="0" err="1" smtClean="0"/>
              <a:t>almuerzas</a:t>
            </a:r>
            <a:r>
              <a:rPr lang="en-US" sz="4800" dirty="0" smtClean="0"/>
              <a:t>  </a:t>
            </a:r>
            <a:r>
              <a:rPr lang="en-US" sz="4800" dirty="0" err="1" smtClean="0"/>
              <a:t>almorzáis</a:t>
            </a:r>
            <a:endParaRPr lang="en-US" sz="4800" dirty="0"/>
          </a:p>
          <a:p>
            <a:r>
              <a:rPr lang="en-US" sz="4800" dirty="0" err="1" smtClean="0"/>
              <a:t>almuerza</a:t>
            </a:r>
            <a:r>
              <a:rPr lang="en-US" sz="4800" dirty="0" smtClean="0"/>
              <a:t>	  </a:t>
            </a:r>
            <a:r>
              <a:rPr lang="en-US" sz="4800" dirty="0" err="1" smtClean="0"/>
              <a:t>almuerzan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CONTAR –to count/tell</a:t>
            </a:r>
            <a:endParaRPr lang="en-US" dirty="0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838201" y="2438400"/>
            <a:ext cx="7029450" cy="3657600"/>
            <a:chOff x="1015" y="1671"/>
            <a:chExt cx="3941" cy="1881"/>
          </a:xfrm>
        </p:grpSpPr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1015" y="1793"/>
              <a:ext cx="3941" cy="1646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0" y="426"/>
                </a:cxn>
                <a:cxn ang="0">
                  <a:pos x="36" y="983"/>
                </a:cxn>
                <a:cxn ang="0">
                  <a:pos x="27" y="1431"/>
                </a:cxn>
                <a:cxn ang="0">
                  <a:pos x="183" y="1596"/>
                </a:cxn>
                <a:cxn ang="0">
                  <a:pos x="274" y="1605"/>
                </a:cxn>
                <a:cxn ang="0">
                  <a:pos x="1143" y="1578"/>
                </a:cxn>
                <a:cxn ang="0">
                  <a:pos x="1572" y="1605"/>
                </a:cxn>
                <a:cxn ang="0">
                  <a:pos x="2185" y="1578"/>
                </a:cxn>
                <a:cxn ang="0">
                  <a:pos x="2743" y="1587"/>
                </a:cxn>
                <a:cxn ang="0">
                  <a:pos x="3666" y="1596"/>
                </a:cxn>
                <a:cxn ang="0">
                  <a:pos x="3940" y="1495"/>
                </a:cxn>
                <a:cxn ang="0">
                  <a:pos x="3895" y="1276"/>
                </a:cxn>
                <a:cxn ang="0">
                  <a:pos x="3867" y="1194"/>
                </a:cxn>
                <a:cxn ang="0">
                  <a:pos x="3803" y="1139"/>
                </a:cxn>
                <a:cxn ang="0">
                  <a:pos x="3758" y="1102"/>
                </a:cxn>
                <a:cxn ang="0">
                  <a:pos x="3739" y="1075"/>
                </a:cxn>
                <a:cxn ang="0">
                  <a:pos x="3684" y="1056"/>
                </a:cxn>
                <a:cxn ang="0">
                  <a:pos x="3556" y="983"/>
                </a:cxn>
                <a:cxn ang="0">
                  <a:pos x="2706" y="983"/>
                </a:cxn>
                <a:cxn ang="0">
                  <a:pos x="2587" y="947"/>
                </a:cxn>
                <a:cxn ang="0">
                  <a:pos x="1929" y="974"/>
                </a:cxn>
                <a:cxn ang="0">
                  <a:pos x="1783" y="965"/>
                </a:cxn>
                <a:cxn ang="0">
                  <a:pos x="1728" y="499"/>
                </a:cxn>
                <a:cxn ang="0">
                  <a:pos x="1728" y="51"/>
                </a:cxn>
                <a:cxn ang="0">
                  <a:pos x="1682" y="60"/>
                </a:cxn>
                <a:cxn ang="0">
                  <a:pos x="1591" y="78"/>
                </a:cxn>
                <a:cxn ang="0">
                  <a:pos x="1326" y="96"/>
                </a:cxn>
                <a:cxn ang="0">
                  <a:pos x="366" y="69"/>
                </a:cxn>
                <a:cxn ang="0">
                  <a:pos x="164" y="32"/>
                </a:cxn>
                <a:cxn ang="0">
                  <a:pos x="9" y="5"/>
                </a:cxn>
              </a:cxnLst>
              <a:rect l="0" t="0" r="r" b="b"/>
              <a:pathLst>
                <a:path w="3941" h="1646">
                  <a:moveTo>
                    <a:pt x="9" y="5"/>
                  </a:moveTo>
                  <a:cubicBezTo>
                    <a:pt x="14" y="175"/>
                    <a:pt x="25" y="276"/>
                    <a:pt x="0" y="426"/>
                  </a:cubicBezTo>
                  <a:cubicBezTo>
                    <a:pt x="13" y="612"/>
                    <a:pt x="26" y="797"/>
                    <a:pt x="36" y="983"/>
                  </a:cubicBezTo>
                  <a:cubicBezTo>
                    <a:pt x="33" y="1132"/>
                    <a:pt x="27" y="1282"/>
                    <a:pt x="27" y="1431"/>
                  </a:cubicBezTo>
                  <a:cubicBezTo>
                    <a:pt x="27" y="1596"/>
                    <a:pt x="38" y="1582"/>
                    <a:pt x="183" y="1596"/>
                  </a:cubicBezTo>
                  <a:cubicBezTo>
                    <a:pt x="213" y="1599"/>
                    <a:pt x="244" y="1602"/>
                    <a:pt x="274" y="1605"/>
                  </a:cubicBezTo>
                  <a:cubicBezTo>
                    <a:pt x="629" y="1601"/>
                    <a:pt x="842" y="1611"/>
                    <a:pt x="1143" y="1578"/>
                  </a:cubicBezTo>
                  <a:cubicBezTo>
                    <a:pt x="1287" y="1588"/>
                    <a:pt x="1428" y="1599"/>
                    <a:pt x="1572" y="1605"/>
                  </a:cubicBezTo>
                  <a:cubicBezTo>
                    <a:pt x="1792" y="1600"/>
                    <a:pt x="1974" y="1591"/>
                    <a:pt x="2185" y="1578"/>
                  </a:cubicBezTo>
                  <a:cubicBezTo>
                    <a:pt x="2547" y="1603"/>
                    <a:pt x="2362" y="1599"/>
                    <a:pt x="2743" y="1587"/>
                  </a:cubicBezTo>
                  <a:cubicBezTo>
                    <a:pt x="3051" y="1590"/>
                    <a:pt x="3358" y="1598"/>
                    <a:pt x="3666" y="1596"/>
                  </a:cubicBezTo>
                  <a:cubicBezTo>
                    <a:pt x="3933" y="1594"/>
                    <a:pt x="3910" y="1646"/>
                    <a:pt x="3940" y="1495"/>
                  </a:cubicBezTo>
                  <a:cubicBezTo>
                    <a:pt x="3934" y="1408"/>
                    <a:pt x="3941" y="1345"/>
                    <a:pt x="3895" y="1276"/>
                  </a:cubicBezTo>
                  <a:cubicBezTo>
                    <a:pt x="3887" y="1251"/>
                    <a:pt x="3880" y="1217"/>
                    <a:pt x="3867" y="1194"/>
                  </a:cubicBezTo>
                  <a:cubicBezTo>
                    <a:pt x="3852" y="1169"/>
                    <a:pt x="3821" y="1161"/>
                    <a:pt x="3803" y="1139"/>
                  </a:cubicBezTo>
                  <a:cubicBezTo>
                    <a:pt x="3772" y="1100"/>
                    <a:pt x="3802" y="1117"/>
                    <a:pt x="3758" y="1102"/>
                  </a:cubicBezTo>
                  <a:cubicBezTo>
                    <a:pt x="3752" y="1093"/>
                    <a:pt x="3748" y="1081"/>
                    <a:pt x="3739" y="1075"/>
                  </a:cubicBezTo>
                  <a:cubicBezTo>
                    <a:pt x="3723" y="1065"/>
                    <a:pt x="3684" y="1056"/>
                    <a:pt x="3684" y="1056"/>
                  </a:cubicBezTo>
                  <a:cubicBezTo>
                    <a:pt x="3656" y="1014"/>
                    <a:pt x="3606" y="995"/>
                    <a:pt x="3556" y="983"/>
                  </a:cubicBezTo>
                  <a:cubicBezTo>
                    <a:pt x="3161" y="996"/>
                    <a:pt x="3214" y="998"/>
                    <a:pt x="2706" y="983"/>
                  </a:cubicBezTo>
                  <a:cubicBezTo>
                    <a:pt x="2669" y="982"/>
                    <a:pt x="2624" y="954"/>
                    <a:pt x="2587" y="947"/>
                  </a:cubicBezTo>
                  <a:cubicBezTo>
                    <a:pt x="2367" y="953"/>
                    <a:pt x="2149" y="965"/>
                    <a:pt x="1929" y="974"/>
                  </a:cubicBezTo>
                  <a:cubicBezTo>
                    <a:pt x="1880" y="971"/>
                    <a:pt x="1804" y="1009"/>
                    <a:pt x="1783" y="965"/>
                  </a:cubicBezTo>
                  <a:cubicBezTo>
                    <a:pt x="1759" y="913"/>
                    <a:pt x="1780" y="630"/>
                    <a:pt x="1728" y="499"/>
                  </a:cubicBezTo>
                  <a:cubicBezTo>
                    <a:pt x="1730" y="445"/>
                    <a:pt x="1748" y="122"/>
                    <a:pt x="1728" y="51"/>
                  </a:cubicBezTo>
                  <a:cubicBezTo>
                    <a:pt x="1724" y="36"/>
                    <a:pt x="1697" y="57"/>
                    <a:pt x="1682" y="60"/>
                  </a:cubicBezTo>
                  <a:cubicBezTo>
                    <a:pt x="1642" y="69"/>
                    <a:pt x="1637" y="74"/>
                    <a:pt x="1591" y="78"/>
                  </a:cubicBezTo>
                  <a:cubicBezTo>
                    <a:pt x="1503" y="85"/>
                    <a:pt x="1326" y="96"/>
                    <a:pt x="1326" y="96"/>
                  </a:cubicBezTo>
                  <a:cubicBezTo>
                    <a:pt x="991" y="89"/>
                    <a:pt x="704" y="75"/>
                    <a:pt x="366" y="69"/>
                  </a:cubicBezTo>
                  <a:cubicBezTo>
                    <a:pt x="299" y="50"/>
                    <a:pt x="233" y="43"/>
                    <a:pt x="164" y="32"/>
                  </a:cubicBezTo>
                  <a:cubicBezTo>
                    <a:pt x="85" y="0"/>
                    <a:pt x="135" y="15"/>
                    <a:pt x="9" y="5"/>
                  </a:cubicBezTo>
                  <a:close/>
                </a:path>
              </a:pathLst>
            </a:custGeom>
            <a:solidFill>
              <a:srgbClr val="808000">
                <a:alpha val="3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16"/>
            <p:cNvSpPr>
              <a:spLocks noChangeArrowheads="1"/>
            </p:cNvSpPr>
            <p:nvPr/>
          </p:nvSpPr>
          <p:spPr bwMode="auto">
            <a:xfrm>
              <a:off x="1027" y="1671"/>
              <a:ext cx="1712" cy="288"/>
            </a:xfrm>
            <a:prstGeom prst="ellipse">
              <a:avLst/>
            </a:prstGeom>
            <a:solidFill>
              <a:srgbClr val="6666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1024" y="3353"/>
              <a:ext cx="992" cy="199"/>
            </a:xfrm>
            <a:custGeom>
              <a:avLst/>
              <a:gdLst/>
              <a:ahLst/>
              <a:cxnLst>
                <a:cxn ang="0">
                  <a:pos x="37" y="6"/>
                </a:cxn>
                <a:cxn ang="0">
                  <a:pos x="46" y="161"/>
                </a:cxn>
                <a:cxn ang="0">
                  <a:pos x="210" y="171"/>
                </a:cxn>
                <a:cxn ang="0">
                  <a:pos x="439" y="180"/>
                </a:cxn>
                <a:cxn ang="0">
                  <a:pos x="933" y="171"/>
                </a:cxn>
                <a:cxn ang="0">
                  <a:pos x="987" y="107"/>
                </a:cxn>
                <a:cxn ang="0">
                  <a:pos x="878" y="24"/>
                </a:cxn>
                <a:cxn ang="0">
                  <a:pos x="146" y="15"/>
                </a:cxn>
                <a:cxn ang="0">
                  <a:pos x="37" y="6"/>
                </a:cxn>
              </a:cxnLst>
              <a:rect l="0" t="0" r="r" b="b"/>
              <a:pathLst>
                <a:path w="992" h="199">
                  <a:moveTo>
                    <a:pt x="37" y="6"/>
                  </a:moveTo>
                  <a:cubicBezTo>
                    <a:pt x="40" y="58"/>
                    <a:pt x="9" y="125"/>
                    <a:pt x="46" y="161"/>
                  </a:cubicBezTo>
                  <a:cubicBezTo>
                    <a:pt x="86" y="199"/>
                    <a:pt x="155" y="168"/>
                    <a:pt x="210" y="171"/>
                  </a:cubicBezTo>
                  <a:cubicBezTo>
                    <a:pt x="286" y="175"/>
                    <a:pt x="363" y="177"/>
                    <a:pt x="439" y="180"/>
                  </a:cubicBezTo>
                  <a:cubicBezTo>
                    <a:pt x="636" y="175"/>
                    <a:pt x="755" y="158"/>
                    <a:pt x="933" y="171"/>
                  </a:cubicBezTo>
                  <a:cubicBezTo>
                    <a:pt x="957" y="146"/>
                    <a:pt x="976" y="141"/>
                    <a:pt x="987" y="107"/>
                  </a:cubicBezTo>
                  <a:cubicBezTo>
                    <a:pt x="964" y="11"/>
                    <a:pt x="992" y="26"/>
                    <a:pt x="878" y="24"/>
                  </a:cubicBezTo>
                  <a:cubicBezTo>
                    <a:pt x="634" y="19"/>
                    <a:pt x="390" y="18"/>
                    <a:pt x="146" y="15"/>
                  </a:cubicBezTo>
                  <a:cubicBezTo>
                    <a:pt x="100" y="0"/>
                    <a:pt x="0" y="39"/>
                    <a:pt x="37" y="6"/>
                  </a:cubicBezTo>
                  <a:close/>
                </a:path>
              </a:pathLst>
            </a:custGeom>
            <a:solidFill>
              <a:srgbClr val="55542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295400" y="31242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c</a:t>
            </a:r>
            <a:r>
              <a:rPr lang="en-US" sz="4800" dirty="0" err="1" smtClean="0"/>
              <a:t>uento</a:t>
            </a:r>
            <a:r>
              <a:rPr lang="en-US" sz="4800" dirty="0" smtClean="0"/>
              <a:t>	</a:t>
            </a:r>
            <a:r>
              <a:rPr lang="en-US" sz="4800" dirty="0" err="1" smtClean="0"/>
              <a:t>contamos</a:t>
            </a:r>
            <a:endParaRPr lang="en-US" sz="4800" dirty="0"/>
          </a:p>
          <a:p>
            <a:r>
              <a:rPr lang="en-US" sz="4800" dirty="0" err="1"/>
              <a:t>c</a:t>
            </a:r>
            <a:r>
              <a:rPr lang="en-US" sz="4800" dirty="0" err="1" smtClean="0"/>
              <a:t>uentas</a:t>
            </a:r>
            <a:r>
              <a:rPr lang="en-US" sz="4800" dirty="0" smtClean="0"/>
              <a:t>	</a:t>
            </a:r>
            <a:r>
              <a:rPr lang="en-US" sz="4800" dirty="0" err="1" smtClean="0"/>
              <a:t>contáis</a:t>
            </a:r>
            <a:endParaRPr lang="en-US" sz="4800" dirty="0"/>
          </a:p>
          <a:p>
            <a:r>
              <a:rPr lang="en-US" sz="4800" dirty="0" err="1"/>
              <a:t>c</a:t>
            </a:r>
            <a:r>
              <a:rPr lang="en-US" sz="4800" dirty="0" err="1" smtClean="0"/>
              <a:t>uenta</a:t>
            </a:r>
            <a:r>
              <a:rPr lang="en-US" sz="4800" dirty="0" smtClean="0"/>
              <a:t>	</a:t>
            </a:r>
            <a:r>
              <a:rPr lang="en-US" sz="4800" dirty="0" err="1" smtClean="0"/>
              <a:t>cuentan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COSTAR –to cost</a:t>
            </a:r>
            <a:endParaRPr lang="en-US" dirty="0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838201" y="2438400"/>
            <a:ext cx="7029450" cy="3352800"/>
            <a:chOff x="1015" y="1671"/>
            <a:chExt cx="3941" cy="1881"/>
          </a:xfrm>
        </p:grpSpPr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1015" y="1793"/>
              <a:ext cx="3941" cy="1646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0" y="426"/>
                </a:cxn>
                <a:cxn ang="0">
                  <a:pos x="36" y="983"/>
                </a:cxn>
                <a:cxn ang="0">
                  <a:pos x="27" y="1431"/>
                </a:cxn>
                <a:cxn ang="0">
                  <a:pos x="183" y="1596"/>
                </a:cxn>
                <a:cxn ang="0">
                  <a:pos x="274" y="1605"/>
                </a:cxn>
                <a:cxn ang="0">
                  <a:pos x="1143" y="1578"/>
                </a:cxn>
                <a:cxn ang="0">
                  <a:pos x="1572" y="1605"/>
                </a:cxn>
                <a:cxn ang="0">
                  <a:pos x="2185" y="1578"/>
                </a:cxn>
                <a:cxn ang="0">
                  <a:pos x="2743" y="1587"/>
                </a:cxn>
                <a:cxn ang="0">
                  <a:pos x="3666" y="1596"/>
                </a:cxn>
                <a:cxn ang="0">
                  <a:pos x="3940" y="1495"/>
                </a:cxn>
                <a:cxn ang="0">
                  <a:pos x="3895" y="1276"/>
                </a:cxn>
                <a:cxn ang="0">
                  <a:pos x="3867" y="1194"/>
                </a:cxn>
                <a:cxn ang="0">
                  <a:pos x="3803" y="1139"/>
                </a:cxn>
                <a:cxn ang="0">
                  <a:pos x="3758" y="1102"/>
                </a:cxn>
                <a:cxn ang="0">
                  <a:pos x="3739" y="1075"/>
                </a:cxn>
                <a:cxn ang="0">
                  <a:pos x="3684" y="1056"/>
                </a:cxn>
                <a:cxn ang="0">
                  <a:pos x="3556" y="983"/>
                </a:cxn>
                <a:cxn ang="0">
                  <a:pos x="2706" y="983"/>
                </a:cxn>
                <a:cxn ang="0">
                  <a:pos x="2587" y="947"/>
                </a:cxn>
                <a:cxn ang="0">
                  <a:pos x="1929" y="974"/>
                </a:cxn>
                <a:cxn ang="0">
                  <a:pos x="1783" y="965"/>
                </a:cxn>
                <a:cxn ang="0">
                  <a:pos x="1728" y="499"/>
                </a:cxn>
                <a:cxn ang="0">
                  <a:pos x="1728" y="51"/>
                </a:cxn>
                <a:cxn ang="0">
                  <a:pos x="1682" y="60"/>
                </a:cxn>
                <a:cxn ang="0">
                  <a:pos x="1591" y="78"/>
                </a:cxn>
                <a:cxn ang="0">
                  <a:pos x="1326" y="96"/>
                </a:cxn>
                <a:cxn ang="0">
                  <a:pos x="366" y="69"/>
                </a:cxn>
                <a:cxn ang="0">
                  <a:pos x="164" y="32"/>
                </a:cxn>
                <a:cxn ang="0">
                  <a:pos x="9" y="5"/>
                </a:cxn>
              </a:cxnLst>
              <a:rect l="0" t="0" r="r" b="b"/>
              <a:pathLst>
                <a:path w="3941" h="1646">
                  <a:moveTo>
                    <a:pt x="9" y="5"/>
                  </a:moveTo>
                  <a:cubicBezTo>
                    <a:pt x="14" y="175"/>
                    <a:pt x="25" y="276"/>
                    <a:pt x="0" y="426"/>
                  </a:cubicBezTo>
                  <a:cubicBezTo>
                    <a:pt x="13" y="612"/>
                    <a:pt x="26" y="797"/>
                    <a:pt x="36" y="983"/>
                  </a:cubicBezTo>
                  <a:cubicBezTo>
                    <a:pt x="33" y="1132"/>
                    <a:pt x="27" y="1282"/>
                    <a:pt x="27" y="1431"/>
                  </a:cubicBezTo>
                  <a:cubicBezTo>
                    <a:pt x="27" y="1596"/>
                    <a:pt x="38" y="1582"/>
                    <a:pt x="183" y="1596"/>
                  </a:cubicBezTo>
                  <a:cubicBezTo>
                    <a:pt x="213" y="1599"/>
                    <a:pt x="244" y="1602"/>
                    <a:pt x="274" y="1605"/>
                  </a:cubicBezTo>
                  <a:cubicBezTo>
                    <a:pt x="629" y="1601"/>
                    <a:pt x="842" y="1611"/>
                    <a:pt x="1143" y="1578"/>
                  </a:cubicBezTo>
                  <a:cubicBezTo>
                    <a:pt x="1287" y="1588"/>
                    <a:pt x="1428" y="1599"/>
                    <a:pt x="1572" y="1605"/>
                  </a:cubicBezTo>
                  <a:cubicBezTo>
                    <a:pt x="1792" y="1600"/>
                    <a:pt x="1974" y="1591"/>
                    <a:pt x="2185" y="1578"/>
                  </a:cubicBezTo>
                  <a:cubicBezTo>
                    <a:pt x="2547" y="1603"/>
                    <a:pt x="2362" y="1599"/>
                    <a:pt x="2743" y="1587"/>
                  </a:cubicBezTo>
                  <a:cubicBezTo>
                    <a:pt x="3051" y="1590"/>
                    <a:pt x="3358" y="1598"/>
                    <a:pt x="3666" y="1596"/>
                  </a:cubicBezTo>
                  <a:cubicBezTo>
                    <a:pt x="3933" y="1594"/>
                    <a:pt x="3910" y="1646"/>
                    <a:pt x="3940" y="1495"/>
                  </a:cubicBezTo>
                  <a:cubicBezTo>
                    <a:pt x="3934" y="1408"/>
                    <a:pt x="3941" y="1345"/>
                    <a:pt x="3895" y="1276"/>
                  </a:cubicBezTo>
                  <a:cubicBezTo>
                    <a:pt x="3887" y="1251"/>
                    <a:pt x="3880" y="1217"/>
                    <a:pt x="3867" y="1194"/>
                  </a:cubicBezTo>
                  <a:cubicBezTo>
                    <a:pt x="3852" y="1169"/>
                    <a:pt x="3821" y="1161"/>
                    <a:pt x="3803" y="1139"/>
                  </a:cubicBezTo>
                  <a:cubicBezTo>
                    <a:pt x="3772" y="1100"/>
                    <a:pt x="3802" y="1117"/>
                    <a:pt x="3758" y="1102"/>
                  </a:cubicBezTo>
                  <a:cubicBezTo>
                    <a:pt x="3752" y="1093"/>
                    <a:pt x="3748" y="1081"/>
                    <a:pt x="3739" y="1075"/>
                  </a:cubicBezTo>
                  <a:cubicBezTo>
                    <a:pt x="3723" y="1065"/>
                    <a:pt x="3684" y="1056"/>
                    <a:pt x="3684" y="1056"/>
                  </a:cubicBezTo>
                  <a:cubicBezTo>
                    <a:pt x="3656" y="1014"/>
                    <a:pt x="3606" y="995"/>
                    <a:pt x="3556" y="983"/>
                  </a:cubicBezTo>
                  <a:cubicBezTo>
                    <a:pt x="3161" y="996"/>
                    <a:pt x="3214" y="998"/>
                    <a:pt x="2706" y="983"/>
                  </a:cubicBezTo>
                  <a:cubicBezTo>
                    <a:pt x="2669" y="982"/>
                    <a:pt x="2624" y="954"/>
                    <a:pt x="2587" y="947"/>
                  </a:cubicBezTo>
                  <a:cubicBezTo>
                    <a:pt x="2367" y="953"/>
                    <a:pt x="2149" y="965"/>
                    <a:pt x="1929" y="974"/>
                  </a:cubicBezTo>
                  <a:cubicBezTo>
                    <a:pt x="1880" y="971"/>
                    <a:pt x="1804" y="1009"/>
                    <a:pt x="1783" y="965"/>
                  </a:cubicBezTo>
                  <a:cubicBezTo>
                    <a:pt x="1759" y="913"/>
                    <a:pt x="1780" y="630"/>
                    <a:pt x="1728" y="499"/>
                  </a:cubicBezTo>
                  <a:cubicBezTo>
                    <a:pt x="1730" y="445"/>
                    <a:pt x="1748" y="122"/>
                    <a:pt x="1728" y="51"/>
                  </a:cubicBezTo>
                  <a:cubicBezTo>
                    <a:pt x="1724" y="36"/>
                    <a:pt x="1697" y="57"/>
                    <a:pt x="1682" y="60"/>
                  </a:cubicBezTo>
                  <a:cubicBezTo>
                    <a:pt x="1642" y="69"/>
                    <a:pt x="1637" y="74"/>
                    <a:pt x="1591" y="78"/>
                  </a:cubicBezTo>
                  <a:cubicBezTo>
                    <a:pt x="1503" y="85"/>
                    <a:pt x="1326" y="96"/>
                    <a:pt x="1326" y="96"/>
                  </a:cubicBezTo>
                  <a:cubicBezTo>
                    <a:pt x="991" y="89"/>
                    <a:pt x="704" y="75"/>
                    <a:pt x="366" y="69"/>
                  </a:cubicBezTo>
                  <a:cubicBezTo>
                    <a:pt x="299" y="50"/>
                    <a:pt x="233" y="43"/>
                    <a:pt x="164" y="32"/>
                  </a:cubicBezTo>
                  <a:cubicBezTo>
                    <a:pt x="85" y="0"/>
                    <a:pt x="135" y="15"/>
                    <a:pt x="9" y="5"/>
                  </a:cubicBezTo>
                  <a:close/>
                </a:path>
              </a:pathLst>
            </a:custGeom>
            <a:solidFill>
              <a:srgbClr val="808000">
                <a:alpha val="3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16"/>
            <p:cNvSpPr>
              <a:spLocks noChangeArrowheads="1"/>
            </p:cNvSpPr>
            <p:nvPr/>
          </p:nvSpPr>
          <p:spPr bwMode="auto">
            <a:xfrm>
              <a:off x="1027" y="1671"/>
              <a:ext cx="1712" cy="288"/>
            </a:xfrm>
            <a:prstGeom prst="ellipse">
              <a:avLst/>
            </a:prstGeom>
            <a:solidFill>
              <a:srgbClr val="6666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1024" y="3353"/>
              <a:ext cx="992" cy="199"/>
            </a:xfrm>
            <a:custGeom>
              <a:avLst/>
              <a:gdLst/>
              <a:ahLst/>
              <a:cxnLst>
                <a:cxn ang="0">
                  <a:pos x="37" y="6"/>
                </a:cxn>
                <a:cxn ang="0">
                  <a:pos x="46" y="161"/>
                </a:cxn>
                <a:cxn ang="0">
                  <a:pos x="210" y="171"/>
                </a:cxn>
                <a:cxn ang="0">
                  <a:pos x="439" y="180"/>
                </a:cxn>
                <a:cxn ang="0">
                  <a:pos x="933" y="171"/>
                </a:cxn>
                <a:cxn ang="0">
                  <a:pos x="987" y="107"/>
                </a:cxn>
                <a:cxn ang="0">
                  <a:pos x="878" y="24"/>
                </a:cxn>
                <a:cxn ang="0">
                  <a:pos x="146" y="15"/>
                </a:cxn>
                <a:cxn ang="0">
                  <a:pos x="37" y="6"/>
                </a:cxn>
              </a:cxnLst>
              <a:rect l="0" t="0" r="r" b="b"/>
              <a:pathLst>
                <a:path w="992" h="199">
                  <a:moveTo>
                    <a:pt x="37" y="6"/>
                  </a:moveTo>
                  <a:cubicBezTo>
                    <a:pt x="40" y="58"/>
                    <a:pt x="9" y="125"/>
                    <a:pt x="46" y="161"/>
                  </a:cubicBezTo>
                  <a:cubicBezTo>
                    <a:pt x="86" y="199"/>
                    <a:pt x="155" y="168"/>
                    <a:pt x="210" y="171"/>
                  </a:cubicBezTo>
                  <a:cubicBezTo>
                    <a:pt x="286" y="175"/>
                    <a:pt x="363" y="177"/>
                    <a:pt x="439" y="180"/>
                  </a:cubicBezTo>
                  <a:cubicBezTo>
                    <a:pt x="636" y="175"/>
                    <a:pt x="755" y="158"/>
                    <a:pt x="933" y="171"/>
                  </a:cubicBezTo>
                  <a:cubicBezTo>
                    <a:pt x="957" y="146"/>
                    <a:pt x="976" y="141"/>
                    <a:pt x="987" y="107"/>
                  </a:cubicBezTo>
                  <a:cubicBezTo>
                    <a:pt x="964" y="11"/>
                    <a:pt x="992" y="26"/>
                    <a:pt x="878" y="24"/>
                  </a:cubicBezTo>
                  <a:cubicBezTo>
                    <a:pt x="634" y="19"/>
                    <a:pt x="390" y="18"/>
                    <a:pt x="146" y="15"/>
                  </a:cubicBezTo>
                  <a:cubicBezTo>
                    <a:pt x="100" y="0"/>
                    <a:pt x="0" y="39"/>
                    <a:pt x="37" y="6"/>
                  </a:cubicBezTo>
                  <a:close/>
                </a:path>
              </a:pathLst>
            </a:custGeom>
            <a:solidFill>
              <a:srgbClr val="55542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295400" y="28956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trike="sngStrike" dirty="0" err="1"/>
              <a:t>c</a:t>
            </a:r>
            <a:r>
              <a:rPr lang="en-US" sz="4800" strike="sngStrike" dirty="0" err="1" smtClean="0"/>
              <a:t>uesto</a:t>
            </a:r>
            <a:r>
              <a:rPr lang="en-US" sz="4800" dirty="0" smtClean="0"/>
              <a:t>	     </a:t>
            </a:r>
            <a:r>
              <a:rPr lang="en-US" sz="4800" strike="sngStrike" dirty="0" err="1" smtClean="0"/>
              <a:t>costamos</a:t>
            </a:r>
            <a:endParaRPr lang="en-US" sz="4800" strike="sngStrike" dirty="0"/>
          </a:p>
          <a:p>
            <a:r>
              <a:rPr lang="en-US" sz="4800" strike="sngStrike" dirty="0" err="1" smtClean="0"/>
              <a:t>cuestas</a:t>
            </a:r>
            <a:r>
              <a:rPr lang="en-US" sz="4800" dirty="0" smtClean="0"/>
              <a:t>	</a:t>
            </a:r>
            <a:r>
              <a:rPr lang="en-US" sz="4800" strike="sngStrike" dirty="0" err="1" smtClean="0"/>
              <a:t>costáis</a:t>
            </a:r>
            <a:endParaRPr lang="en-US" sz="4800" strike="sngStrike" dirty="0"/>
          </a:p>
          <a:p>
            <a:r>
              <a:rPr lang="en-US" sz="4800" dirty="0" err="1" smtClean="0">
                <a:solidFill>
                  <a:srgbClr val="FF0000"/>
                </a:solidFill>
              </a:rPr>
              <a:t>cuesta</a:t>
            </a:r>
            <a:r>
              <a:rPr lang="en-US" sz="4800" dirty="0" smtClean="0">
                <a:solidFill>
                  <a:srgbClr val="FF0000"/>
                </a:solidFill>
              </a:rPr>
              <a:t>	     </a:t>
            </a:r>
            <a:r>
              <a:rPr lang="en-US" sz="4800" dirty="0" err="1" smtClean="0">
                <a:solidFill>
                  <a:srgbClr val="FF0000"/>
                </a:solidFill>
              </a:rPr>
              <a:t>cuestan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457200" y="5486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* Only use </a:t>
            </a:r>
            <a:r>
              <a:rPr lang="en-US" sz="4400" kern="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ella</a:t>
            </a:r>
            <a:r>
              <a:rPr lang="en-US" sz="44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/</a:t>
            </a:r>
            <a:r>
              <a:rPr lang="en-US" sz="4400" kern="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ellos</a:t>
            </a:r>
            <a:r>
              <a:rPr lang="en-US" sz="44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forms!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RECORDAR –to remember</a:t>
            </a:r>
            <a:endParaRPr lang="en-US" dirty="0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990601" y="2438400"/>
            <a:ext cx="6877050" cy="3886200"/>
            <a:chOff x="1015" y="1671"/>
            <a:chExt cx="3941" cy="1881"/>
          </a:xfrm>
        </p:grpSpPr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1015" y="1793"/>
              <a:ext cx="3941" cy="1646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0" y="426"/>
                </a:cxn>
                <a:cxn ang="0">
                  <a:pos x="36" y="983"/>
                </a:cxn>
                <a:cxn ang="0">
                  <a:pos x="27" y="1431"/>
                </a:cxn>
                <a:cxn ang="0">
                  <a:pos x="183" y="1596"/>
                </a:cxn>
                <a:cxn ang="0">
                  <a:pos x="274" y="1605"/>
                </a:cxn>
                <a:cxn ang="0">
                  <a:pos x="1143" y="1578"/>
                </a:cxn>
                <a:cxn ang="0">
                  <a:pos x="1572" y="1605"/>
                </a:cxn>
                <a:cxn ang="0">
                  <a:pos x="2185" y="1578"/>
                </a:cxn>
                <a:cxn ang="0">
                  <a:pos x="2743" y="1587"/>
                </a:cxn>
                <a:cxn ang="0">
                  <a:pos x="3666" y="1596"/>
                </a:cxn>
                <a:cxn ang="0">
                  <a:pos x="3940" y="1495"/>
                </a:cxn>
                <a:cxn ang="0">
                  <a:pos x="3895" y="1276"/>
                </a:cxn>
                <a:cxn ang="0">
                  <a:pos x="3867" y="1194"/>
                </a:cxn>
                <a:cxn ang="0">
                  <a:pos x="3803" y="1139"/>
                </a:cxn>
                <a:cxn ang="0">
                  <a:pos x="3758" y="1102"/>
                </a:cxn>
                <a:cxn ang="0">
                  <a:pos x="3739" y="1075"/>
                </a:cxn>
                <a:cxn ang="0">
                  <a:pos x="3684" y="1056"/>
                </a:cxn>
                <a:cxn ang="0">
                  <a:pos x="3556" y="983"/>
                </a:cxn>
                <a:cxn ang="0">
                  <a:pos x="2706" y="983"/>
                </a:cxn>
                <a:cxn ang="0">
                  <a:pos x="2587" y="947"/>
                </a:cxn>
                <a:cxn ang="0">
                  <a:pos x="1929" y="974"/>
                </a:cxn>
                <a:cxn ang="0">
                  <a:pos x="1783" y="965"/>
                </a:cxn>
                <a:cxn ang="0">
                  <a:pos x="1728" y="499"/>
                </a:cxn>
                <a:cxn ang="0">
                  <a:pos x="1728" y="51"/>
                </a:cxn>
                <a:cxn ang="0">
                  <a:pos x="1682" y="60"/>
                </a:cxn>
                <a:cxn ang="0">
                  <a:pos x="1591" y="78"/>
                </a:cxn>
                <a:cxn ang="0">
                  <a:pos x="1326" y="96"/>
                </a:cxn>
                <a:cxn ang="0">
                  <a:pos x="366" y="69"/>
                </a:cxn>
                <a:cxn ang="0">
                  <a:pos x="164" y="32"/>
                </a:cxn>
                <a:cxn ang="0">
                  <a:pos x="9" y="5"/>
                </a:cxn>
              </a:cxnLst>
              <a:rect l="0" t="0" r="r" b="b"/>
              <a:pathLst>
                <a:path w="3941" h="1646">
                  <a:moveTo>
                    <a:pt x="9" y="5"/>
                  </a:moveTo>
                  <a:cubicBezTo>
                    <a:pt x="14" y="175"/>
                    <a:pt x="25" y="276"/>
                    <a:pt x="0" y="426"/>
                  </a:cubicBezTo>
                  <a:cubicBezTo>
                    <a:pt x="13" y="612"/>
                    <a:pt x="26" y="797"/>
                    <a:pt x="36" y="983"/>
                  </a:cubicBezTo>
                  <a:cubicBezTo>
                    <a:pt x="33" y="1132"/>
                    <a:pt x="27" y="1282"/>
                    <a:pt x="27" y="1431"/>
                  </a:cubicBezTo>
                  <a:cubicBezTo>
                    <a:pt x="27" y="1596"/>
                    <a:pt x="38" y="1582"/>
                    <a:pt x="183" y="1596"/>
                  </a:cubicBezTo>
                  <a:cubicBezTo>
                    <a:pt x="213" y="1599"/>
                    <a:pt x="244" y="1602"/>
                    <a:pt x="274" y="1605"/>
                  </a:cubicBezTo>
                  <a:cubicBezTo>
                    <a:pt x="629" y="1601"/>
                    <a:pt x="842" y="1611"/>
                    <a:pt x="1143" y="1578"/>
                  </a:cubicBezTo>
                  <a:cubicBezTo>
                    <a:pt x="1287" y="1588"/>
                    <a:pt x="1428" y="1599"/>
                    <a:pt x="1572" y="1605"/>
                  </a:cubicBezTo>
                  <a:cubicBezTo>
                    <a:pt x="1792" y="1600"/>
                    <a:pt x="1974" y="1591"/>
                    <a:pt x="2185" y="1578"/>
                  </a:cubicBezTo>
                  <a:cubicBezTo>
                    <a:pt x="2547" y="1603"/>
                    <a:pt x="2362" y="1599"/>
                    <a:pt x="2743" y="1587"/>
                  </a:cubicBezTo>
                  <a:cubicBezTo>
                    <a:pt x="3051" y="1590"/>
                    <a:pt x="3358" y="1598"/>
                    <a:pt x="3666" y="1596"/>
                  </a:cubicBezTo>
                  <a:cubicBezTo>
                    <a:pt x="3933" y="1594"/>
                    <a:pt x="3910" y="1646"/>
                    <a:pt x="3940" y="1495"/>
                  </a:cubicBezTo>
                  <a:cubicBezTo>
                    <a:pt x="3934" y="1408"/>
                    <a:pt x="3941" y="1345"/>
                    <a:pt x="3895" y="1276"/>
                  </a:cubicBezTo>
                  <a:cubicBezTo>
                    <a:pt x="3887" y="1251"/>
                    <a:pt x="3880" y="1217"/>
                    <a:pt x="3867" y="1194"/>
                  </a:cubicBezTo>
                  <a:cubicBezTo>
                    <a:pt x="3852" y="1169"/>
                    <a:pt x="3821" y="1161"/>
                    <a:pt x="3803" y="1139"/>
                  </a:cubicBezTo>
                  <a:cubicBezTo>
                    <a:pt x="3772" y="1100"/>
                    <a:pt x="3802" y="1117"/>
                    <a:pt x="3758" y="1102"/>
                  </a:cubicBezTo>
                  <a:cubicBezTo>
                    <a:pt x="3752" y="1093"/>
                    <a:pt x="3748" y="1081"/>
                    <a:pt x="3739" y="1075"/>
                  </a:cubicBezTo>
                  <a:cubicBezTo>
                    <a:pt x="3723" y="1065"/>
                    <a:pt x="3684" y="1056"/>
                    <a:pt x="3684" y="1056"/>
                  </a:cubicBezTo>
                  <a:cubicBezTo>
                    <a:pt x="3656" y="1014"/>
                    <a:pt x="3606" y="995"/>
                    <a:pt x="3556" y="983"/>
                  </a:cubicBezTo>
                  <a:cubicBezTo>
                    <a:pt x="3161" y="996"/>
                    <a:pt x="3214" y="998"/>
                    <a:pt x="2706" y="983"/>
                  </a:cubicBezTo>
                  <a:cubicBezTo>
                    <a:pt x="2669" y="982"/>
                    <a:pt x="2624" y="954"/>
                    <a:pt x="2587" y="947"/>
                  </a:cubicBezTo>
                  <a:cubicBezTo>
                    <a:pt x="2367" y="953"/>
                    <a:pt x="2149" y="965"/>
                    <a:pt x="1929" y="974"/>
                  </a:cubicBezTo>
                  <a:cubicBezTo>
                    <a:pt x="1880" y="971"/>
                    <a:pt x="1804" y="1009"/>
                    <a:pt x="1783" y="965"/>
                  </a:cubicBezTo>
                  <a:cubicBezTo>
                    <a:pt x="1759" y="913"/>
                    <a:pt x="1780" y="630"/>
                    <a:pt x="1728" y="499"/>
                  </a:cubicBezTo>
                  <a:cubicBezTo>
                    <a:pt x="1730" y="445"/>
                    <a:pt x="1748" y="122"/>
                    <a:pt x="1728" y="51"/>
                  </a:cubicBezTo>
                  <a:cubicBezTo>
                    <a:pt x="1724" y="36"/>
                    <a:pt x="1697" y="57"/>
                    <a:pt x="1682" y="60"/>
                  </a:cubicBezTo>
                  <a:cubicBezTo>
                    <a:pt x="1642" y="69"/>
                    <a:pt x="1637" y="74"/>
                    <a:pt x="1591" y="78"/>
                  </a:cubicBezTo>
                  <a:cubicBezTo>
                    <a:pt x="1503" y="85"/>
                    <a:pt x="1326" y="96"/>
                    <a:pt x="1326" y="96"/>
                  </a:cubicBezTo>
                  <a:cubicBezTo>
                    <a:pt x="991" y="89"/>
                    <a:pt x="704" y="75"/>
                    <a:pt x="366" y="69"/>
                  </a:cubicBezTo>
                  <a:cubicBezTo>
                    <a:pt x="299" y="50"/>
                    <a:pt x="233" y="43"/>
                    <a:pt x="164" y="32"/>
                  </a:cubicBezTo>
                  <a:cubicBezTo>
                    <a:pt x="85" y="0"/>
                    <a:pt x="135" y="15"/>
                    <a:pt x="9" y="5"/>
                  </a:cubicBezTo>
                  <a:close/>
                </a:path>
              </a:pathLst>
            </a:custGeom>
            <a:solidFill>
              <a:srgbClr val="808000">
                <a:alpha val="3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16"/>
            <p:cNvSpPr>
              <a:spLocks noChangeArrowheads="1"/>
            </p:cNvSpPr>
            <p:nvPr/>
          </p:nvSpPr>
          <p:spPr bwMode="auto">
            <a:xfrm>
              <a:off x="1027" y="1671"/>
              <a:ext cx="1712" cy="288"/>
            </a:xfrm>
            <a:prstGeom prst="ellipse">
              <a:avLst/>
            </a:prstGeom>
            <a:solidFill>
              <a:srgbClr val="6666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1024" y="3353"/>
              <a:ext cx="992" cy="199"/>
            </a:xfrm>
            <a:custGeom>
              <a:avLst/>
              <a:gdLst/>
              <a:ahLst/>
              <a:cxnLst>
                <a:cxn ang="0">
                  <a:pos x="37" y="6"/>
                </a:cxn>
                <a:cxn ang="0">
                  <a:pos x="46" y="161"/>
                </a:cxn>
                <a:cxn ang="0">
                  <a:pos x="210" y="171"/>
                </a:cxn>
                <a:cxn ang="0">
                  <a:pos x="439" y="180"/>
                </a:cxn>
                <a:cxn ang="0">
                  <a:pos x="933" y="171"/>
                </a:cxn>
                <a:cxn ang="0">
                  <a:pos x="987" y="107"/>
                </a:cxn>
                <a:cxn ang="0">
                  <a:pos x="878" y="24"/>
                </a:cxn>
                <a:cxn ang="0">
                  <a:pos x="146" y="15"/>
                </a:cxn>
                <a:cxn ang="0">
                  <a:pos x="37" y="6"/>
                </a:cxn>
              </a:cxnLst>
              <a:rect l="0" t="0" r="r" b="b"/>
              <a:pathLst>
                <a:path w="992" h="199">
                  <a:moveTo>
                    <a:pt x="37" y="6"/>
                  </a:moveTo>
                  <a:cubicBezTo>
                    <a:pt x="40" y="58"/>
                    <a:pt x="9" y="125"/>
                    <a:pt x="46" y="161"/>
                  </a:cubicBezTo>
                  <a:cubicBezTo>
                    <a:pt x="86" y="199"/>
                    <a:pt x="155" y="168"/>
                    <a:pt x="210" y="171"/>
                  </a:cubicBezTo>
                  <a:cubicBezTo>
                    <a:pt x="286" y="175"/>
                    <a:pt x="363" y="177"/>
                    <a:pt x="439" y="180"/>
                  </a:cubicBezTo>
                  <a:cubicBezTo>
                    <a:pt x="636" y="175"/>
                    <a:pt x="755" y="158"/>
                    <a:pt x="933" y="171"/>
                  </a:cubicBezTo>
                  <a:cubicBezTo>
                    <a:pt x="957" y="146"/>
                    <a:pt x="976" y="141"/>
                    <a:pt x="987" y="107"/>
                  </a:cubicBezTo>
                  <a:cubicBezTo>
                    <a:pt x="964" y="11"/>
                    <a:pt x="992" y="26"/>
                    <a:pt x="878" y="24"/>
                  </a:cubicBezTo>
                  <a:cubicBezTo>
                    <a:pt x="634" y="19"/>
                    <a:pt x="390" y="18"/>
                    <a:pt x="146" y="15"/>
                  </a:cubicBezTo>
                  <a:cubicBezTo>
                    <a:pt x="100" y="0"/>
                    <a:pt x="0" y="39"/>
                    <a:pt x="37" y="6"/>
                  </a:cubicBezTo>
                  <a:close/>
                </a:path>
              </a:pathLst>
            </a:custGeom>
            <a:solidFill>
              <a:srgbClr val="55542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43000" y="2971800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recuerdo</a:t>
            </a:r>
            <a:r>
              <a:rPr lang="en-US" sz="4800" dirty="0" smtClean="0"/>
              <a:t>	  </a:t>
            </a:r>
            <a:r>
              <a:rPr lang="en-US" sz="4800" dirty="0" err="1" smtClean="0"/>
              <a:t>recordamos</a:t>
            </a:r>
            <a:endParaRPr lang="en-US" sz="4800" dirty="0"/>
          </a:p>
          <a:p>
            <a:r>
              <a:rPr lang="en-US" sz="4800" dirty="0" err="1" smtClean="0"/>
              <a:t>recuerdas</a:t>
            </a:r>
            <a:r>
              <a:rPr lang="en-US" sz="4800" dirty="0" smtClean="0"/>
              <a:t>	  </a:t>
            </a:r>
            <a:r>
              <a:rPr lang="en-US" sz="4800" dirty="0" err="1" smtClean="0"/>
              <a:t>recordáis</a:t>
            </a:r>
            <a:endParaRPr lang="en-US" sz="4800" dirty="0"/>
          </a:p>
          <a:p>
            <a:r>
              <a:rPr lang="en-US" sz="4800" dirty="0" err="1" smtClean="0"/>
              <a:t>recuerda</a:t>
            </a:r>
            <a:r>
              <a:rPr lang="en-US" sz="4800" dirty="0" smtClean="0"/>
              <a:t>	 </a:t>
            </a:r>
            <a:r>
              <a:rPr lang="en-US" sz="4800" dirty="0" err="1" smtClean="0"/>
              <a:t>recuerdan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ENCONTRAR –to find</a:t>
            </a:r>
            <a:endParaRPr lang="en-US" dirty="0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295400" y="2286000"/>
            <a:ext cx="6877050" cy="3810000"/>
            <a:chOff x="1015" y="1671"/>
            <a:chExt cx="3941" cy="1881"/>
          </a:xfrm>
        </p:grpSpPr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1015" y="1793"/>
              <a:ext cx="3941" cy="1646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0" y="426"/>
                </a:cxn>
                <a:cxn ang="0">
                  <a:pos x="36" y="983"/>
                </a:cxn>
                <a:cxn ang="0">
                  <a:pos x="27" y="1431"/>
                </a:cxn>
                <a:cxn ang="0">
                  <a:pos x="183" y="1596"/>
                </a:cxn>
                <a:cxn ang="0">
                  <a:pos x="274" y="1605"/>
                </a:cxn>
                <a:cxn ang="0">
                  <a:pos x="1143" y="1578"/>
                </a:cxn>
                <a:cxn ang="0">
                  <a:pos x="1572" y="1605"/>
                </a:cxn>
                <a:cxn ang="0">
                  <a:pos x="2185" y="1578"/>
                </a:cxn>
                <a:cxn ang="0">
                  <a:pos x="2743" y="1587"/>
                </a:cxn>
                <a:cxn ang="0">
                  <a:pos x="3666" y="1596"/>
                </a:cxn>
                <a:cxn ang="0">
                  <a:pos x="3940" y="1495"/>
                </a:cxn>
                <a:cxn ang="0">
                  <a:pos x="3895" y="1276"/>
                </a:cxn>
                <a:cxn ang="0">
                  <a:pos x="3867" y="1194"/>
                </a:cxn>
                <a:cxn ang="0">
                  <a:pos x="3803" y="1139"/>
                </a:cxn>
                <a:cxn ang="0">
                  <a:pos x="3758" y="1102"/>
                </a:cxn>
                <a:cxn ang="0">
                  <a:pos x="3739" y="1075"/>
                </a:cxn>
                <a:cxn ang="0">
                  <a:pos x="3684" y="1056"/>
                </a:cxn>
                <a:cxn ang="0">
                  <a:pos x="3556" y="983"/>
                </a:cxn>
                <a:cxn ang="0">
                  <a:pos x="2706" y="983"/>
                </a:cxn>
                <a:cxn ang="0">
                  <a:pos x="2587" y="947"/>
                </a:cxn>
                <a:cxn ang="0">
                  <a:pos x="1929" y="974"/>
                </a:cxn>
                <a:cxn ang="0">
                  <a:pos x="1783" y="965"/>
                </a:cxn>
                <a:cxn ang="0">
                  <a:pos x="1728" y="499"/>
                </a:cxn>
                <a:cxn ang="0">
                  <a:pos x="1728" y="51"/>
                </a:cxn>
                <a:cxn ang="0">
                  <a:pos x="1682" y="60"/>
                </a:cxn>
                <a:cxn ang="0">
                  <a:pos x="1591" y="78"/>
                </a:cxn>
                <a:cxn ang="0">
                  <a:pos x="1326" y="96"/>
                </a:cxn>
                <a:cxn ang="0">
                  <a:pos x="366" y="69"/>
                </a:cxn>
                <a:cxn ang="0">
                  <a:pos x="164" y="32"/>
                </a:cxn>
                <a:cxn ang="0">
                  <a:pos x="9" y="5"/>
                </a:cxn>
              </a:cxnLst>
              <a:rect l="0" t="0" r="r" b="b"/>
              <a:pathLst>
                <a:path w="3941" h="1646">
                  <a:moveTo>
                    <a:pt x="9" y="5"/>
                  </a:moveTo>
                  <a:cubicBezTo>
                    <a:pt x="14" y="175"/>
                    <a:pt x="25" y="276"/>
                    <a:pt x="0" y="426"/>
                  </a:cubicBezTo>
                  <a:cubicBezTo>
                    <a:pt x="13" y="612"/>
                    <a:pt x="26" y="797"/>
                    <a:pt x="36" y="983"/>
                  </a:cubicBezTo>
                  <a:cubicBezTo>
                    <a:pt x="33" y="1132"/>
                    <a:pt x="27" y="1282"/>
                    <a:pt x="27" y="1431"/>
                  </a:cubicBezTo>
                  <a:cubicBezTo>
                    <a:pt x="27" y="1596"/>
                    <a:pt x="38" y="1582"/>
                    <a:pt x="183" y="1596"/>
                  </a:cubicBezTo>
                  <a:cubicBezTo>
                    <a:pt x="213" y="1599"/>
                    <a:pt x="244" y="1602"/>
                    <a:pt x="274" y="1605"/>
                  </a:cubicBezTo>
                  <a:cubicBezTo>
                    <a:pt x="629" y="1601"/>
                    <a:pt x="842" y="1611"/>
                    <a:pt x="1143" y="1578"/>
                  </a:cubicBezTo>
                  <a:cubicBezTo>
                    <a:pt x="1287" y="1588"/>
                    <a:pt x="1428" y="1599"/>
                    <a:pt x="1572" y="1605"/>
                  </a:cubicBezTo>
                  <a:cubicBezTo>
                    <a:pt x="1792" y="1600"/>
                    <a:pt x="1974" y="1591"/>
                    <a:pt x="2185" y="1578"/>
                  </a:cubicBezTo>
                  <a:cubicBezTo>
                    <a:pt x="2547" y="1603"/>
                    <a:pt x="2362" y="1599"/>
                    <a:pt x="2743" y="1587"/>
                  </a:cubicBezTo>
                  <a:cubicBezTo>
                    <a:pt x="3051" y="1590"/>
                    <a:pt x="3358" y="1598"/>
                    <a:pt x="3666" y="1596"/>
                  </a:cubicBezTo>
                  <a:cubicBezTo>
                    <a:pt x="3933" y="1594"/>
                    <a:pt x="3910" y="1646"/>
                    <a:pt x="3940" y="1495"/>
                  </a:cubicBezTo>
                  <a:cubicBezTo>
                    <a:pt x="3934" y="1408"/>
                    <a:pt x="3941" y="1345"/>
                    <a:pt x="3895" y="1276"/>
                  </a:cubicBezTo>
                  <a:cubicBezTo>
                    <a:pt x="3887" y="1251"/>
                    <a:pt x="3880" y="1217"/>
                    <a:pt x="3867" y="1194"/>
                  </a:cubicBezTo>
                  <a:cubicBezTo>
                    <a:pt x="3852" y="1169"/>
                    <a:pt x="3821" y="1161"/>
                    <a:pt x="3803" y="1139"/>
                  </a:cubicBezTo>
                  <a:cubicBezTo>
                    <a:pt x="3772" y="1100"/>
                    <a:pt x="3802" y="1117"/>
                    <a:pt x="3758" y="1102"/>
                  </a:cubicBezTo>
                  <a:cubicBezTo>
                    <a:pt x="3752" y="1093"/>
                    <a:pt x="3748" y="1081"/>
                    <a:pt x="3739" y="1075"/>
                  </a:cubicBezTo>
                  <a:cubicBezTo>
                    <a:pt x="3723" y="1065"/>
                    <a:pt x="3684" y="1056"/>
                    <a:pt x="3684" y="1056"/>
                  </a:cubicBezTo>
                  <a:cubicBezTo>
                    <a:pt x="3656" y="1014"/>
                    <a:pt x="3606" y="995"/>
                    <a:pt x="3556" y="983"/>
                  </a:cubicBezTo>
                  <a:cubicBezTo>
                    <a:pt x="3161" y="996"/>
                    <a:pt x="3214" y="998"/>
                    <a:pt x="2706" y="983"/>
                  </a:cubicBezTo>
                  <a:cubicBezTo>
                    <a:pt x="2669" y="982"/>
                    <a:pt x="2624" y="954"/>
                    <a:pt x="2587" y="947"/>
                  </a:cubicBezTo>
                  <a:cubicBezTo>
                    <a:pt x="2367" y="953"/>
                    <a:pt x="2149" y="965"/>
                    <a:pt x="1929" y="974"/>
                  </a:cubicBezTo>
                  <a:cubicBezTo>
                    <a:pt x="1880" y="971"/>
                    <a:pt x="1804" y="1009"/>
                    <a:pt x="1783" y="965"/>
                  </a:cubicBezTo>
                  <a:cubicBezTo>
                    <a:pt x="1759" y="913"/>
                    <a:pt x="1780" y="630"/>
                    <a:pt x="1728" y="499"/>
                  </a:cubicBezTo>
                  <a:cubicBezTo>
                    <a:pt x="1730" y="445"/>
                    <a:pt x="1748" y="122"/>
                    <a:pt x="1728" y="51"/>
                  </a:cubicBezTo>
                  <a:cubicBezTo>
                    <a:pt x="1724" y="36"/>
                    <a:pt x="1697" y="57"/>
                    <a:pt x="1682" y="60"/>
                  </a:cubicBezTo>
                  <a:cubicBezTo>
                    <a:pt x="1642" y="69"/>
                    <a:pt x="1637" y="74"/>
                    <a:pt x="1591" y="78"/>
                  </a:cubicBezTo>
                  <a:cubicBezTo>
                    <a:pt x="1503" y="85"/>
                    <a:pt x="1326" y="96"/>
                    <a:pt x="1326" y="96"/>
                  </a:cubicBezTo>
                  <a:cubicBezTo>
                    <a:pt x="991" y="89"/>
                    <a:pt x="704" y="75"/>
                    <a:pt x="366" y="69"/>
                  </a:cubicBezTo>
                  <a:cubicBezTo>
                    <a:pt x="299" y="50"/>
                    <a:pt x="233" y="43"/>
                    <a:pt x="164" y="32"/>
                  </a:cubicBezTo>
                  <a:cubicBezTo>
                    <a:pt x="85" y="0"/>
                    <a:pt x="135" y="15"/>
                    <a:pt x="9" y="5"/>
                  </a:cubicBezTo>
                  <a:close/>
                </a:path>
              </a:pathLst>
            </a:custGeom>
            <a:solidFill>
              <a:srgbClr val="808000">
                <a:alpha val="3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16"/>
            <p:cNvSpPr>
              <a:spLocks noChangeArrowheads="1"/>
            </p:cNvSpPr>
            <p:nvPr/>
          </p:nvSpPr>
          <p:spPr bwMode="auto">
            <a:xfrm>
              <a:off x="1027" y="1671"/>
              <a:ext cx="1712" cy="288"/>
            </a:xfrm>
            <a:prstGeom prst="ellipse">
              <a:avLst/>
            </a:prstGeom>
            <a:solidFill>
              <a:srgbClr val="6666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1024" y="3353"/>
              <a:ext cx="992" cy="199"/>
            </a:xfrm>
            <a:custGeom>
              <a:avLst/>
              <a:gdLst/>
              <a:ahLst/>
              <a:cxnLst>
                <a:cxn ang="0">
                  <a:pos x="37" y="6"/>
                </a:cxn>
                <a:cxn ang="0">
                  <a:pos x="46" y="161"/>
                </a:cxn>
                <a:cxn ang="0">
                  <a:pos x="210" y="171"/>
                </a:cxn>
                <a:cxn ang="0">
                  <a:pos x="439" y="180"/>
                </a:cxn>
                <a:cxn ang="0">
                  <a:pos x="933" y="171"/>
                </a:cxn>
                <a:cxn ang="0">
                  <a:pos x="987" y="107"/>
                </a:cxn>
                <a:cxn ang="0">
                  <a:pos x="878" y="24"/>
                </a:cxn>
                <a:cxn ang="0">
                  <a:pos x="146" y="15"/>
                </a:cxn>
                <a:cxn ang="0">
                  <a:pos x="37" y="6"/>
                </a:cxn>
              </a:cxnLst>
              <a:rect l="0" t="0" r="r" b="b"/>
              <a:pathLst>
                <a:path w="992" h="199">
                  <a:moveTo>
                    <a:pt x="37" y="6"/>
                  </a:moveTo>
                  <a:cubicBezTo>
                    <a:pt x="40" y="58"/>
                    <a:pt x="9" y="125"/>
                    <a:pt x="46" y="161"/>
                  </a:cubicBezTo>
                  <a:cubicBezTo>
                    <a:pt x="86" y="199"/>
                    <a:pt x="155" y="168"/>
                    <a:pt x="210" y="171"/>
                  </a:cubicBezTo>
                  <a:cubicBezTo>
                    <a:pt x="286" y="175"/>
                    <a:pt x="363" y="177"/>
                    <a:pt x="439" y="180"/>
                  </a:cubicBezTo>
                  <a:cubicBezTo>
                    <a:pt x="636" y="175"/>
                    <a:pt x="755" y="158"/>
                    <a:pt x="933" y="171"/>
                  </a:cubicBezTo>
                  <a:cubicBezTo>
                    <a:pt x="957" y="146"/>
                    <a:pt x="976" y="141"/>
                    <a:pt x="987" y="107"/>
                  </a:cubicBezTo>
                  <a:cubicBezTo>
                    <a:pt x="964" y="11"/>
                    <a:pt x="992" y="26"/>
                    <a:pt x="878" y="24"/>
                  </a:cubicBezTo>
                  <a:cubicBezTo>
                    <a:pt x="634" y="19"/>
                    <a:pt x="390" y="18"/>
                    <a:pt x="146" y="15"/>
                  </a:cubicBezTo>
                  <a:cubicBezTo>
                    <a:pt x="100" y="0"/>
                    <a:pt x="0" y="39"/>
                    <a:pt x="37" y="6"/>
                  </a:cubicBezTo>
                  <a:close/>
                </a:path>
              </a:pathLst>
            </a:custGeom>
            <a:solidFill>
              <a:srgbClr val="55542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71600" y="28194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encuentro</a:t>
            </a:r>
            <a:r>
              <a:rPr lang="en-US" sz="4800" dirty="0" smtClean="0"/>
              <a:t>	    </a:t>
            </a:r>
            <a:r>
              <a:rPr lang="en-US" sz="4800" dirty="0" err="1" smtClean="0"/>
              <a:t>encontramos</a:t>
            </a:r>
            <a:endParaRPr lang="en-US" sz="4800" dirty="0"/>
          </a:p>
          <a:p>
            <a:r>
              <a:rPr lang="en-US" sz="4800" dirty="0" err="1"/>
              <a:t>e</a:t>
            </a:r>
            <a:r>
              <a:rPr lang="en-US" sz="4800" dirty="0" err="1" smtClean="0"/>
              <a:t>ncuentras</a:t>
            </a:r>
            <a:r>
              <a:rPr lang="en-US" sz="4800" dirty="0" smtClean="0"/>
              <a:t>  </a:t>
            </a:r>
            <a:r>
              <a:rPr lang="en-US" sz="4800" dirty="0" err="1" smtClean="0"/>
              <a:t>encontráis</a:t>
            </a:r>
            <a:endParaRPr lang="en-US" sz="4800" dirty="0"/>
          </a:p>
          <a:p>
            <a:r>
              <a:rPr lang="en-US" sz="4800" dirty="0" smtClean="0"/>
              <a:t> </a:t>
            </a:r>
            <a:r>
              <a:rPr lang="en-US" sz="4800" dirty="0" err="1" smtClean="0"/>
              <a:t>encuentra</a:t>
            </a:r>
            <a:r>
              <a:rPr lang="en-US" sz="4800" dirty="0"/>
              <a:t> </a:t>
            </a:r>
            <a:r>
              <a:rPr lang="en-US" sz="4800" dirty="0" smtClean="0"/>
              <a:t>  </a:t>
            </a:r>
            <a:r>
              <a:rPr lang="en-US" sz="4800" dirty="0" err="1" smtClean="0"/>
              <a:t>encuentran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VOLVER –to return (with people)</a:t>
            </a:r>
            <a:endParaRPr lang="en-US" dirty="0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219200" y="2057400"/>
            <a:ext cx="6953250" cy="4038600"/>
            <a:chOff x="1015" y="1671"/>
            <a:chExt cx="3941" cy="1881"/>
          </a:xfrm>
        </p:grpSpPr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1015" y="1793"/>
              <a:ext cx="3941" cy="1646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0" y="426"/>
                </a:cxn>
                <a:cxn ang="0">
                  <a:pos x="36" y="983"/>
                </a:cxn>
                <a:cxn ang="0">
                  <a:pos x="27" y="1431"/>
                </a:cxn>
                <a:cxn ang="0">
                  <a:pos x="183" y="1596"/>
                </a:cxn>
                <a:cxn ang="0">
                  <a:pos x="274" y="1605"/>
                </a:cxn>
                <a:cxn ang="0">
                  <a:pos x="1143" y="1578"/>
                </a:cxn>
                <a:cxn ang="0">
                  <a:pos x="1572" y="1605"/>
                </a:cxn>
                <a:cxn ang="0">
                  <a:pos x="2185" y="1578"/>
                </a:cxn>
                <a:cxn ang="0">
                  <a:pos x="2743" y="1587"/>
                </a:cxn>
                <a:cxn ang="0">
                  <a:pos x="3666" y="1596"/>
                </a:cxn>
                <a:cxn ang="0">
                  <a:pos x="3940" y="1495"/>
                </a:cxn>
                <a:cxn ang="0">
                  <a:pos x="3895" y="1276"/>
                </a:cxn>
                <a:cxn ang="0">
                  <a:pos x="3867" y="1194"/>
                </a:cxn>
                <a:cxn ang="0">
                  <a:pos x="3803" y="1139"/>
                </a:cxn>
                <a:cxn ang="0">
                  <a:pos x="3758" y="1102"/>
                </a:cxn>
                <a:cxn ang="0">
                  <a:pos x="3739" y="1075"/>
                </a:cxn>
                <a:cxn ang="0">
                  <a:pos x="3684" y="1056"/>
                </a:cxn>
                <a:cxn ang="0">
                  <a:pos x="3556" y="983"/>
                </a:cxn>
                <a:cxn ang="0">
                  <a:pos x="2706" y="983"/>
                </a:cxn>
                <a:cxn ang="0">
                  <a:pos x="2587" y="947"/>
                </a:cxn>
                <a:cxn ang="0">
                  <a:pos x="1929" y="974"/>
                </a:cxn>
                <a:cxn ang="0">
                  <a:pos x="1783" y="965"/>
                </a:cxn>
                <a:cxn ang="0">
                  <a:pos x="1728" y="499"/>
                </a:cxn>
                <a:cxn ang="0">
                  <a:pos x="1728" y="51"/>
                </a:cxn>
                <a:cxn ang="0">
                  <a:pos x="1682" y="60"/>
                </a:cxn>
                <a:cxn ang="0">
                  <a:pos x="1591" y="78"/>
                </a:cxn>
                <a:cxn ang="0">
                  <a:pos x="1326" y="96"/>
                </a:cxn>
                <a:cxn ang="0">
                  <a:pos x="366" y="69"/>
                </a:cxn>
                <a:cxn ang="0">
                  <a:pos x="164" y="32"/>
                </a:cxn>
                <a:cxn ang="0">
                  <a:pos x="9" y="5"/>
                </a:cxn>
              </a:cxnLst>
              <a:rect l="0" t="0" r="r" b="b"/>
              <a:pathLst>
                <a:path w="3941" h="1646">
                  <a:moveTo>
                    <a:pt x="9" y="5"/>
                  </a:moveTo>
                  <a:cubicBezTo>
                    <a:pt x="14" y="175"/>
                    <a:pt x="25" y="276"/>
                    <a:pt x="0" y="426"/>
                  </a:cubicBezTo>
                  <a:cubicBezTo>
                    <a:pt x="13" y="612"/>
                    <a:pt x="26" y="797"/>
                    <a:pt x="36" y="983"/>
                  </a:cubicBezTo>
                  <a:cubicBezTo>
                    <a:pt x="33" y="1132"/>
                    <a:pt x="27" y="1282"/>
                    <a:pt x="27" y="1431"/>
                  </a:cubicBezTo>
                  <a:cubicBezTo>
                    <a:pt x="27" y="1596"/>
                    <a:pt x="38" y="1582"/>
                    <a:pt x="183" y="1596"/>
                  </a:cubicBezTo>
                  <a:cubicBezTo>
                    <a:pt x="213" y="1599"/>
                    <a:pt x="244" y="1602"/>
                    <a:pt x="274" y="1605"/>
                  </a:cubicBezTo>
                  <a:cubicBezTo>
                    <a:pt x="629" y="1601"/>
                    <a:pt x="842" y="1611"/>
                    <a:pt x="1143" y="1578"/>
                  </a:cubicBezTo>
                  <a:cubicBezTo>
                    <a:pt x="1287" y="1588"/>
                    <a:pt x="1428" y="1599"/>
                    <a:pt x="1572" y="1605"/>
                  </a:cubicBezTo>
                  <a:cubicBezTo>
                    <a:pt x="1792" y="1600"/>
                    <a:pt x="1974" y="1591"/>
                    <a:pt x="2185" y="1578"/>
                  </a:cubicBezTo>
                  <a:cubicBezTo>
                    <a:pt x="2547" y="1603"/>
                    <a:pt x="2362" y="1599"/>
                    <a:pt x="2743" y="1587"/>
                  </a:cubicBezTo>
                  <a:cubicBezTo>
                    <a:pt x="3051" y="1590"/>
                    <a:pt x="3358" y="1598"/>
                    <a:pt x="3666" y="1596"/>
                  </a:cubicBezTo>
                  <a:cubicBezTo>
                    <a:pt x="3933" y="1594"/>
                    <a:pt x="3910" y="1646"/>
                    <a:pt x="3940" y="1495"/>
                  </a:cubicBezTo>
                  <a:cubicBezTo>
                    <a:pt x="3934" y="1408"/>
                    <a:pt x="3941" y="1345"/>
                    <a:pt x="3895" y="1276"/>
                  </a:cubicBezTo>
                  <a:cubicBezTo>
                    <a:pt x="3887" y="1251"/>
                    <a:pt x="3880" y="1217"/>
                    <a:pt x="3867" y="1194"/>
                  </a:cubicBezTo>
                  <a:cubicBezTo>
                    <a:pt x="3852" y="1169"/>
                    <a:pt x="3821" y="1161"/>
                    <a:pt x="3803" y="1139"/>
                  </a:cubicBezTo>
                  <a:cubicBezTo>
                    <a:pt x="3772" y="1100"/>
                    <a:pt x="3802" y="1117"/>
                    <a:pt x="3758" y="1102"/>
                  </a:cubicBezTo>
                  <a:cubicBezTo>
                    <a:pt x="3752" y="1093"/>
                    <a:pt x="3748" y="1081"/>
                    <a:pt x="3739" y="1075"/>
                  </a:cubicBezTo>
                  <a:cubicBezTo>
                    <a:pt x="3723" y="1065"/>
                    <a:pt x="3684" y="1056"/>
                    <a:pt x="3684" y="1056"/>
                  </a:cubicBezTo>
                  <a:cubicBezTo>
                    <a:pt x="3656" y="1014"/>
                    <a:pt x="3606" y="995"/>
                    <a:pt x="3556" y="983"/>
                  </a:cubicBezTo>
                  <a:cubicBezTo>
                    <a:pt x="3161" y="996"/>
                    <a:pt x="3214" y="998"/>
                    <a:pt x="2706" y="983"/>
                  </a:cubicBezTo>
                  <a:cubicBezTo>
                    <a:pt x="2669" y="982"/>
                    <a:pt x="2624" y="954"/>
                    <a:pt x="2587" y="947"/>
                  </a:cubicBezTo>
                  <a:cubicBezTo>
                    <a:pt x="2367" y="953"/>
                    <a:pt x="2149" y="965"/>
                    <a:pt x="1929" y="974"/>
                  </a:cubicBezTo>
                  <a:cubicBezTo>
                    <a:pt x="1880" y="971"/>
                    <a:pt x="1804" y="1009"/>
                    <a:pt x="1783" y="965"/>
                  </a:cubicBezTo>
                  <a:cubicBezTo>
                    <a:pt x="1759" y="913"/>
                    <a:pt x="1780" y="630"/>
                    <a:pt x="1728" y="499"/>
                  </a:cubicBezTo>
                  <a:cubicBezTo>
                    <a:pt x="1730" y="445"/>
                    <a:pt x="1748" y="122"/>
                    <a:pt x="1728" y="51"/>
                  </a:cubicBezTo>
                  <a:cubicBezTo>
                    <a:pt x="1724" y="36"/>
                    <a:pt x="1697" y="57"/>
                    <a:pt x="1682" y="60"/>
                  </a:cubicBezTo>
                  <a:cubicBezTo>
                    <a:pt x="1642" y="69"/>
                    <a:pt x="1637" y="74"/>
                    <a:pt x="1591" y="78"/>
                  </a:cubicBezTo>
                  <a:cubicBezTo>
                    <a:pt x="1503" y="85"/>
                    <a:pt x="1326" y="96"/>
                    <a:pt x="1326" y="96"/>
                  </a:cubicBezTo>
                  <a:cubicBezTo>
                    <a:pt x="991" y="89"/>
                    <a:pt x="704" y="75"/>
                    <a:pt x="366" y="69"/>
                  </a:cubicBezTo>
                  <a:cubicBezTo>
                    <a:pt x="299" y="50"/>
                    <a:pt x="233" y="43"/>
                    <a:pt x="164" y="32"/>
                  </a:cubicBezTo>
                  <a:cubicBezTo>
                    <a:pt x="85" y="0"/>
                    <a:pt x="135" y="15"/>
                    <a:pt x="9" y="5"/>
                  </a:cubicBezTo>
                  <a:close/>
                </a:path>
              </a:pathLst>
            </a:custGeom>
            <a:solidFill>
              <a:srgbClr val="808000">
                <a:alpha val="3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16"/>
            <p:cNvSpPr>
              <a:spLocks noChangeArrowheads="1"/>
            </p:cNvSpPr>
            <p:nvPr/>
          </p:nvSpPr>
          <p:spPr bwMode="auto">
            <a:xfrm>
              <a:off x="1027" y="1671"/>
              <a:ext cx="1712" cy="288"/>
            </a:xfrm>
            <a:prstGeom prst="ellipse">
              <a:avLst/>
            </a:prstGeom>
            <a:solidFill>
              <a:srgbClr val="6666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1024" y="3353"/>
              <a:ext cx="992" cy="199"/>
            </a:xfrm>
            <a:custGeom>
              <a:avLst/>
              <a:gdLst/>
              <a:ahLst/>
              <a:cxnLst>
                <a:cxn ang="0">
                  <a:pos x="37" y="6"/>
                </a:cxn>
                <a:cxn ang="0">
                  <a:pos x="46" y="161"/>
                </a:cxn>
                <a:cxn ang="0">
                  <a:pos x="210" y="171"/>
                </a:cxn>
                <a:cxn ang="0">
                  <a:pos x="439" y="180"/>
                </a:cxn>
                <a:cxn ang="0">
                  <a:pos x="933" y="171"/>
                </a:cxn>
                <a:cxn ang="0">
                  <a:pos x="987" y="107"/>
                </a:cxn>
                <a:cxn ang="0">
                  <a:pos x="878" y="24"/>
                </a:cxn>
                <a:cxn ang="0">
                  <a:pos x="146" y="15"/>
                </a:cxn>
                <a:cxn ang="0">
                  <a:pos x="37" y="6"/>
                </a:cxn>
              </a:cxnLst>
              <a:rect l="0" t="0" r="r" b="b"/>
              <a:pathLst>
                <a:path w="992" h="199">
                  <a:moveTo>
                    <a:pt x="37" y="6"/>
                  </a:moveTo>
                  <a:cubicBezTo>
                    <a:pt x="40" y="58"/>
                    <a:pt x="9" y="125"/>
                    <a:pt x="46" y="161"/>
                  </a:cubicBezTo>
                  <a:cubicBezTo>
                    <a:pt x="86" y="199"/>
                    <a:pt x="155" y="168"/>
                    <a:pt x="210" y="171"/>
                  </a:cubicBezTo>
                  <a:cubicBezTo>
                    <a:pt x="286" y="175"/>
                    <a:pt x="363" y="177"/>
                    <a:pt x="439" y="180"/>
                  </a:cubicBezTo>
                  <a:cubicBezTo>
                    <a:pt x="636" y="175"/>
                    <a:pt x="755" y="158"/>
                    <a:pt x="933" y="171"/>
                  </a:cubicBezTo>
                  <a:cubicBezTo>
                    <a:pt x="957" y="146"/>
                    <a:pt x="976" y="141"/>
                    <a:pt x="987" y="107"/>
                  </a:cubicBezTo>
                  <a:cubicBezTo>
                    <a:pt x="964" y="11"/>
                    <a:pt x="992" y="26"/>
                    <a:pt x="878" y="24"/>
                  </a:cubicBezTo>
                  <a:cubicBezTo>
                    <a:pt x="634" y="19"/>
                    <a:pt x="390" y="18"/>
                    <a:pt x="146" y="15"/>
                  </a:cubicBezTo>
                  <a:cubicBezTo>
                    <a:pt x="100" y="0"/>
                    <a:pt x="0" y="39"/>
                    <a:pt x="37" y="6"/>
                  </a:cubicBezTo>
                  <a:close/>
                </a:path>
              </a:pathLst>
            </a:custGeom>
            <a:solidFill>
              <a:srgbClr val="55542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295400" y="28194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</a:t>
            </a:r>
            <a:r>
              <a:rPr lang="en-US" sz="4800" dirty="0" err="1" smtClean="0"/>
              <a:t>vuelvo</a:t>
            </a:r>
            <a:r>
              <a:rPr lang="en-US" sz="4800" dirty="0" smtClean="0"/>
              <a:t>      </a:t>
            </a:r>
            <a:r>
              <a:rPr lang="en-US" sz="4800" dirty="0" err="1" smtClean="0"/>
              <a:t>volvemos</a:t>
            </a:r>
            <a:endParaRPr lang="en-US" sz="4800" dirty="0"/>
          </a:p>
          <a:p>
            <a:r>
              <a:rPr lang="en-US" sz="4800" dirty="0" smtClean="0"/>
              <a:t>  </a:t>
            </a:r>
            <a:r>
              <a:rPr lang="en-US" sz="4800" dirty="0" err="1" smtClean="0"/>
              <a:t>vuelves</a:t>
            </a:r>
            <a:r>
              <a:rPr lang="en-US" sz="4800" dirty="0" smtClean="0"/>
              <a:t>    </a:t>
            </a:r>
            <a:r>
              <a:rPr lang="en-US" sz="4800" dirty="0" err="1" smtClean="0"/>
              <a:t>volvéis</a:t>
            </a:r>
            <a:endParaRPr lang="en-US" sz="4800" dirty="0"/>
          </a:p>
          <a:p>
            <a:r>
              <a:rPr lang="en-US" sz="4800" dirty="0" smtClean="0"/>
              <a:t>  </a:t>
            </a:r>
            <a:r>
              <a:rPr lang="en-US" sz="4800" dirty="0" err="1" smtClean="0"/>
              <a:t>vuelve</a:t>
            </a:r>
            <a:r>
              <a:rPr lang="en-US" sz="4800" dirty="0" smtClean="0"/>
              <a:t>      </a:t>
            </a:r>
            <a:r>
              <a:rPr lang="en-US" sz="4800" dirty="0" err="1" smtClean="0"/>
              <a:t>vuelven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DEVOLVER –to return (with items)</a:t>
            </a:r>
            <a:endParaRPr lang="en-US" dirty="0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219200" y="2057400"/>
            <a:ext cx="6953250" cy="4038600"/>
            <a:chOff x="1015" y="1671"/>
            <a:chExt cx="3941" cy="1881"/>
          </a:xfrm>
        </p:grpSpPr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1015" y="1793"/>
              <a:ext cx="3941" cy="1646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0" y="426"/>
                </a:cxn>
                <a:cxn ang="0">
                  <a:pos x="36" y="983"/>
                </a:cxn>
                <a:cxn ang="0">
                  <a:pos x="27" y="1431"/>
                </a:cxn>
                <a:cxn ang="0">
                  <a:pos x="183" y="1596"/>
                </a:cxn>
                <a:cxn ang="0">
                  <a:pos x="274" y="1605"/>
                </a:cxn>
                <a:cxn ang="0">
                  <a:pos x="1143" y="1578"/>
                </a:cxn>
                <a:cxn ang="0">
                  <a:pos x="1572" y="1605"/>
                </a:cxn>
                <a:cxn ang="0">
                  <a:pos x="2185" y="1578"/>
                </a:cxn>
                <a:cxn ang="0">
                  <a:pos x="2743" y="1587"/>
                </a:cxn>
                <a:cxn ang="0">
                  <a:pos x="3666" y="1596"/>
                </a:cxn>
                <a:cxn ang="0">
                  <a:pos x="3940" y="1495"/>
                </a:cxn>
                <a:cxn ang="0">
                  <a:pos x="3895" y="1276"/>
                </a:cxn>
                <a:cxn ang="0">
                  <a:pos x="3867" y="1194"/>
                </a:cxn>
                <a:cxn ang="0">
                  <a:pos x="3803" y="1139"/>
                </a:cxn>
                <a:cxn ang="0">
                  <a:pos x="3758" y="1102"/>
                </a:cxn>
                <a:cxn ang="0">
                  <a:pos x="3739" y="1075"/>
                </a:cxn>
                <a:cxn ang="0">
                  <a:pos x="3684" y="1056"/>
                </a:cxn>
                <a:cxn ang="0">
                  <a:pos x="3556" y="983"/>
                </a:cxn>
                <a:cxn ang="0">
                  <a:pos x="2706" y="983"/>
                </a:cxn>
                <a:cxn ang="0">
                  <a:pos x="2587" y="947"/>
                </a:cxn>
                <a:cxn ang="0">
                  <a:pos x="1929" y="974"/>
                </a:cxn>
                <a:cxn ang="0">
                  <a:pos x="1783" y="965"/>
                </a:cxn>
                <a:cxn ang="0">
                  <a:pos x="1728" y="499"/>
                </a:cxn>
                <a:cxn ang="0">
                  <a:pos x="1728" y="51"/>
                </a:cxn>
                <a:cxn ang="0">
                  <a:pos x="1682" y="60"/>
                </a:cxn>
                <a:cxn ang="0">
                  <a:pos x="1591" y="78"/>
                </a:cxn>
                <a:cxn ang="0">
                  <a:pos x="1326" y="96"/>
                </a:cxn>
                <a:cxn ang="0">
                  <a:pos x="366" y="69"/>
                </a:cxn>
                <a:cxn ang="0">
                  <a:pos x="164" y="32"/>
                </a:cxn>
                <a:cxn ang="0">
                  <a:pos x="9" y="5"/>
                </a:cxn>
              </a:cxnLst>
              <a:rect l="0" t="0" r="r" b="b"/>
              <a:pathLst>
                <a:path w="3941" h="1646">
                  <a:moveTo>
                    <a:pt x="9" y="5"/>
                  </a:moveTo>
                  <a:cubicBezTo>
                    <a:pt x="14" y="175"/>
                    <a:pt x="25" y="276"/>
                    <a:pt x="0" y="426"/>
                  </a:cubicBezTo>
                  <a:cubicBezTo>
                    <a:pt x="13" y="612"/>
                    <a:pt x="26" y="797"/>
                    <a:pt x="36" y="983"/>
                  </a:cubicBezTo>
                  <a:cubicBezTo>
                    <a:pt x="33" y="1132"/>
                    <a:pt x="27" y="1282"/>
                    <a:pt x="27" y="1431"/>
                  </a:cubicBezTo>
                  <a:cubicBezTo>
                    <a:pt x="27" y="1596"/>
                    <a:pt x="38" y="1582"/>
                    <a:pt x="183" y="1596"/>
                  </a:cubicBezTo>
                  <a:cubicBezTo>
                    <a:pt x="213" y="1599"/>
                    <a:pt x="244" y="1602"/>
                    <a:pt x="274" y="1605"/>
                  </a:cubicBezTo>
                  <a:cubicBezTo>
                    <a:pt x="629" y="1601"/>
                    <a:pt x="842" y="1611"/>
                    <a:pt x="1143" y="1578"/>
                  </a:cubicBezTo>
                  <a:cubicBezTo>
                    <a:pt x="1287" y="1588"/>
                    <a:pt x="1428" y="1599"/>
                    <a:pt x="1572" y="1605"/>
                  </a:cubicBezTo>
                  <a:cubicBezTo>
                    <a:pt x="1792" y="1600"/>
                    <a:pt x="1974" y="1591"/>
                    <a:pt x="2185" y="1578"/>
                  </a:cubicBezTo>
                  <a:cubicBezTo>
                    <a:pt x="2547" y="1603"/>
                    <a:pt x="2362" y="1599"/>
                    <a:pt x="2743" y="1587"/>
                  </a:cubicBezTo>
                  <a:cubicBezTo>
                    <a:pt x="3051" y="1590"/>
                    <a:pt x="3358" y="1598"/>
                    <a:pt x="3666" y="1596"/>
                  </a:cubicBezTo>
                  <a:cubicBezTo>
                    <a:pt x="3933" y="1594"/>
                    <a:pt x="3910" y="1646"/>
                    <a:pt x="3940" y="1495"/>
                  </a:cubicBezTo>
                  <a:cubicBezTo>
                    <a:pt x="3934" y="1408"/>
                    <a:pt x="3941" y="1345"/>
                    <a:pt x="3895" y="1276"/>
                  </a:cubicBezTo>
                  <a:cubicBezTo>
                    <a:pt x="3887" y="1251"/>
                    <a:pt x="3880" y="1217"/>
                    <a:pt x="3867" y="1194"/>
                  </a:cubicBezTo>
                  <a:cubicBezTo>
                    <a:pt x="3852" y="1169"/>
                    <a:pt x="3821" y="1161"/>
                    <a:pt x="3803" y="1139"/>
                  </a:cubicBezTo>
                  <a:cubicBezTo>
                    <a:pt x="3772" y="1100"/>
                    <a:pt x="3802" y="1117"/>
                    <a:pt x="3758" y="1102"/>
                  </a:cubicBezTo>
                  <a:cubicBezTo>
                    <a:pt x="3752" y="1093"/>
                    <a:pt x="3748" y="1081"/>
                    <a:pt x="3739" y="1075"/>
                  </a:cubicBezTo>
                  <a:cubicBezTo>
                    <a:pt x="3723" y="1065"/>
                    <a:pt x="3684" y="1056"/>
                    <a:pt x="3684" y="1056"/>
                  </a:cubicBezTo>
                  <a:cubicBezTo>
                    <a:pt x="3656" y="1014"/>
                    <a:pt x="3606" y="995"/>
                    <a:pt x="3556" y="983"/>
                  </a:cubicBezTo>
                  <a:cubicBezTo>
                    <a:pt x="3161" y="996"/>
                    <a:pt x="3214" y="998"/>
                    <a:pt x="2706" y="983"/>
                  </a:cubicBezTo>
                  <a:cubicBezTo>
                    <a:pt x="2669" y="982"/>
                    <a:pt x="2624" y="954"/>
                    <a:pt x="2587" y="947"/>
                  </a:cubicBezTo>
                  <a:cubicBezTo>
                    <a:pt x="2367" y="953"/>
                    <a:pt x="2149" y="965"/>
                    <a:pt x="1929" y="974"/>
                  </a:cubicBezTo>
                  <a:cubicBezTo>
                    <a:pt x="1880" y="971"/>
                    <a:pt x="1804" y="1009"/>
                    <a:pt x="1783" y="965"/>
                  </a:cubicBezTo>
                  <a:cubicBezTo>
                    <a:pt x="1759" y="913"/>
                    <a:pt x="1780" y="630"/>
                    <a:pt x="1728" y="499"/>
                  </a:cubicBezTo>
                  <a:cubicBezTo>
                    <a:pt x="1730" y="445"/>
                    <a:pt x="1748" y="122"/>
                    <a:pt x="1728" y="51"/>
                  </a:cubicBezTo>
                  <a:cubicBezTo>
                    <a:pt x="1724" y="36"/>
                    <a:pt x="1697" y="57"/>
                    <a:pt x="1682" y="60"/>
                  </a:cubicBezTo>
                  <a:cubicBezTo>
                    <a:pt x="1642" y="69"/>
                    <a:pt x="1637" y="74"/>
                    <a:pt x="1591" y="78"/>
                  </a:cubicBezTo>
                  <a:cubicBezTo>
                    <a:pt x="1503" y="85"/>
                    <a:pt x="1326" y="96"/>
                    <a:pt x="1326" y="96"/>
                  </a:cubicBezTo>
                  <a:cubicBezTo>
                    <a:pt x="991" y="89"/>
                    <a:pt x="704" y="75"/>
                    <a:pt x="366" y="69"/>
                  </a:cubicBezTo>
                  <a:cubicBezTo>
                    <a:pt x="299" y="50"/>
                    <a:pt x="233" y="43"/>
                    <a:pt x="164" y="32"/>
                  </a:cubicBezTo>
                  <a:cubicBezTo>
                    <a:pt x="85" y="0"/>
                    <a:pt x="135" y="15"/>
                    <a:pt x="9" y="5"/>
                  </a:cubicBezTo>
                  <a:close/>
                </a:path>
              </a:pathLst>
            </a:custGeom>
            <a:solidFill>
              <a:srgbClr val="808000">
                <a:alpha val="3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16"/>
            <p:cNvSpPr>
              <a:spLocks noChangeArrowheads="1"/>
            </p:cNvSpPr>
            <p:nvPr/>
          </p:nvSpPr>
          <p:spPr bwMode="auto">
            <a:xfrm>
              <a:off x="1027" y="1671"/>
              <a:ext cx="1712" cy="288"/>
            </a:xfrm>
            <a:prstGeom prst="ellipse">
              <a:avLst/>
            </a:prstGeom>
            <a:solidFill>
              <a:srgbClr val="6666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1024" y="3353"/>
              <a:ext cx="992" cy="199"/>
            </a:xfrm>
            <a:custGeom>
              <a:avLst/>
              <a:gdLst/>
              <a:ahLst/>
              <a:cxnLst>
                <a:cxn ang="0">
                  <a:pos x="37" y="6"/>
                </a:cxn>
                <a:cxn ang="0">
                  <a:pos x="46" y="161"/>
                </a:cxn>
                <a:cxn ang="0">
                  <a:pos x="210" y="171"/>
                </a:cxn>
                <a:cxn ang="0">
                  <a:pos x="439" y="180"/>
                </a:cxn>
                <a:cxn ang="0">
                  <a:pos x="933" y="171"/>
                </a:cxn>
                <a:cxn ang="0">
                  <a:pos x="987" y="107"/>
                </a:cxn>
                <a:cxn ang="0">
                  <a:pos x="878" y="24"/>
                </a:cxn>
                <a:cxn ang="0">
                  <a:pos x="146" y="15"/>
                </a:cxn>
                <a:cxn ang="0">
                  <a:pos x="37" y="6"/>
                </a:cxn>
              </a:cxnLst>
              <a:rect l="0" t="0" r="r" b="b"/>
              <a:pathLst>
                <a:path w="992" h="199">
                  <a:moveTo>
                    <a:pt x="37" y="6"/>
                  </a:moveTo>
                  <a:cubicBezTo>
                    <a:pt x="40" y="58"/>
                    <a:pt x="9" y="125"/>
                    <a:pt x="46" y="161"/>
                  </a:cubicBezTo>
                  <a:cubicBezTo>
                    <a:pt x="86" y="199"/>
                    <a:pt x="155" y="168"/>
                    <a:pt x="210" y="171"/>
                  </a:cubicBezTo>
                  <a:cubicBezTo>
                    <a:pt x="286" y="175"/>
                    <a:pt x="363" y="177"/>
                    <a:pt x="439" y="180"/>
                  </a:cubicBezTo>
                  <a:cubicBezTo>
                    <a:pt x="636" y="175"/>
                    <a:pt x="755" y="158"/>
                    <a:pt x="933" y="171"/>
                  </a:cubicBezTo>
                  <a:cubicBezTo>
                    <a:pt x="957" y="146"/>
                    <a:pt x="976" y="141"/>
                    <a:pt x="987" y="107"/>
                  </a:cubicBezTo>
                  <a:cubicBezTo>
                    <a:pt x="964" y="11"/>
                    <a:pt x="992" y="26"/>
                    <a:pt x="878" y="24"/>
                  </a:cubicBezTo>
                  <a:cubicBezTo>
                    <a:pt x="634" y="19"/>
                    <a:pt x="390" y="18"/>
                    <a:pt x="146" y="15"/>
                  </a:cubicBezTo>
                  <a:cubicBezTo>
                    <a:pt x="100" y="0"/>
                    <a:pt x="0" y="39"/>
                    <a:pt x="37" y="6"/>
                  </a:cubicBezTo>
                  <a:close/>
                </a:path>
              </a:pathLst>
            </a:custGeom>
            <a:solidFill>
              <a:srgbClr val="55542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295400" y="28194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</a:t>
            </a:r>
            <a:r>
              <a:rPr lang="en-US" sz="4800" dirty="0" err="1" smtClean="0"/>
              <a:t>devuelvo</a:t>
            </a:r>
            <a:r>
              <a:rPr lang="en-US" sz="4800" dirty="0" smtClean="0"/>
              <a:t>      </a:t>
            </a:r>
            <a:r>
              <a:rPr lang="en-US" sz="4800" smtClean="0"/>
              <a:t>devolvemos</a:t>
            </a:r>
            <a:endParaRPr lang="en-US" sz="4800" dirty="0"/>
          </a:p>
          <a:p>
            <a:r>
              <a:rPr lang="en-US" sz="4800" dirty="0" smtClean="0"/>
              <a:t>  </a:t>
            </a:r>
            <a:r>
              <a:rPr lang="en-US" sz="4800" dirty="0" err="1" smtClean="0"/>
              <a:t>devuelves</a:t>
            </a:r>
            <a:r>
              <a:rPr lang="en-US" sz="4800" dirty="0" smtClean="0"/>
              <a:t>    </a:t>
            </a:r>
            <a:r>
              <a:rPr lang="en-US" sz="4800" dirty="0" err="1" smtClean="0"/>
              <a:t>devolvéis</a:t>
            </a:r>
            <a:endParaRPr lang="en-US" sz="4800" dirty="0"/>
          </a:p>
          <a:p>
            <a:r>
              <a:rPr lang="en-US" sz="4800" dirty="0" smtClean="0"/>
              <a:t>  </a:t>
            </a:r>
            <a:r>
              <a:rPr lang="en-US" sz="4800" dirty="0" err="1" smtClean="0"/>
              <a:t>devuelve</a:t>
            </a:r>
            <a:r>
              <a:rPr lang="en-US" sz="4800" dirty="0" smtClean="0"/>
              <a:t>      </a:t>
            </a:r>
            <a:r>
              <a:rPr lang="en-US" sz="4800" dirty="0" err="1" smtClean="0"/>
              <a:t>devuelven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7772400" cy="3657600"/>
          </a:xfrm>
        </p:spPr>
        <p:txBody>
          <a:bodyPr/>
          <a:lstStyle/>
          <a:p>
            <a:r>
              <a:rPr lang="en-US" sz="4800" dirty="0" smtClean="0"/>
              <a:t>Prepare to enter the </a:t>
            </a:r>
            <a:r>
              <a:rPr lang="en-US" sz="4800" dirty="0" err="1" smtClean="0"/>
              <a:t>übercool</a:t>
            </a:r>
            <a:r>
              <a:rPr lang="en-US" sz="4800" dirty="0" smtClean="0"/>
              <a:t> world of</a:t>
            </a:r>
            <a:br>
              <a:rPr lang="en-US" sz="4800" dirty="0" smtClean="0"/>
            </a:br>
            <a:r>
              <a:rPr lang="en-US" sz="4800" dirty="0" smtClean="0"/>
              <a:t>Spanish </a:t>
            </a:r>
            <a:r>
              <a:rPr lang="en-US" sz="4800" dirty="0"/>
              <a:t>Stem-Changing Verbs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DORMIR –to sleep</a:t>
            </a:r>
            <a:endParaRPr lang="en-US" dirty="0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371600" y="1752600"/>
            <a:ext cx="6953250" cy="4114800"/>
            <a:chOff x="1015" y="1671"/>
            <a:chExt cx="3941" cy="1881"/>
          </a:xfrm>
        </p:grpSpPr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1015" y="1793"/>
              <a:ext cx="3941" cy="1646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0" y="426"/>
                </a:cxn>
                <a:cxn ang="0">
                  <a:pos x="36" y="983"/>
                </a:cxn>
                <a:cxn ang="0">
                  <a:pos x="27" y="1431"/>
                </a:cxn>
                <a:cxn ang="0">
                  <a:pos x="183" y="1596"/>
                </a:cxn>
                <a:cxn ang="0">
                  <a:pos x="274" y="1605"/>
                </a:cxn>
                <a:cxn ang="0">
                  <a:pos x="1143" y="1578"/>
                </a:cxn>
                <a:cxn ang="0">
                  <a:pos x="1572" y="1605"/>
                </a:cxn>
                <a:cxn ang="0">
                  <a:pos x="2185" y="1578"/>
                </a:cxn>
                <a:cxn ang="0">
                  <a:pos x="2743" y="1587"/>
                </a:cxn>
                <a:cxn ang="0">
                  <a:pos x="3666" y="1596"/>
                </a:cxn>
                <a:cxn ang="0">
                  <a:pos x="3940" y="1495"/>
                </a:cxn>
                <a:cxn ang="0">
                  <a:pos x="3895" y="1276"/>
                </a:cxn>
                <a:cxn ang="0">
                  <a:pos x="3867" y="1194"/>
                </a:cxn>
                <a:cxn ang="0">
                  <a:pos x="3803" y="1139"/>
                </a:cxn>
                <a:cxn ang="0">
                  <a:pos x="3758" y="1102"/>
                </a:cxn>
                <a:cxn ang="0">
                  <a:pos x="3739" y="1075"/>
                </a:cxn>
                <a:cxn ang="0">
                  <a:pos x="3684" y="1056"/>
                </a:cxn>
                <a:cxn ang="0">
                  <a:pos x="3556" y="983"/>
                </a:cxn>
                <a:cxn ang="0">
                  <a:pos x="2706" y="983"/>
                </a:cxn>
                <a:cxn ang="0">
                  <a:pos x="2587" y="947"/>
                </a:cxn>
                <a:cxn ang="0">
                  <a:pos x="1929" y="974"/>
                </a:cxn>
                <a:cxn ang="0">
                  <a:pos x="1783" y="965"/>
                </a:cxn>
                <a:cxn ang="0">
                  <a:pos x="1728" y="499"/>
                </a:cxn>
                <a:cxn ang="0">
                  <a:pos x="1728" y="51"/>
                </a:cxn>
                <a:cxn ang="0">
                  <a:pos x="1682" y="60"/>
                </a:cxn>
                <a:cxn ang="0">
                  <a:pos x="1591" y="78"/>
                </a:cxn>
                <a:cxn ang="0">
                  <a:pos x="1326" y="96"/>
                </a:cxn>
                <a:cxn ang="0">
                  <a:pos x="366" y="69"/>
                </a:cxn>
                <a:cxn ang="0">
                  <a:pos x="164" y="32"/>
                </a:cxn>
                <a:cxn ang="0">
                  <a:pos x="9" y="5"/>
                </a:cxn>
              </a:cxnLst>
              <a:rect l="0" t="0" r="r" b="b"/>
              <a:pathLst>
                <a:path w="3941" h="1646">
                  <a:moveTo>
                    <a:pt x="9" y="5"/>
                  </a:moveTo>
                  <a:cubicBezTo>
                    <a:pt x="14" y="175"/>
                    <a:pt x="25" y="276"/>
                    <a:pt x="0" y="426"/>
                  </a:cubicBezTo>
                  <a:cubicBezTo>
                    <a:pt x="13" y="612"/>
                    <a:pt x="26" y="797"/>
                    <a:pt x="36" y="983"/>
                  </a:cubicBezTo>
                  <a:cubicBezTo>
                    <a:pt x="33" y="1132"/>
                    <a:pt x="27" y="1282"/>
                    <a:pt x="27" y="1431"/>
                  </a:cubicBezTo>
                  <a:cubicBezTo>
                    <a:pt x="27" y="1596"/>
                    <a:pt x="38" y="1582"/>
                    <a:pt x="183" y="1596"/>
                  </a:cubicBezTo>
                  <a:cubicBezTo>
                    <a:pt x="213" y="1599"/>
                    <a:pt x="244" y="1602"/>
                    <a:pt x="274" y="1605"/>
                  </a:cubicBezTo>
                  <a:cubicBezTo>
                    <a:pt x="629" y="1601"/>
                    <a:pt x="842" y="1611"/>
                    <a:pt x="1143" y="1578"/>
                  </a:cubicBezTo>
                  <a:cubicBezTo>
                    <a:pt x="1287" y="1588"/>
                    <a:pt x="1428" y="1599"/>
                    <a:pt x="1572" y="1605"/>
                  </a:cubicBezTo>
                  <a:cubicBezTo>
                    <a:pt x="1792" y="1600"/>
                    <a:pt x="1974" y="1591"/>
                    <a:pt x="2185" y="1578"/>
                  </a:cubicBezTo>
                  <a:cubicBezTo>
                    <a:pt x="2547" y="1603"/>
                    <a:pt x="2362" y="1599"/>
                    <a:pt x="2743" y="1587"/>
                  </a:cubicBezTo>
                  <a:cubicBezTo>
                    <a:pt x="3051" y="1590"/>
                    <a:pt x="3358" y="1598"/>
                    <a:pt x="3666" y="1596"/>
                  </a:cubicBezTo>
                  <a:cubicBezTo>
                    <a:pt x="3933" y="1594"/>
                    <a:pt x="3910" y="1646"/>
                    <a:pt x="3940" y="1495"/>
                  </a:cubicBezTo>
                  <a:cubicBezTo>
                    <a:pt x="3934" y="1408"/>
                    <a:pt x="3941" y="1345"/>
                    <a:pt x="3895" y="1276"/>
                  </a:cubicBezTo>
                  <a:cubicBezTo>
                    <a:pt x="3887" y="1251"/>
                    <a:pt x="3880" y="1217"/>
                    <a:pt x="3867" y="1194"/>
                  </a:cubicBezTo>
                  <a:cubicBezTo>
                    <a:pt x="3852" y="1169"/>
                    <a:pt x="3821" y="1161"/>
                    <a:pt x="3803" y="1139"/>
                  </a:cubicBezTo>
                  <a:cubicBezTo>
                    <a:pt x="3772" y="1100"/>
                    <a:pt x="3802" y="1117"/>
                    <a:pt x="3758" y="1102"/>
                  </a:cubicBezTo>
                  <a:cubicBezTo>
                    <a:pt x="3752" y="1093"/>
                    <a:pt x="3748" y="1081"/>
                    <a:pt x="3739" y="1075"/>
                  </a:cubicBezTo>
                  <a:cubicBezTo>
                    <a:pt x="3723" y="1065"/>
                    <a:pt x="3684" y="1056"/>
                    <a:pt x="3684" y="1056"/>
                  </a:cubicBezTo>
                  <a:cubicBezTo>
                    <a:pt x="3656" y="1014"/>
                    <a:pt x="3606" y="995"/>
                    <a:pt x="3556" y="983"/>
                  </a:cubicBezTo>
                  <a:cubicBezTo>
                    <a:pt x="3161" y="996"/>
                    <a:pt x="3214" y="998"/>
                    <a:pt x="2706" y="983"/>
                  </a:cubicBezTo>
                  <a:cubicBezTo>
                    <a:pt x="2669" y="982"/>
                    <a:pt x="2624" y="954"/>
                    <a:pt x="2587" y="947"/>
                  </a:cubicBezTo>
                  <a:cubicBezTo>
                    <a:pt x="2367" y="953"/>
                    <a:pt x="2149" y="965"/>
                    <a:pt x="1929" y="974"/>
                  </a:cubicBezTo>
                  <a:cubicBezTo>
                    <a:pt x="1880" y="971"/>
                    <a:pt x="1804" y="1009"/>
                    <a:pt x="1783" y="965"/>
                  </a:cubicBezTo>
                  <a:cubicBezTo>
                    <a:pt x="1759" y="913"/>
                    <a:pt x="1780" y="630"/>
                    <a:pt x="1728" y="499"/>
                  </a:cubicBezTo>
                  <a:cubicBezTo>
                    <a:pt x="1730" y="445"/>
                    <a:pt x="1748" y="122"/>
                    <a:pt x="1728" y="51"/>
                  </a:cubicBezTo>
                  <a:cubicBezTo>
                    <a:pt x="1724" y="36"/>
                    <a:pt x="1697" y="57"/>
                    <a:pt x="1682" y="60"/>
                  </a:cubicBezTo>
                  <a:cubicBezTo>
                    <a:pt x="1642" y="69"/>
                    <a:pt x="1637" y="74"/>
                    <a:pt x="1591" y="78"/>
                  </a:cubicBezTo>
                  <a:cubicBezTo>
                    <a:pt x="1503" y="85"/>
                    <a:pt x="1326" y="96"/>
                    <a:pt x="1326" y="96"/>
                  </a:cubicBezTo>
                  <a:cubicBezTo>
                    <a:pt x="991" y="89"/>
                    <a:pt x="704" y="75"/>
                    <a:pt x="366" y="69"/>
                  </a:cubicBezTo>
                  <a:cubicBezTo>
                    <a:pt x="299" y="50"/>
                    <a:pt x="233" y="43"/>
                    <a:pt x="164" y="32"/>
                  </a:cubicBezTo>
                  <a:cubicBezTo>
                    <a:pt x="85" y="0"/>
                    <a:pt x="135" y="15"/>
                    <a:pt x="9" y="5"/>
                  </a:cubicBezTo>
                  <a:close/>
                </a:path>
              </a:pathLst>
            </a:custGeom>
            <a:solidFill>
              <a:srgbClr val="808000">
                <a:alpha val="3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16"/>
            <p:cNvSpPr>
              <a:spLocks noChangeArrowheads="1"/>
            </p:cNvSpPr>
            <p:nvPr/>
          </p:nvSpPr>
          <p:spPr bwMode="auto">
            <a:xfrm>
              <a:off x="1027" y="1671"/>
              <a:ext cx="1712" cy="288"/>
            </a:xfrm>
            <a:prstGeom prst="ellipse">
              <a:avLst/>
            </a:prstGeom>
            <a:solidFill>
              <a:srgbClr val="6666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1024" y="3353"/>
              <a:ext cx="992" cy="199"/>
            </a:xfrm>
            <a:custGeom>
              <a:avLst/>
              <a:gdLst/>
              <a:ahLst/>
              <a:cxnLst>
                <a:cxn ang="0">
                  <a:pos x="37" y="6"/>
                </a:cxn>
                <a:cxn ang="0">
                  <a:pos x="46" y="161"/>
                </a:cxn>
                <a:cxn ang="0">
                  <a:pos x="210" y="171"/>
                </a:cxn>
                <a:cxn ang="0">
                  <a:pos x="439" y="180"/>
                </a:cxn>
                <a:cxn ang="0">
                  <a:pos x="933" y="171"/>
                </a:cxn>
                <a:cxn ang="0">
                  <a:pos x="987" y="107"/>
                </a:cxn>
                <a:cxn ang="0">
                  <a:pos x="878" y="24"/>
                </a:cxn>
                <a:cxn ang="0">
                  <a:pos x="146" y="15"/>
                </a:cxn>
                <a:cxn ang="0">
                  <a:pos x="37" y="6"/>
                </a:cxn>
              </a:cxnLst>
              <a:rect l="0" t="0" r="r" b="b"/>
              <a:pathLst>
                <a:path w="992" h="199">
                  <a:moveTo>
                    <a:pt x="37" y="6"/>
                  </a:moveTo>
                  <a:cubicBezTo>
                    <a:pt x="40" y="58"/>
                    <a:pt x="9" y="125"/>
                    <a:pt x="46" y="161"/>
                  </a:cubicBezTo>
                  <a:cubicBezTo>
                    <a:pt x="86" y="199"/>
                    <a:pt x="155" y="168"/>
                    <a:pt x="210" y="171"/>
                  </a:cubicBezTo>
                  <a:cubicBezTo>
                    <a:pt x="286" y="175"/>
                    <a:pt x="363" y="177"/>
                    <a:pt x="439" y="180"/>
                  </a:cubicBezTo>
                  <a:cubicBezTo>
                    <a:pt x="636" y="175"/>
                    <a:pt x="755" y="158"/>
                    <a:pt x="933" y="171"/>
                  </a:cubicBezTo>
                  <a:cubicBezTo>
                    <a:pt x="957" y="146"/>
                    <a:pt x="976" y="141"/>
                    <a:pt x="987" y="107"/>
                  </a:cubicBezTo>
                  <a:cubicBezTo>
                    <a:pt x="964" y="11"/>
                    <a:pt x="992" y="26"/>
                    <a:pt x="878" y="24"/>
                  </a:cubicBezTo>
                  <a:cubicBezTo>
                    <a:pt x="634" y="19"/>
                    <a:pt x="390" y="18"/>
                    <a:pt x="146" y="15"/>
                  </a:cubicBezTo>
                  <a:cubicBezTo>
                    <a:pt x="100" y="0"/>
                    <a:pt x="0" y="39"/>
                    <a:pt x="37" y="6"/>
                  </a:cubicBezTo>
                  <a:close/>
                </a:path>
              </a:pathLst>
            </a:custGeom>
            <a:solidFill>
              <a:srgbClr val="55542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295400" y="25908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</a:t>
            </a:r>
            <a:r>
              <a:rPr lang="en-US" sz="4800" dirty="0" err="1" smtClean="0"/>
              <a:t>duermo</a:t>
            </a:r>
            <a:r>
              <a:rPr lang="en-US" sz="4800" dirty="0" smtClean="0"/>
              <a:t>      </a:t>
            </a:r>
            <a:r>
              <a:rPr lang="en-US" sz="4800" dirty="0" err="1" smtClean="0"/>
              <a:t>dormimos</a:t>
            </a:r>
            <a:endParaRPr lang="en-US" sz="4800" dirty="0"/>
          </a:p>
          <a:p>
            <a:r>
              <a:rPr lang="en-US" sz="4800" dirty="0" smtClean="0"/>
              <a:t>  </a:t>
            </a:r>
            <a:r>
              <a:rPr lang="en-US" sz="4800" dirty="0" err="1" smtClean="0"/>
              <a:t>duermes</a:t>
            </a:r>
            <a:r>
              <a:rPr lang="en-US" sz="4800" dirty="0" smtClean="0"/>
              <a:t>    </a:t>
            </a:r>
            <a:r>
              <a:rPr lang="en-US" sz="4800" dirty="0" err="1" smtClean="0"/>
              <a:t>dormís</a:t>
            </a:r>
            <a:endParaRPr lang="en-US" sz="4800" dirty="0"/>
          </a:p>
          <a:p>
            <a:r>
              <a:rPr lang="en-US" sz="4800" dirty="0" smtClean="0"/>
              <a:t>  </a:t>
            </a:r>
            <a:r>
              <a:rPr lang="en-US" sz="4800" dirty="0" err="1" smtClean="0"/>
              <a:t>duerme</a:t>
            </a:r>
            <a:r>
              <a:rPr lang="en-US" sz="4800" dirty="0" smtClean="0"/>
              <a:t>      </a:t>
            </a:r>
            <a:r>
              <a:rPr lang="en-US" sz="4800" dirty="0" err="1" smtClean="0"/>
              <a:t>duermen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duermo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3400" y="914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puedes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1828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encuentran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2743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volvemos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81000" y="388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devuelven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8600" y="510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almuerza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/>
          <a:p>
            <a:r>
              <a:rPr lang="en-US" sz="3200" dirty="0" err="1"/>
              <a:t>p</a:t>
            </a:r>
            <a:r>
              <a:rPr lang="en-US" sz="3200" dirty="0" err="1" smtClean="0"/>
              <a:t>oder</a:t>
            </a:r>
            <a:endParaRPr lang="en-US" sz="3200" dirty="0"/>
          </a:p>
          <a:p>
            <a:r>
              <a:rPr lang="en-US" sz="3200" dirty="0" err="1" smtClean="0"/>
              <a:t>recordar</a:t>
            </a:r>
            <a:endParaRPr lang="en-US" sz="3200" dirty="0"/>
          </a:p>
          <a:p>
            <a:r>
              <a:rPr lang="en-US" sz="3200" dirty="0" err="1"/>
              <a:t>d</a:t>
            </a:r>
            <a:r>
              <a:rPr lang="en-US" sz="3200" dirty="0" err="1" smtClean="0"/>
              <a:t>ormir</a:t>
            </a:r>
            <a:endParaRPr lang="en-US" sz="3200" dirty="0"/>
          </a:p>
          <a:p>
            <a:r>
              <a:rPr lang="en-US" sz="3200" dirty="0" err="1" smtClean="0"/>
              <a:t>almorzar</a:t>
            </a:r>
            <a:endParaRPr lang="en-US" sz="3200" dirty="0">
              <a:cs typeface="Arial" charset="0"/>
            </a:endParaRPr>
          </a:p>
          <a:p>
            <a:r>
              <a:rPr lang="en-US" sz="3200" dirty="0" err="1">
                <a:cs typeface="Arial" charset="0"/>
              </a:rPr>
              <a:t>v</a:t>
            </a:r>
            <a:r>
              <a:rPr lang="en-US" sz="3200" dirty="0" err="1" smtClean="0">
                <a:cs typeface="Arial" charset="0"/>
              </a:rPr>
              <a:t>olver</a:t>
            </a:r>
            <a:endParaRPr lang="en-US" sz="3200" dirty="0">
              <a:cs typeface="Arial" charset="0"/>
            </a:endParaRPr>
          </a:p>
          <a:p>
            <a:r>
              <a:rPr lang="en-US" sz="3200" dirty="0" err="1" smtClean="0">
                <a:cs typeface="Arial" charset="0"/>
              </a:rPr>
              <a:t>devolver</a:t>
            </a:r>
            <a:endParaRPr lang="en-US" sz="3200" dirty="0" smtClean="0">
              <a:cs typeface="Arial" charset="0"/>
            </a:endParaRPr>
          </a:p>
          <a:p>
            <a:r>
              <a:rPr lang="en-US" sz="3200" dirty="0" err="1" smtClean="0">
                <a:cs typeface="Arial" charset="0"/>
              </a:rPr>
              <a:t>contar</a:t>
            </a:r>
            <a:endParaRPr lang="en-US" sz="3200" dirty="0" smtClean="0">
              <a:cs typeface="Arial" charset="0"/>
            </a:endParaRPr>
          </a:p>
          <a:p>
            <a:r>
              <a:rPr lang="en-US" sz="3200" dirty="0" smtClean="0">
                <a:cs typeface="Arial" charset="0"/>
              </a:rPr>
              <a:t>costar</a:t>
            </a:r>
          </a:p>
          <a:p>
            <a:r>
              <a:rPr lang="en-US" sz="3200" dirty="0" err="1" smtClean="0">
                <a:cs typeface="Arial" charset="0"/>
              </a:rPr>
              <a:t>encontrar</a:t>
            </a:r>
            <a:endParaRPr lang="en-US" sz="3200" dirty="0">
              <a:cs typeface="Arial" charset="0"/>
            </a:endParaRPr>
          </a:p>
        </p:txBody>
      </p:sp>
      <p:sp>
        <p:nvSpPr>
          <p:cNvPr id="4198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2743200" y="1600200"/>
            <a:ext cx="5943600" cy="4525963"/>
          </a:xfrm>
        </p:spPr>
        <p:txBody>
          <a:bodyPr/>
          <a:lstStyle/>
          <a:p>
            <a:r>
              <a:rPr lang="en-US" sz="3200" dirty="0"/>
              <a:t>to be able to (can)</a:t>
            </a:r>
          </a:p>
          <a:p>
            <a:r>
              <a:rPr lang="en-US" sz="3200" dirty="0"/>
              <a:t>to </a:t>
            </a:r>
            <a:r>
              <a:rPr lang="en-US" sz="3200" dirty="0" smtClean="0"/>
              <a:t>remember</a:t>
            </a:r>
            <a:endParaRPr lang="en-US" sz="3200" dirty="0"/>
          </a:p>
          <a:p>
            <a:r>
              <a:rPr lang="en-US" sz="3200" dirty="0"/>
              <a:t>to sleep</a:t>
            </a:r>
          </a:p>
          <a:p>
            <a:r>
              <a:rPr lang="en-US" sz="3200" dirty="0"/>
              <a:t>to </a:t>
            </a:r>
            <a:r>
              <a:rPr lang="en-US" sz="3200" dirty="0" smtClean="0"/>
              <a:t>eat lunch</a:t>
            </a:r>
            <a:endParaRPr lang="en-US" sz="3200" dirty="0"/>
          </a:p>
          <a:p>
            <a:r>
              <a:rPr lang="en-US" sz="3200" dirty="0"/>
              <a:t>to return </a:t>
            </a:r>
            <a:r>
              <a:rPr lang="en-US" sz="3200" dirty="0" smtClean="0"/>
              <a:t>(with people)</a:t>
            </a:r>
            <a:endParaRPr lang="en-US" sz="3200" dirty="0"/>
          </a:p>
          <a:p>
            <a:r>
              <a:rPr lang="en-US" sz="3200" dirty="0"/>
              <a:t>to return </a:t>
            </a:r>
            <a:r>
              <a:rPr lang="en-US" sz="3200" dirty="0" smtClean="0"/>
              <a:t>(with items)</a:t>
            </a:r>
          </a:p>
          <a:p>
            <a:r>
              <a:rPr lang="en-US" sz="3200" dirty="0" smtClean="0"/>
              <a:t>To count/tell</a:t>
            </a:r>
          </a:p>
          <a:p>
            <a:r>
              <a:rPr lang="en-US" sz="3200" dirty="0" smtClean="0"/>
              <a:t>To cost</a:t>
            </a:r>
          </a:p>
          <a:p>
            <a:r>
              <a:rPr lang="en-US" sz="3200" dirty="0" smtClean="0"/>
              <a:t>To find</a:t>
            </a:r>
            <a:endParaRPr lang="en-US" sz="3200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cs typeface="Arial" charset="0"/>
              </a:rPr>
              <a:t>o</a:t>
            </a:r>
            <a:r>
              <a:rPr lang="en-US" sz="4000" dirty="0" err="1">
                <a:cs typeface="Arial" charset="0"/>
              </a:rPr>
              <a:t>→</a:t>
            </a:r>
            <a:r>
              <a:rPr lang="en-US" sz="4000" dirty="0" err="1" smtClean="0">
                <a:cs typeface="Arial" charset="0"/>
              </a:rPr>
              <a:t>ue</a:t>
            </a:r>
            <a:r>
              <a:rPr lang="en-US" sz="4000" dirty="0" smtClean="0">
                <a:cs typeface="Arial" charset="0"/>
              </a:rPr>
              <a:t> (los </a:t>
            </a:r>
            <a:r>
              <a:rPr lang="en-US" sz="4000" dirty="0" err="1" smtClean="0">
                <a:cs typeface="Arial" charset="0"/>
              </a:rPr>
              <a:t>verbos</a:t>
            </a:r>
            <a:r>
              <a:rPr lang="en-US" sz="4000" dirty="0" smtClean="0">
                <a:cs typeface="Arial" charset="0"/>
              </a:rPr>
              <a:t> </a:t>
            </a:r>
            <a:r>
              <a:rPr lang="en-US" sz="4000" dirty="0" err="1" smtClean="0">
                <a:cs typeface="Arial" charset="0"/>
              </a:rPr>
              <a:t>nuevos</a:t>
            </a:r>
            <a:r>
              <a:rPr lang="en-US" sz="4000" dirty="0" smtClean="0">
                <a:cs typeface="Arial" charset="0"/>
              </a:rPr>
              <a:t>!)</a:t>
            </a:r>
            <a:endParaRPr lang="en-US" sz="40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1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1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1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41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1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41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419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419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419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419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/>
          <a:lstStyle/>
          <a:p>
            <a:r>
              <a:rPr lang="en-US" dirty="0" smtClean="0"/>
              <a:t>You already know two!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2133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Gracias, </a:t>
            </a:r>
            <a:r>
              <a:rPr lang="en-US" sz="44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pero</a:t>
            </a:r>
            <a:r>
              <a:rPr lang="en-US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no PUEDO. 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3352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¿</a:t>
            </a:r>
            <a:r>
              <a:rPr lang="en-US" sz="44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Cuánto</a:t>
            </a:r>
            <a:r>
              <a:rPr lang="en-US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cuesta</a:t>
            </a:r>
            <a:r>
              <a:rPr lang="en-US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 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3733800"/>
          </a:xfrm>
        </p:spPr>
        <p:txBody>
          <a:bodyPr/>
          <a:lstStyle/>
          <a:p>
            <a:r>
              <a:rPr lang="en-US" sz="4800" dirty="0" smtClean="0">
                <a:latin typeface="Comic Sans MS" pitchFamily="66" charset="0"/>
              </a:rPr>
              <a:t>Stem-changing </a:t>
            </a:r>
            <a:r>
              <a:rPr lang="en-US" sz="4800" dirty="0">
                <a:latin typeface="Comic Sans MS" pitchFamily="66" charset="0"/>
              </a:rPr>
              <a:t>verbs </a:t>
            </a:r>
            <a:r>
              <a:rPr lang="en-US" sz="4800" dirty="0" smtClean="0">
                <a:latin typeface="Comic Sans MS" pitchFamily="66" charset="0"/>
              </a:rPr>
              <a:t>are verbs </a:t>
            </a:r>
            <a:br>
              <a:rPr lang="en-US" sz="4800" dirty="0" smtClean="0">
                <a:latin typeface="Comic Sans MS" pitchFamily="66" charset="0"/>
              </a:rPr>
            </a:br>
            <a:r>
              <a:rPr lang="en-US" sz="4800" dirty="0" smtClean="0">
                <a:latin typeface="Comic Sans MS" pitchFamily="66" charset="0"/>
              </a:rPr>
              <a:t>CHANGE IN THE STEM!</a:t>
            </a:r>
            <a:br>
              <a:rPr lang="en-US" sz="4800" dirty="0" smtClean="0">
                <a:latin typeface="Comic Sans MS" pitchFamily="66" charset="0"/>
              </a:rPr>
            </a:br>
            <a:r>
              <a:rPr lang="en-US" sz="4800" dirty="0" smtClean="0">
                <a:latin typeface="Comic Sans MS" pitchFamily="66" charset="0"/>
              </a:rPr>
              <a:t>¡LOCO!</a:t>
            </a:r>
            <a:endParaRPr lang="en-US" sz="4800" dirty="0">
              <a:latin typeface="Comic Sans MS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444976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3300"/>
                </a:solidFill>
              </a:rPr>
              <a:t>STEM</a:t>
            </a:r>
            <a:r>
              <a:rPr lang="en-US" dirty="0" smtClean="0"/>
              <a:t> of the verb is what you have left after you take off the </a:t>
            </a:r>
            <a:r>
              <a:rPr lang="en-US" dirty="0" smtClean="0">
                <a:solidFill>
                  <a:srgbClr val="00B050"/>
                </a:solidFill>
              </a:rPr>
              <a:t>ENDING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Ej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3300"/>
                </a:solidFill>
              </a:rPr>
              <a:t>BEB</a:t>
            </a:r>
            <a:r>
              <a:rPr lang="en-US" dirty="0" smtClean="0">
                <a:solidFill>
                  <a:srgbClr val="00B050"/>
                </a:solidFill>
              </a:rPr>
              <a:t>ER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see how it works? 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sz="4000" dirty="0"/>
              <a:t>First, </a:t>
            </a:r>
            <a:r>
              <a:rPr lang="en-US" sz="4000" dirty="0" smtClean="0"/>
              <a:t>isolate the </a:t>
            </a:r>
            <a:r>
              <a:rPr lang="en-US" sz="4000" dirty="0" smtClean="0">
                <a:solidFill>
                  <a:srgbClr val="FF0000"/>
                </a:solidFill>
              </a:rPr>
              <a:t>stem</a:t>
            </a:r>
            <a:r>
              <a:rPr lang="en-US" sz="4000" dirty="0" smtClean="0"/>
              <a:t> of the verb and then find </a:t>
            </a:r>
            <a:r>
              <a:rPr lang="en-US" sz="4000" dirty="0"/>
              <a:t>the </a:t>
            </a:r>
            <a:r>
              <a:rPr lang="en-US" sz="4000" dirty="0">
                <a:solidFill>
                  <a:srgbClr val="00CC00"/>
                </a:solidFill>
              </a:rPr>
              <a:t>o</a:t>
            </a:r>
            <a:r>
              <a:rPr lang="en-US" sz="4000" dirty="0"/>
              <a:t> </a:t>
            </a:r>
            <a:r>
              <a:rPr lang="en-US" sz="4000" dirty="0" smtClean="0"/>
              <a:t>in </a:t>
            </a:r>
            <a:r>
              <a:rPr lang="en-US" sz="4000" dirty="0"/>
              <a:t>the stem that is going to change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001000" cy="4678363"/>
          </a:xfrm>
          <a:noFill/>
          <a:ln/>
        </p:spPr>
        <p:txBody>
          <a:bodyPr/>
          <a:lstStyle/>
          <a:p>
            <a:r>
              <a:rPr lang="en-US" sz="4000" dirty="0" err="1">
                <a:solidFill>
                  <a:srgbClr val="FF0000"/>
                </a:solidFill>
              </a:rPr>
              <a:t>P</a:t>
            </a:r>
            <a:r>
              <a:rPr lang="en-US" sz="4000" u="sng" dirty="0" err="1">
                <a:solidFill>
                  <a:srgbClr val="00B050"/>
                </a:solidFill>
                <a:latin typeface="Comic Sans MS" pitchFamily="66" charset="0"/>
              </a:rPr>
              <a:t>o</a:t>
            </a:r>
            <a:r>
              <a:rPr lang="en-US" sz="4000" dirty="0" err="1">
                <a:solidFill>
                  <a:srgbClr val="FF0000"/>
                </a:solidFill>
              </a:rPr>
              <a:t>d</a:t>
            </a:r>
            <a:r>
              <a:rPr lang="en-US" sz="4000" dirty="0" err="1"/>
              <a:t>er</a:t>
            </a:r>
            <a:endParaRPr lang="en-US" sz="4000" dirty="0"/>
          </a:p>
          <a:p>
            <a:r>
              <a:rPr lang="en-US" sz="4000" dirty="0" err="1" smtClean="0">
                <a:solidFill>
                  <a:srgbClr val="FF0000"/>
                </a:solidFill>
              </a:rPr>
              <a:t>Rec</a:t>
            </a:r>
            <a:r>
              <a:rPr lang="en-US" sz="4000" u="sng" dirty="0" err="1" smtClean="0">
                <a:solidFill>
                  <a:srgbClr val="00B050"/>
                </a:solidFill>
              </a:rPr>
              <a:t>o</a:t>
            </a:r>
            <a:r>
              <a:rPr lang="en-US" sz="4000" dirty="0" err="1" smtClean="0">
                <a:solidFill>
                  <a:srgbClr val="FF0000"/>
                </a:solidFill>
              </a:rPr>
              <a:t>rd</a:t>
            </a:r>
            <a:r>
              <a:rPr lang="en-US" sz="4000" dirty="0" err="1" smtClean="0"/>
              <a:t>ar</a:t>
            </a:r>
            <a:endParaRPr lang="en-US" sz="4000" dirty="0"/>
          </a:p>
          <a:p>
            <a:r>
              <a:rPr lang="en-US" sz="4000" dirty="0" err="1">
                <a:solidFill>
                  <a:srgbClr val="FF0000"/>
                </a:solidFill>
              </a:rPr>
              <a:t>D</a:t>
            </a:r>
            <a:r>
              <a:rPr lang="en-US" sz="4000" u="sng" dirty="0" err="1">
                <a:solidFill>
                  <a:srgbClr val="00B050"/>
                </a:solidFill>
                <a:latin typeface="Comic Sans MS" pitchFamily="66" charset="0"/>
              </a:rPr>
              <a:t>o</a:t>
            </a:r>
            <a:r>
              <a:rPr lang="en-US" sz="4000" dirty="0" err="1">
                <a:solidFill>
                  <a:srgbClr val="FF0000"/>
                </a:solidFill>
              </a:rPr>
              <a:t>rm</a:t>
            </a:r>
            <a:r>
              <a:rPr lang="en-US" sz="4000" dirty="0" err="1"/>
              <a:t>ir</a:t>
            </a:r>
            <a:endParaRPr lang="en-US" sz="4000" dirty="0"/>
          </a:p>
          <a:p>
            <a:r>
              <a:rPr lang="en-US" sz="4000" dirty="0" err="1" smtClean="0">
                <a:solidFill>
                  <a:srgbClr val="FF0000"/>
                </a:solidFill>
              </a:rPr>
              <a:t>C</a:t>
            </a:r>
            <a:r>
              <a:rPr lang="en-US" sz="4000" u="sng" dirty="0" err="1" smtClean="0">
                <a:solidFill>
                  <a:srgbClr val="00B050"/>
                </a:solidFill>
              </a:rPr>
              <a:t>o</a:t>
            </a:r>
            <a:r>
              <a:rPr lang="en-US" sz="4000" dirty="0" err="1" smtClean="0">
                <a:solidFill>
                  <a:srgbClr val="FF0000"/>
                </a:solidFill>
              </a:rPr>
              <a:t>nt</a:t>
            </a:r>
            <a:r>
              <a:rPr lang="en-US" sz="4000" dirty="0" err="1" smtClean="0"/>
              <a:t>ar</a:t>
            </a:r>
            <a:endParaRPr lang="en-US" sz="4000" dirty="0"/>
          </a:p>
          <a:p>
            <a:r>
              <a:rPr lang="en-US" sz="4000" dirty="0" err="1">
                <a:solidFill>
                  <a:srgbClr val="FF0000"/>
                </a:solidFill>
              </a:rPr>
              <a:t>V</a:t>
            </a:r>
            <a:r>
              <a:rPr lang="en-US" sz="4000" u="sng" dirty="0" err="1">
                <a:solidFill>
                  <a:srgbClr val="00B050"/>
                </a:solidFill>
                <a:latin typeface="Comic Sans MS" pitchFamily="66" charset="0"/>
              </a:rPr>
              <a:t>o</a:t>
            </a:r>
            <a:r>
              <a:rPr lang="en-US" sz="4000" dirty="0" err="1">
                <a:solidFill>
                  <a:srgbClr val="FF0000"/>
                </a:solidFill>
              </a:rPr>
              <a:t>lv</a:t>
            </a:r>
            <a:r>
              <a:rPr lang="en-US" sz="4000" dirty="0" err="1"/>
              <a:t>er</a:t>
            </a:r>
            <a:endParaRPr lang="en-US" sz="4000" dirty="0"/>
          </a:p>
          <a:p>
            <a:r>
              <a:rPr lang="en-US" sz="4000" dirty="0" err="1" smtClean="0">
                <a:solidFill>
                  <a:srgbClr val="FF0000"/>
                </a:solidFill>
              </a:rPr>
              <a:t>Dev</a:t>
            </a:r>
            <a:r>
              <a:rPr lang="en-US" sz="4000" u="sng" dirty="0" err="1" smtClean="0">
                <a:solidFill>
                  <a:srgbClr val="00B050"/>
                </a:solidFill>
                <a:latin typeface="Comic Sans MS" pitchFamily="66" charset="0"/>
              </a:rPr>
              <a:t>o</a:t>
            </a:r>
            <a:r>
              <a:rPr lang="en-US" sz="4000" dirty="0" err="1" smtClean="0">
                <a:solidFill>
                  <a:srgbClr val="FF0000"/>
                </a:solidFill>
              </a:rPr>
              <a:t>lv</a:t>
            </a:r>
            <a:r>
              <a:rPr lang="en-US" sz="4000" dirty="0" err="1" smtClean="0"/>
              <a:t>er</a:t>
            </a:r>
            <a:endParaRPr lang="en-US" sz="4000" dirty="0" smtClean="0"/>
          </a:p>
          <a:p>
            <a:r>
              <a:rPr lang="en-US" sz="4000" dirty="0" err="1" smtClean="0">
                <a:solidFill>
                  <a:srgbClr val="FF0000"/>
                </a:solidFill>
              </a:rPr>
              <a:t>Alm</a:t>
            </a:r>
            <a:r>
              <a:rPr lang="en-US" sz="4000" dirty="0" err="1" smtClean="0">
                <a:solidFill>
                  <a:srgbClr val="00B050"/>
                </a:solidFill>
              </a:rPr>
              <a:t>o</a:t>
            </a:r>
            <a:r>
              <a:rPr lang="en-US" sz="4000" dirty="0" err="1" smtClean="0"/>
              <a:t>r</a:t>
            </a:r>
            <a:r>
              <a:rPr lang="en-US" sz="4000" dirty="0" err="1" smtClean="0">
                <a:solidFill>
                  <a:srgbClr val="FF0000"/>
                </a:solidFill>
              </a:rPr>
              <a:t>z</a:t>
            </a:r>
            <a:r>
              <a:rPr lang="en-US" sz="4000" dirty="0" err="1" smtClean="0"/>
              <a:t>ar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Then, decide which verb </a:t>
            </a:r>
            <a:r>
              <a:rPr lang="en-US" sz="4000" dirty="0">
                <a:solidFill>
                  <a:srgbClr val="00CC00"/>
                </a:solidFill>
              </a:rPr>
              <a:t>endings </a:t>
            </a:r>
            <a:r>
              <a:rPr lang="en-US" sz="4000" dirty="0"/>
              <a:t>you will use.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r>
              <a:rPr lang="en-US" sz="3200" dirty="0"/>
              <a:t>For </a:t>
            </a:r>
            <a:r>
              <a:rPr lang="en-US" sz="3200" dirty="0" err="1" smtClean="0">
                <a:solidFill>
                  <a:srgbClr val="FF0000"/>
                </a:solidFill>
              </a:rPr>
              <a:t>almorz</a:t>
            </a:r>
            <a:r>
              <a:rPr lang="en-US" sz="3200" dirty="0" err="1" smtClean="0">
                <a:solidFill>
                  <a:srgbClr val="00B050"/>
                </a:solidFill>
              </a:rPr>
              <a:t>ar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</a:p>
          <a:p>
            <a:r>
              <a:rPr lang="en-US" sz="4000" dirty="0">
                <a:solidFill>
                  <a:srgbClr val="00B050"/>
                </a:solidFill>
              </a:rPr>
              <a:t>o</a:t>
            </a:r>
          </a:p>
          <a:p>
            <a:r>
              <a:rPr lang="en-US" sz="4000" dirty="0">
                <a:solidFill>
                  <a:srgbClr val="00B050"/>
                </a:solidFill>
              </a:rPr>
              <a:t>as</a:t>
            </a:r>
          </a:p>
          <a:p>
            <a:r>
              <a:rPr lang="en-US" sz="4000" dirty="0">
                <a:solidFill>
                  <a:srgbClr val="00B050"/>
                </a:solidFill>
              </a:rPr>
              <a:t>a</a:t>
            </a:r>
          </a:p>
          <a:p>
            <a:r>
              <a:rPr lang="en-US" sz="4000" dirty="0" err="1">
                <a:solidFill>
                  <a:srgbClr val="00B050"/>
                </a:solidFill>
              </a:rPr>
              <a:t>a</a:t>
            </a:r>
            <a:r>
              <a:rPr lang="en-US" sz="4000" dirty="0" err="1" smtClean="0">
                <a:solidFill>
                  <a:srgbClr val="00B050"/>
                </a:solidFill>
              </a:rPr>
              <a:t>mos</a:t>
            </a:r>
            <a:endParaRPr lang="en-US" sz="4000" dirty="0" smtClean="0">
              <a:solidFill>
                <a:srgbClr val="00B050"/>
              </a:solidFill>
            </a:endParaRPr>
          </a:p>
          <a:p>
            <a:r>
              <a:rPr lang="en-US" sz="4000" dirty="0" err="1" smtClean="0">
                <a:solidFill>
                  <a:srgbClr val="00B050"/>
                </a:solidFill>
              </a:rPr>
              <a:t>áis</a:t>
            </a:r>
            <a:endParaRPr lang="en-US" sz="4000" dirty="0">
              <a:solidFill>
                <a:srgbClr val="00B050"/>
              </a:solidFill>
            </a:endParaRPr>
          </a:p>
          <a:p>
            <a:r>
              <a:rPr lang="en-US" sz="4000" dirty="0">
                <a:solidFill>
                  <a:srgbClr val="00B050"/>
                </a:solidFill>
              </a:rPr>
              <a:t>an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048000" y="1600200"/>
            <a:ext cx="4038600" cy="4525963"/>
          </a:xfrm>
        </p:spPr>
        <p:txBody>
          <a:bodyPr/>
          <a:lstStyle/>
          <a:p>
            <a:r>
              <a:rPr lang="en-US" sz="3200" dirty="0"/>
              <a:t>For </a:t>
            </a:r>
            <a:r>
              <a:rPr lang="en-US" sz="3200" dirty="0" err="1">
                <a:solidFill>
                  <a:srgbClr val="FF0000"/>
                </a:solidFill>
              </a:rPr>
              <a:t>pod</a:t>
            </a:r>
            <a:r>
              <a:rPr lang="en-US" sz="3200" dirty="0" err="1">
                <a:solidFill>
                  <a:srgbClr val="00B050"/>
                </a:solidFill>
              </a:rPr>
              <a:t>er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</a:p>
          <a:p>
            <a:r>
              <a:rPr lang="en-US" sz="4000" dirty="0">
                <a:solidFill>
                  <a:srgbClr val="00B050"/>
                </a:solidFill>
              </a:rPr>
              <a:t>o</a:t>
            </a:r>
          </a:p>
          <a:p>
            <a:r>
              <a:rPr lang="en-US" sz="4000" dirty="0" err="1">
                <a:solidFill>
                  <a:srgbClr val="00B050"/>
                </a:solidFill>
              </a:rPr>
              <a:t>es</a:t>
            </a:r>
            <a:endParaRPr lang="en-US" sz="4000" dirty="0">
              <a:solidFill>
                <a:srgbClr val="00B050"/>
              </a:solidFill>
            </a:endParaRPr>
          </a:p>
          <a:p>
            <a:r>
              <a:rPr lang="en-US" sz="4000" dirty="0">
                <a:solidFill>
                  <a:srgbClr val="00B050"/>
                </a:solidFill>
              </a:rPr>
              <a:t>e</a:t>
            </a:r>
          </a:p>
          <a:p>
            <a:r>
              <a:rPr lang="en-US" sz="4000" dirty="0" err="1">
                <a:solidFill>
                  <a:srgbClr val="00B050"/>
                </a:solidFill>
              </a:rPr>
              <a:t>e</a:t>
            </a:r>
            <a:r>
              <a:rPr lang="en-US" sz="4000" dirty="0" err="1" smtClean="0">
                <a:solidFill>
                  <a:srgbClr val="00B050"/>
                </a:solidFill>
              </a:rPr>
              <a:t>mos</a:t>
            </a:r>
            <a:endParaRPr lang="en-US" sz="4000" dirty="0" smtClean="0">
              <a:solidFill>
                <a:srgbClr val="00B050"/>
              </a:solidFill>
            </a:endParaRPr>
          </a:p>
          <a:p>
            <a:r>
              <a:rPr lang="en-US" sz="4000" dirty="0" err="1" smtClean="0">
                <a:solidFill>
                  <a:srgbClr val="00B050"/>
                </a:solidFill>
              </a:rPr>
              <a:t>éis</a:t>
            </a:r>
            <a:endParaRPr lang="en-US" sz="4000" dirty="0">
              <a:solidFill>
                <a:srgbClr val="00B050"/>
              </a:solidFill>
            </a:endParaRPr>
          </a:p>
          <a:p>
            <a:r>
              <a:rPr lang="en-US" sz="4000" dirty="0">
                <a:solidFill>
                  <a:srgbClr val="00B050"/>
                </a:solidFill>
              </a:rPr>
              <a:t>en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7150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lang="en-US" sz="3200" kern="0" noProof="0" dirty="0" err="1" smtClean="0">
                <a:solidFill>
                  <a:srgbClr val="FF0000"/>
                </a:solidFill>
                <a:latin typeface="+mn-lt"/>
              </a:rPr>
              <a:t>dorm</a:t>
            </a:r>
            <a:r>
              <a:rPr lang="en-US" sz="3200" kern="0" noProof="0" dirty="0" err="1" smtClean="0">
                <a:solidFill>
                  <a:srgbClr val="00CC00"/>
                </a:solidFill>
                <a:latin typeface="+mn-lt"/>
              </a:rPr>
              <a:t>ir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4000" kern="0" dirty="0" err="1" smtClean="0">
                <a:solidFill>
                  <a:srgbClr val="00B050"/>
                </a:solidFill>
                <a:latin typeface="+mn-lt"/>
              </a:rPr>
              <a:t>i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4000" kern="0" dirty="0" smtClean="0">
                <a:solidFill>
                  <a:srgbClr val="00B050"/>
                </a:solidFill>
                <a:latin typeface="+mn-lt"/>
              </a:rPr>
              <a:t>í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Poder</a:t>
            </a:r>
            <a:r>
              <a:rPr lang="en-US" dirty="0" smtClean="0"/>
              <a:t>=POD= O&gt;UE</a:t>
            </a:r>
            <a:endParaRPr lang="en-US" dirty="0"/>
          </a:p>
        </p:txBody>
      </p:sp>
      <p:graphicFrame>
        <p:nvGraphicFramePr>
          <p:cNvPr id="47109" name="Group 5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p__d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p__d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p__d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p__d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1524000" y="16002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Impact" pitchFamily="34" charset="0"/>
              </a:rPr>
              <a:t>o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1447800" y="31242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Impact" pitchFamily="34" charset="0"/>
              </a:rPr>
              <a:t>es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1524000" y="46482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Impact" pitchFamily="34" charset="0"/>
              </a:rPr>
              <a:t>e</a:t>
            </a: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5334000" y="16002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FF3300"/>
                </a:solidFill>
                <a:latin typeface="Impact" pitchFamily="34" charset="0"/>
              </a:rPr>
              <a:t>emos</a:t>
            </a:r>
            <a:endParaRPr lang="en-US" sz="3600" dirty="0">
              <a:solidFill>
                <a:srgbClr val="FF3300"/>
              </a:solidFill>
              <a:latin typeface="Impact" pitchFamily="34" charset="0"/>
            </a:endParaRP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5562600" y="46482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Impact" pitchFamily="34" charset="0"/>
              </a:rPr>
              <a:t>en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762000" y="16002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6600FF"/>
                </a:solidFill>
                <a:latin typeface="Impact" pitchFamily="34" charset="0"/>
              </a:rPr>
              <a:t>ue</a:t>
            </a:r>
            <a:endParaRPr lang="en-US" sz="3600" dirty="0">
              <a:solidFill>
                <a:srgbClr val="6600FF"/>
              </a:solidFill>
              <a:latin typeface="Impact" pitchFamily="34" charset="0"/>
            </a:endParaRP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762000" y="30480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FF"/>
                </a:solidFill>
                <a:latin typeface="Impact" pitchFamily="34" charset="0"/>
              </a:rPr>
              <a:t>ue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762000" y="44958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FF"/>
                </a:solidFill>
                <a:latin typeface="Impact" pitchFamily="34" charset="0"/>
              </a:rPr>
              <a:t>ue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4800600" y="45720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FF"/>
                </a:solidFill>
                <a:latin typeface="Impact" pitchFamily="34" charset="0"/>
              </a:rPr>
              <a:t>ue</a:t>
            </a: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5334000" y="31242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 smtClean="0">
                <a:solidFill>
                  <a:srgbClr val="FF3300"/>
                </a:solidFill>
                <a:latin typeface="Impact" pitchFamily="34" charset="0"/>
              </a:rPr>
              <a:t>éis</a:t>
            </a:r>
            <a:endParaRPr lang="en-US" sz="3600" dirty="0">
              <a:solidFill>
                <a:srgbClr val="FF33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4" grpId="0"/>
      <p:bldP spid="47125" grpId="0"/>
      <p:bldP spid="47126" grpId="0"/>
      <p:bldP spid="47127" grpId="0"/>
      <p:bldP spid="47128" grpId="0"/>
      <p:bldP spid="47129" grpId="0"/>
      <p:bldP spid="47130" grpId="0"/>
      <p:bldP spid="47131" grpId="0"/>
      <p:bldP spid="47132" grpId="0"/>
      <p:bldP spid="2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359</Words>
  <Application>Microsoft Office PowerPoint</Application>
  <PresentationFormat>On-screen Show (4:3)</PresentationFormat>
  <Paragraphs>152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Comic Sans MS</vt:lpstr>
      <vt:lpstr>Impact</vt:lpstr>
      <vt:lpstr>Default Design</vt:lpstr>
      <vt:lpstr>REGULAR Verb Conjugation</vt:lpstr>
      <vt:lpstr>Prepare to enter the übercool world of Spanish Stem-Changing Verbs</vt:lpstr>
      <vt:lpstr>o→ue (los verbos nuevos!)</vt:lpstr>
      <vt:lpstr>You already know two!</vt:lpstr>
      <vt:lpstr>Stem-changing verbs are verbs  CHANGE IN THE STEM! ¡LOCO!</vt:lpstr>
      <vt:lpstr>The STEM of the verb is what you have left after you take off the ENDING Ej: BEBER see how it works? </vt:lpstr>
      <vt:lpstr>First, isolate the stem of the verb and then find the o in the stem that is going to change</vt:lpstr>
      <vt:lpstr>Then, decide which verb endings you will use.</vt:lpstr>
      <vt:lpstr>Poder=POD= O&gt;UE</vt:lpstr>
      <vt:lpstr>STEM-CHANGING verbs are also called BOOT verbs because they give their stems the boot!</vt:lpstr>
      <vt:lpstr>Poder O&gt;UE see how it forms the shape of a BOOT?</vt:lpstr>
      <vt:lpstr>PowerPoint Presentation</vt:lpstr>
      <vt:lpstr>ALMORZAR –to eat lunch</vt:lpstr>
      <vt:lpstr>CONTAR –to count/tell</vt:lpstr>
      <vt:lpstr>COSTAR –to cost</vt:lpstr>
      <vt:lpstr>RECORDAR –to remember</vt:lpstr>
      <vt:lpstr>ENCONTRAR –to find</vt:lpstr>
      <vt:lpstr>VOLVER –to return (with people)</vt:lpstr>
      <vt:lpstr>DEVOLVER –to return (with items)</vt:lpstr>
      <vt:lpstr>DORMIR –to sleep</vt:lpstr>
      <vt:lpstr>duermo</vt:lpstr>
    </vt:vector>
  </TitlesOfParts>
  <Company>Republic R-III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Stem-Changing Verbs</dc:title>
  <dc:creator>Aaron Hafner</dc:creator>
  <cp:lastModifiedBy>Laura Koebel</cp:lastModifiedBy>
  <cp:revision>46</cp:revision>
  <dcterms:created xsi:type="dcterms:W3CDTF">2007-02-16T19:17:16Z</dcterms:created>
  <dcterms:modified xsi:type="dcterms:W3CDTF">2015-11-19T14:45:08Z</dcterms:modified>
</cp:coreProperties>
</file>