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295" r:id="rId2"/>
    <p:sldId id="294" r:id="rId3"/>
    <p:sldId id="282" r:id="rId4"/>
    <p:sldId id="283" r:id="rId5"/>
    <p:sldId id="296" r:id="rId6"/>
    <p:sldId id="290" r:id="rId7"/>
    <p:sldId id="297" r:id="rId8"/>
    <p:sldId id="292" r:id="rId9"/>
    <p:sldId id="284" r:id="rId10"/>
    <p:sldId id="285" r:id="rId11"/>
    <p:sldId id="289" r:id="rId12"/>
    <p:sldId id="291" r:id="rId13"/>
    <p:sldId id="298" r:id="rId14"/>
    <p:sldId id="29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8659"/>
    <a:srgbClr val="669900"/>
    <a:srgbClr val="FFFF00"/>
    <a:srgbClr val="FF9900"/>
    <a:srgbClr val="CE7B00"/>
    <a:srgbClr val="CC0099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00" autoAdjust="0"/>
    <p:restoredTop sz="90929"/>
  </p:normalViewPr>
  <p:slideViewPr>
    <p:cSldViewPr>
      <p:cViewPr varScale="1">
        <p:scale>
          <a:sx n="103" d="100"/>
          <a:sy n="103" d="100"/>
        </p:scale>
        <p:origin x="120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C3D602-97B8-4EA6-AB9D-42DBF3F90C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07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742420-C1AB-493B-BC0A-678C164B0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01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8FDB0-E16E-4ECC-958F-FB52CA424219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34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9F396-2489-4663-85C2-57035EFB7A53}" type="slidenum">
              <a:rPr lang="en-US"/>
              <a:pPr/>
              <a:t>14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93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F63BF-5FDC-4E29-A85C-487E2FDCD194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7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CBCF0-D537-4746-BEAE-E91B349A5E05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53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2081C-1F9A-4279-8BDE-DCD5A0A075F9}" type="slidenum">
              <a:rPr lang="en-US"/>
              <a:pPr/>
              <a:t>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85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F52B5-04BC-4FD7-899C-4823203D2E4C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17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16097-3373-4BAA-ABE1-91D4EFB19816}" type="slidenum">
              <a:rPr lang="en-US"/>
              <a:pPr/>
              <a:t>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09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2B38C-78ED-45A6-8804-2447E769C7F8}" type="slidenum">
              <a:rPr lang="en-US"/>
              <a:pPr/>
              <a:t>10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79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1F80C-A7C7-40C4-9925-FB12B2E651BB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41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E0F8C-A907-4F2F-A3AC-7CDAF82E1299}" type="slidenum">
              <a:rPr lang="en-US"/>
              <a:pPr/>
              <a:t>12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2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00025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84835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E:\PFiles\MSOffice\Clipart\WebArt\bd15055_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8839200" cy="9144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00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73733" name="Picture 5" descr="C:\Program Files\Common Files\Microsoft Shared\Clipart\themes1\lines\bd15073_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73734" name="Text Box 6"/>
          <p:cNvSpPr txBox="1">
            <a:spLocks noChangeArrowheads="1"/>
          </p:cNvSpPr>
          <p:nvPr userDrawn="1"/>
        </p:nvSpPr>
        <p:spPr bwMode="auto">
          <a:xfrm>
            <a:off x="7696200" y="6400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DB71D236-DEF7-489F-8513-705F07E5D2BB}" type="slidenum">
              <a:rPr lang="en-US" sz="1400"/>
              <a:pPr algn="r">
                <a:spcBef>
                  <a:spcPct val="50000"/>
                </a:spcBef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pull dir="u"/>
    <p:sndAc>
      <p:stSnd>
        <p:snd r:embed="rId13" name="projctor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/>
              <a:t>El Presente Progresivo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¿Qué estás haciendo </a:t>
            </a:r>
            <a:r>
              <a:rPr lang="en-US" i="1">
                <a:solidFill>
                  <a:srgbClr val="FF0000"/>
                </a:solidFill>
              </a:rPr>
              <a:t>ahora mismo</a:t>
            </a:r>
            <a:r>
              <a:rPr lang="en-US"/>
              <a:t>?</a:t>
            </a:r>
          </a:p>
        </p:txBody>
      </p:sp>
    </p:spTree>
  </p:cSld>
  <p:clrMapOvr>
    <a:masterClrMapping/>
  </p:clrMapOvr>
  <p:transition spd="med">
    <p:pull dir="u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Más ejemplos…: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5943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dirty="0"/>
              <a:t>Amanda y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bebé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están</a:t>
            </a:r>
            <a:r>
              <a:rPr lang="en-US" dirty="0"/>
              <a:t> </a:t>
            </a:r>
            <a:r>
              <a:rPr lang="en-US" b="1" dirty="0" err="1">
                <a:solidFill>
                  <a:schemeClr val="tx2"/>
                </a:solidFill>
              </a:rPr>
              <a:t>durmiendo</a:t>
            </a:r>
            <a:r>
              <a:rPr lang="en-US" dirty="0"/>
              <a:t>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dirty="0" err="1"/>
              <a:t>Amalia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está</a:t>
            </a:r>
            <a:r>
              <a:rPr lang="en-US" dirty="0"/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bailando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dirty="0"/>
              <a:t>¿</a:t>
            </a:r>
            <a:r>
              <a:rPr lang="en-US" dirty="0" err="1"/>
              <a:t>Vosotros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estáis</a:t>
            </a:r>
            <a:r>
              <a:rPr lang="en-US" dirty="0"/>
              <a:t> </a:t>
            </a:r>
            <a:r>
              <a:rPr lang="en-US" b="1" dirty="0" err="1" smtClean="0"/>
              <a:t>escuchando</a:t>
            </a:r>
            <a:r>
              <a:rPr lang="en-US" dirty="0" smtClean="0"/>
              <a:t>?</a:t>
            </a:r>
            <a:endParaRPr lang="en-US" dirty="0"/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estás</a:t>
            </a:r>
            <a:r>
              <a:rPr lang="en-US" dirty="0"/>
              <a:t> </a:t>
            </a:r>
            <a:r>
              <a:rPr lang="en-US" b="1" dirty="0" err="1" smtClean="0"/>
              <a:t>estudiando</a:t>
            </a:r>
            <a:r>
              <a:rPr lang="en-US" dirty="0" smtClean="0"/>
              <a:t> mucho.</a:t>
            </a:r>
            <a:endParaRPr lang="en-US" dirty="0"/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dirty="0" err="1"/>
              <a:t>Mis</a:t>
            </a:r>
            <a:r>
              <a:rPr lang="en-US" dirty="0"/>
              <a:t> amigos </a:t>
            </a:r>
            <a:r>
              <a:rPr lang="en-US" b="1" dirty="0" err="1">
                <a:solidFill>
                  <a:srgbClr val="FF0000"/>
                </a:solidFill>
              </a:rPr>
              <a:t>están</a:t>
            </a:r>
            <a:r>
              <a:rPr lang="en-US" b="1" dirty="0"/>
              <a:t> </a:t>
            </a:r>
            <a:r>
              <a:rPr lang="en-US" b="1" dirty="0" err="1"/>
              <a:t>llamando</a:t>
            </a:r>
            <a:r>
              <a:rPr lang="en-US" b="1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teléfono</a:t>
            </a:r>
            <a:r>
              <a:rPr lang="en-US" dirty="0"/>
              <a:t>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dirty="0"/>
              <a:t>¿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está</a:t>
            </a:r>
            <a:r>
              <a:rPr lang="en-US" b="1" dirty="0"/>
              <a:t> </a:t>
            </a:r>
            <a:r>
              <a:rPr lang="en-US" b="1" dirty="0" err="1"/>
              <a:t>hablando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?</a:t>
            </a:r>
            <a:endParaRPr lang="en-US" b="1" dirty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It is always necessary to use the verb </a:t>
            </a:r>
            <a:r>
              <a:rPr lang="en-US" b="1">
                <a:solidFill>
                  <a:srgbClr val="FF0000"/>
                </a:solidFill>
              </a:rPr>
              <a:t>estar</a:t>
            </a:r>
            <a:r>
              <a:rPr lang="en-US"/>
              <a:t> and the </a:t>
            </a:r>
            <a:r>
              <a:rPr lang="en-US" b="1"/>
              <a:t>participle</a:t>
            </a:r>
            <a:r>
              <a:rPr lang="en-US"/>
              <a:t> (</a:t>
            </a:r>
            <a:r>
              <a:rPr lang="en-US" b="1">
                <a:solidFill>
                  <a:schemeClr val="tx2"/>
                </a:solidFill>
              </a:rPr>
              <a:t>–ando</a:t>
            </a:r>
            <a:r>
              <a:rPr lang="en-US"/>
              <a:t> / </a:t>
            </a:r>
            <a:r>
              <a:rPr lang="en-US" b="1">
                <a:solidFill>
                  <a:schemeClr val="tx2"/>
                </a:solidFill>
              </a:rPr>
              <a:t>–iendo)</a:t>
            </a:r>
            <a:r>
              <a:rPr lang="en-US"/>
              <a:t> of the main (action) verb</a:t>
            </a:r>
            <a:endParaRPr lang="en-US">
              <a:solidFill>
                <a:schemeClr val="tx2"/>
              </a:solidFill>
            </a:endParaRPr>
          </a:p>
        </p:txBody>
      </p:sp>
      <p:pic>
        <p:nvPicPr>
          <p:cNvPr id="39944" name="Picture 8" descr="c:\Program Files\Microsoft Office\Clipart\standard\stddir4\pe0255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5257800"/>
            <a:ext cx="1160463" cy="1371600"/>
          </a:xfrm>
          <a:prstGeom prst="rect">
            <a:avLst/>
          </a:prstGeom>
          <a:noFill/>
        </p:spPr>
      </p:pic>
      <p:pic>
        <p:nvPicPr>
          <p:cNvPr id="39945" name="Picture 9" descr="c:\Program Files\Microsoft Office\Clipart\standard\stddir1\bd05558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125" y="5334000"/>
            <a:ext cx="1120775" cy="13382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4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r>
              <a:rPr lang="en-US"/>
              <a:t>Completen las frases…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¿Qué ____   ________ tú? (hacer)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estás    haciendo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09600" y="2103438"/>
            <a:ext cx="685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¿Dónde ____   ________ Luis? (comer)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057400" y="2103438"/>
            <a:ext cx="2895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    comiendo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609600" y="28194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Ellas ____   ________ en Madrid. (vivir)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524000" y="28194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FF0000"/>
                </a:solidFill>
              </a:rPr>
              <a:t>están</a:t>
            </a:r>
            <a:r>
              <a:rPr lang="en-US" sz="3200" dirty="0">
                <a:solidFill>
                  <a:srgbClr val="FF0000"/>
                </a:solidFill>
              </a:rPr>
              <a:t>    </a:t>
            </a:r>
            <a:r>
              <a:rPr lang="en-US" sz="3200" dirty="0" err="1">
                <a:solidFill>
                  <a:srgbClr val="FF0000"/>
                </a:solidFill>
              </a:rPr>
              <a:t>viviendo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09600" y="3551238"/>
            <a:ext cx="838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Yo ____   __________ deportes ahora. (practicar)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219200" y="3551238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estoy   practicando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609600" y="42672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Nosotros ______   __________ cartas. (escribir)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133600" y="426720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estamos   escribiendo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609600" y="4999038"/>
            <a:ext cx="7467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¿Vosotros _____   _________ ? (estudiar)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2362200" y="499903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estáis    estudiando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609600" y="57150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¿</a:t>
            </a:r>
            <a:r>
              <a:rPr lang="en-US" sz="3200" dirty="0" err="1"/>
              <a:t>Quién</a:t>
            </a:r>
            <a:r>
              <a:rPr lang="en-US" sz="3200" dirty="0"/>
              <a:t> ____   ________ al </a:t>
            </a:r>
            <a:r>
              <a:rPr lang="en-US" sz="3200" dirty="0" err="1" smtClean="0"/>
              <a:t>fútbol</a:t>
            </a:r>
            <a:r>
              <a:rPr lang="en-US" sz="3200" dirty="0" smtClean="0"/>
              <a:t>? </a:t>
            </a:r>
            <a:r>
              <a:rPr lang="en-US" sz="3200" dirty="0"/>
              <a:t>(</a:t>
            </a:r>
            <a:r>
              <a:rPr lang="en-US" sz="3200" dirty="0" err="1"/>
              <a:t>jugar</a:t>
            </a:r>
            <a:r>
              <a:rPr lang="en-US" sz="3200" dirty="0"/>
              <a:t>)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1981200" y="57150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     jugando</a:t>
            </a: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8" grpId="0" autoUpdateAnimBg="0"/>
      <p:bldP spid="44046" grpId="0" autoUpdateAnimBg="0"/>
      <p:bldP spid="44048" grpId="0" autoUpdateAnimBg="0"/>
      <p:bldP spid="44050" grpId="0" autoUpdateAnimBg="0"/>
      <p:bldP spid="44052" grpId="0" autoUpdateAnimBg="0"/>
      <p:bldP spid="4405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irregulares</a:t>
            </a:r>
            <a:r>
              <a:rPr lang="en-US" dirty="0"/>
              <a:t>…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057400" y="2085975"/>
            <a:ext cx="22098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 dirty="0" err="1"/>
              <a:t>Pedir</a:t>
            </a:r>
            <a:endParaRPr lang="en-US" sz="320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 dirty="0" err="1"/>
              <a:t>Decir</a:t>
            </a:r>
            <a:endParaRPr lang="en-US" sz="320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 dirty="0" err="1"/>
              <a:t>Dormir</a:t>
            </a:r>
            <a:endParaRPr lang="en-US" sz="320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 dirty="0" err="1"/>
              <a:t>Servir</a:t>
            </a:r>
            <a:endParaRPr lang="en-US" sz="320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 dirty="0"/>
              <a:t>Leer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 dirty="0"/>
              <a:t>Traer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76800" y="2085975"/>
            <a:ext cx="24384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dirty="0" err="1">
                <a:solidFill>
                  <a:srgbClr val="FF0000"/>
                </a:solidFill>
              </a:rPr>
              <a:t>p</a:t>
            </a:r>
            <a:r>
              <a:rPr lang="en-US" sz="3200" i="1" u="sng" dirty="0" err="1">
                <a:solidFill>
                  <a:srgbClr val="FF0000"/>
                </a:solidFill>
              </a:rPr>
              <a:t>i</a:t>
            </a:r>
            <a:r>
              <a:rPr lang="en-US" sz="3200" dirty="0" err="1">
                <a:solidFill>
                  <a:srgbClr val="FF0000"/>
                </a:solidFill>
              </a:rPr>
              <a:t>diendo</a:t>
            </a: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dirty="0" err="1">
                <a:solidFill>
                  <a:srgbClr val="FF0000"/>
                </a:solidFill>
              </a:rPr>
              <a:t>d</a:t>
            </a:r>
            <a:r>
              <a:rPr lang="en-US" sz="3200" i="1" u="sng" dirty="0" err="1">
                <a:solidFill>
                  <a:srgbClr val="FF0000"/>
                </a:solidFill>
              </a:rPr>
              <a:t>i</a:t>
            </a:r>
            <a:r>
              <a:rPr lang="en-US" sz="3200" dirty="0" err="1">
                <a:solidFill>
                  <a:srgbClr val="FF0000"/>
                </a:solidFill>
              </a:rPr>
              <a:t>ciendo</a:t>
            </a: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dirty="0" err="1">
                <a:solidFill>
                  <a:srgbClr val="FF0000"/>
                </a:solidFill>
              </a:rPr>
              <a:t>d</a:t>
            </a:r>
            <a:r>
              <a:rPr lang="en-US" sz="3200" i="1" u="sng" dirty="0" err="1">
                <a:solidFill>
                  <a:srgbClr val="FF0000"/>
                </a:solidFill>
              </a:rPr>
              <a:t>u</a:t>
            </a:r>
            <a:r>
              <a:rPr lang="en-US" sz="3200" dirty="0" err="1">
                <a:solidFill>
                  <a:srgbClr val="FF0000"/>
                </a:solidFill>
              </a:rPr>
              <a:t>rmiendo</a:t>
            </a: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dirty="0" err="1">
                <a:solidFill>
                  <a:srgbClr val="FF0000"/>
                </a:solidFill>
              </a:rPr>
              <a:t>s</a:t>
            </a:r>
            <a:r>
              <a:rPr lang="en-US" sz="3200" i="1" u="sng" dirty="0" err="1">
                <a:solidFill>
                  <a:srgbClr val="FF0000"/>
                </a:solidFill>
              </a:rPr>
              <a:t>i</a:t>
            </a:r>
            <a:r>
              <a:rPr lang="en-US" sz="3200" dirty="0" err="1">
                <a:solidFill>
                  <a:srgbClr val="FF0000"/>
                </a:solidFill>
              </a:rPr>
              <a:t>rviendo</a:t>
            </a: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dirty="0" err="1">
                <a:solidFill>
                  <a:srgbClr val="FF0000"/>
                </a:solidFill>
              </a:rPr>
              <a:t>le</a:t>
            </a:r>
            <a:r>
              <a:rPr lang="en-US" sz="3200" i="1" u="sng" dirty="0" err="1">
                <a:solidFill>
                  <a:srgbClr val="FF0000"/>
                </a:solidFill>
              </a:rPr>
              <a:t>y</a:t>
            </a:r>
            <a:r>
              <a:rPr lang="en-US" sz="3200" dirty="0" err="1">
                <a:solidFill>
                  <a:srgbClr val="FF0000"/>
                </a:solidFill>
              </a:rPr>
              <a:t>endo</a:t>
            </a: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dirty="0" err="1">
                <a:solidFill>
                  <a:srgbClr val="FF0000"/>
                </a:solidFill>
              </a:rPr>
              <a:t>tra</a:t>
            </a:r>
            <a:r>
              <a:rPr lang="en-US" sz="3200" i="1" u="sng" dirty="0" err="1">
                <a:solidFill>
                  <a:srgbClr val="FF0000"/>
                </a:solidFill>
              </a:rPr>
              <a:t>y</a:t>
            </a:r>
            <a:r>
              <a:rPr lang="en-US" sz="3200" dirty="0" err="1">
                <a:solidFill>
                  <a:srgbClr val="FF0000"/>
                </a:solidFill>
              </a:rPr>
              <a:t>endo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6088" name="Picture 8" descr="c:\Program Files\Microsoft Office\Clipart\standard\stddir2\bs02010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219200"/>
            <a:ext cx="1365250" cy="1509713"/>
          </a:xfrm>
          <a:prstGeom prst="rect">
            <a:avLst/>
          </a:prstGeom>
          <a:noFill/>
        </p:spPr>
      </p:pic>
      <p:pic>
        <p:nvPicPr>
          <p:cNvPr id="46089" name="Picture 9" descr="c:\Program Files\Microsoft Office\Clipart\corpbas\j007919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1143000"/>
            <a:ext cx="1152525" cy="2066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38800" y="2590800"/>
            <a:ext cx="4572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Le</a:t>
            </a:r>
            <a:r>
              <a:rPr lang="en-US" i="1" u="sng" dirty="0" err="1" smtClean="0">
                <a:solidFill>
                  <a:srgbClr val="FF0000"/>
                </a:solidFill>
              </a:rPr>
              <a:t>y</a:t>
            </a:r>
            <a:r>
              <a:rPr lang="en-US" dirty="0" err="1" smtClean="0">
                <a:solidFill>
                  <a:srgbClr val="FF0000"/>
                </a:solidFill>
              </a:rPr>
              <a:t>endo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Cre</a:t>
            </a:r>
            <a:r>
              <a:rPr lang="en-US" u="sng" dirty="0" err="1" smtClean="0">
                <a:solidFill>
                  <a:srgbClr val="FF0000"/>
                </a:solidFill>
              </a:rPr>
              <a:t>y</a:t>
            </a:r>
            <a:r>
              <a:rPr lang="en-US" dirty="0" err="1" smtClean="0">
                <a:solidFill>
                  <a:srgbClr val="FF0000"/>
                </a:solidFill>
              </a:rPr>
              <a:t>endo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u="sng" dirty="0" err="1" smtClean="0">
                <a:solidFill>
                  <a:srgbClr val="FF0000"/>
                </a:solidFill>
              </a:rPr>
              <a:t>y</a:t>
            </a:r>
            <a:r>
              <a:rPr lang="en-US" dirty="0" err="1" smtClean="0">
                <a:solidFill>
                  <a:srgbClr val="FF0000"/>
                </a:solidFill>
              </a:rPr>
              <a:t>endo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dirty="0" err="1">
                <a:solidFill>
                  <a:srgbClr val="FF0000"/>
                </a:solidFill>
              </a:rPr>
              <a:t>Tra</a:t>
            </a:r>
            <a:r>
              <a:rPr lang="en-US" i="1" u="sng" dirty="0" err="1">
                <a:solidFill>
                  <a:srgbClr val="FF0000"/>
                </a:solidFill>
              </a:rPr>
              <a:t>y</a:t>
            </a:r>
            <a:r>
              <a:rPr lang="en-US" dirty="0" err="1">
                <a:solidFill>
                  <a:srgbClr val="FF0000"/>
                </a:solidFill>
              </a:rPr>
              <a:t>endo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irregulares</a:t>
            </a:r>
            <a:r>
              <a:rPr lang="en-US" dirty="0"/>
              <a:t>…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14400" y="1295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egasus" pitchFamily="2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egasus" pitchFamily="2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egasus" pitchFamily="2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egasus" pitchFamily="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egasus" pitchFamily="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egasus" pitchFamily="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egasus" pitchFamily="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egasus" pitchFamily="2" charset="0"/>
              </a:defRPr>
            </a:lvl9pPr>
          </a:lstStyle>
          <a:p>
            <a:r>
              <a:rPr lang="en-US" kern="0" dirty="0" smtClean="0"/>
              <a:t>When –</a:t>
            </a:r>
            <a:r>
              <a:rPr lang="en-US" kern="0" dirty="0" err="1" smtClean="0"/>
              <a:t>er</a:t>
            </a:r>
            <a:r>
              <a:rPr lang="en-US" kern="0" dirty="0" smtClean="0"/>
              <a:t> or –</a:t>
            </a:r>
            <a:r>
              <a:rPr lang="en-US" kern="0" dirty="0" err="1" smtClean="0"/>
              <a:t>ir</a:t>
            </a:r>
            <a:r>
              <a:rPr lang="en-US" kern="0" dirty="0" smtClean="0"/>
              <a:t> verbs end in a vowel, change the I to a Y</a:t>
            </a:r>
            <a:endParaRPr lang="en-US" kern="0" dirty="0"/>
          </a:p>
        </p:txBody>
      </p:sp>
      <p:sp>
        <p:nvSpPr>
          <p:cNvPr id="7" name="Rectangle 6"/>
          <p:cNvSpPr/>
          <p:nvPr/>
        </p:nvSpPr>
        <p:spPr>
          <a:xfrm>
            <a:off x="2286000" y="2743200"/>
            <a:ext cx="4572000" cy="26314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rgbClr val="FF0000"/>
                </a:solidFill>
              </a:rPr>
              <a:t>LEER</a:t>
            </a:r>
          </a:p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rgbClr val="FF0000"/>
                </a:solidFill>
              </a:rPr>
              <a:t>CREER</a:t>
            </a:r>
          </a:p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rgbClr val="FF0000"/>
                </a:solidFill>
              </a:rPr>
              <a:t>OIR</a:t>
            </a:r>
          </a:p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rgbClr val="FF0000"/>
                </a:solidFill>
              </a:rPr>
              <a:t>TRAER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9120"/>
      </p:ext>
    </p:extLst>
  </p:cSld>
  <p:clrMapOvr>
    <a:masterClrMapping/>
  </p:clrMapOvr>
  <p:transition spd="med">
    <p:pull dir="u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Ahora les toca a Uds…</a:t>
            </a:r>
          </a:p>
        </p:txBody>
      </p:sp>
      <p:grpSp>
        <p:nvGrpSpPr>
          <p:cNvPr id="48148" name="Group 20"/>
          <p:cNvGrpSpPr>
            <a:grpSpLocks/>
          </p:cNvGrpSpPr>
          <p:nvPr/>
        </p:nvGrpSpPr>
        <p:grpSpPr bwMode="auto">
          <a:xfrm>
            <a:off x="701351" y="1333500"/>
            <a:ext cx="1752600" cy="1981200"/>
            <a:chOff x="336" y="1920"/>
            <a:chExt cx="1104" cy="1248"/>
          </a:xfrm>
        </p:grpSpPr>
        <p:pic>
          <p:nvPicPr>
            <p:cNvPr id="48139" name="Picture 11" descr="c:\Program Files\Microsoft Office\Clipart\standard\stddir1\bd05507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6" y="1920"/>
              <a:ext cx="1104" cy="888"/>
            </a:xfrm>
            <a:prstGeom prst="rect">
              <a:avLst/>
            </a:prstGeom>
            <a:noFill/>
          </p:spPr>
        </p:pic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ellos</a:t>
              </a:r>
            </a:p>
          </p:txBody>
        </p:sp>
      </p:grpSp>
      <p:grpSp>
        <p:nvGrpSpPr>
          <p:cNvPr id="48149" name="Group 21"/>
          <p:cNvGrpSpPr>
            <a:grpSpLocks/>
          </p:cNvGrpSpPr>
          <p:nvPr/>
        </p:nvGrpSpPr>
        <p:grpSpPr bwMode="auto">
          <a:xfrm>
            <a:off x="7010400" y="2025909"/>
            <a:ext cx="1285875" cy="1981200"/>
            <a:chOff x="4272" y="2880"/>
            <a:chExt cx="810" cy="1248"/>
          </a:xfrm>
        </p:grpSpPr>
        <p:pic>
          <p:nvPicPr>
            <p:cNvPr id="48143" name="Picture 15" descr="c:\Program Files\Microsoft Office\Clipart\standard\stddir4\pe02603_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72" y="2880"/>
              <a:ext cx="810" cy="959"/>
            </a:xfrm>
            <a:prstGeom prst="rect">
              <a:avLst/>
            </a:prstGeom>
            <a:noFill/>
          </p:spPr>
        </p:pic>
        <p:sp>
          <p:nvSpPr>
            <p:cNvPr id="48146" name="Text Box 18"/>
            <p:cNvSpPr txBox="1">
              <a:spLocks noChangeArrowheads="1"/>
            </p:cNvSpPr>
            <p:nvPr/>
          </p:nvSpPr>
          <p:spPr bwMode="auto">
            <a:xfrm>
              <a:off x="4522" y="3840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tú</a:t>
              </a:r>
            </a:p>
          </p:txBody>
        </p:sp>
      </p:grp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2590800" y="1506796"/>
            <a:ext cx="2389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están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bailando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4606212" y="2368550"/>
            <a:ext cx="2251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estás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jugando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   (al </a:t>
            </a:r>
            <a:r>
              <a:rPr lang="en-US" sz="2800" b="1" dirty="0" err="1">
                <a:solidFill>
                  <a:srgbClr val="FF0000"/>
                </a:solidFill>
              </a:rPr>
              <a:t>fútbol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545776" y="3959953"/>
            <a:ext cx="1371600" cy="1870075"/>
            <a:chOff x="480" y="864"/>
            <a:chExt cx="864" cy="1178"/>
          </a:xfrm>
        </p:grpSpPr>
        <p:pic>
          <p:nvPicPr>
            <p:cNvPr id="16" name="Picture 2" descr="c:\Program Files\Microsoft Office\Clipart\standard\stddir3\pe01705_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80" y="864"/>
              <a:ext cx="864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806" y="1754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yo</a:t>
              </a:r>
            </a:p>
          </p:txBody>
        </p:sp>
      </p:grp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137649" y="4373497"/>
            <a:ext cx="2468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estoy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hablando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7144544" y="4565132"/>
            <a:ext cx="1366838" cy="1981200"/>
            <a:chOff x="4224" y="1920"/>
            <a:chExt cx="861" cy="1248"/>
          </a:xfrm>
        </p:grpSpPr>
        <p:pic>
          <p:nvPicPr>
            <p:cNvPr id="20" name="Picture 4" descr="c:\Program Files\Microsoft Office\Clipart\standard\stddir3\fd00784_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224" y="1920"/>
              <a:ext cx="861" cy="942"/>
            </a:xfrm>
            <a:prstGeom prst="rect">
              <a:avLst/>
            </a:prstGeom>
            <a:noFill/>
          </p:spPr>
        </p:pic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4562" y="2880"/>
              <a:ext cx="3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Ud.</a:t>
              </a:r>
            </a:p>
          </p:txBody>
        </p:sp>
      </p:grp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979988" y="5461000"/>
            <a:ext cx="2327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está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comiendo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1" grpId="0" autoUpdateAnimBg="0"/>
      <p:bldP spid="48152" grpId="0" autoUpdateAnimBg="0"/>
      <p:bldP spid="18" grpId="0" autoUpdateAnimBg="0"/>
      <p:bldP spid="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Presente Progresivo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5105400" y="2209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hoy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78038" y="2209800"/>
            <a:ext cx="103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pasado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6851650" y="22098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futuro</a:t>
            </a:r>
          </a:p>
        </p:txBody>
      </p:sp>
      <p:grpSp>
        <p:nvGrpSpPr>
          <p:cNvPr id="68623" name="Group 15"/>
          <p:cNvGrpSpPr>
            <a:grpSpLocks/>
          </p:cNvGrpSpPr>
          <p:nvPr/>
        </p:nvGrpSpPr>
        <p:grpSpPr bwMode="auto">
          <a:xfrm>
            <a:off x="838200" y="1676400"/>
            <a:ext cx="7239000" cy="685800"/>
            <a:chOff x="528" y="1056"/>
            <a:chExt cx="4560" cy="432"/>
          </a:xfrm>
        </p:grpSpPr>
        <p:sp>
          <p:nvSpPr>
            <p:cNvPr id="68611" name="Line 3"/>
            <p:cNvSpPr>
              <a:spLocks noChangeShapeType="1"/>
            </p:cNvSpPr>
            <p:nvPr/>
          </p:nvSpPr>
          <p:spPr bwMode="auto">
            <a:xfrm>
              <a:off x="528" y="1296"/>
              <a:ext cx="456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2" name="Line 4"/>
            <p:cNvSpPr>
              <a:spLocks noChangeShapeType="1"/>
            </p:cNvSpPr>
            <p:nvPr/>
          </p:nvSpPr>
          <p:spPr bwMode="auto">
            <a:xfrm>
              <a:off x="528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2880" y="1056"/>
              <a:ext cx="1056" cy="2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622" name="Group 14"/>
          <p:cNvGrpSpPr>
            <a:grpSpLocks/>
          </p:cNvGrpSpPr>
          <p:nvPr/>
        </p:nvGrpSpPr>
        <p:grpSpPr bwMode="auto">
          <a:xfrm>
            <a:off x="5257800" y="1905000"/>
            <a:ext cx="304800" cy="304800"/>
            <a:chOff x="2688" y="2160"/>
            <a:chExt cx="192" cy="192"/>
          </a:xfrm>
        </p:grpSpPr>
        <p:sp>
          <p:nvSpPr>
            <p:cNvPr id="68620" name="Line 12"/>
            <p:cNvSpPr>
              <a:spLocks noChangeShapeType="1"/>
            </p:cNvSpPr>
            <p:nvPr/>
          </p:nvSpPr>
          <p:spPr bwMode="auto">
            <a:xfrm flipH="1">
              <a:off x="2688" y="2160"/>
              <a:ext cx="19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21" name="Line 13"/>
            <p:cNvSpPr>
              <a:spLocks noChangeShapeType="1"/>
            </p:cNvSpPr>
            <p:nvPr/>
          </p:nvSpPr>
          <p:spPr bwMode="auto">
            <a:xfrm rot="16200000" flipH="1">
              <a:off x="2688" y="2160"/>
              <a:ext cx="19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685800" y="3810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/>
              <a:t>	The </a:t>
            </a:r>
            <a:r>
              <a:rPr lang="en-US" sz="2800" b="1" i="1">
                <a:solidFill>
                  <a:srgbClr val="FF0000"/>
                </a:solidFill>
              </a:rPr>
              <a:t>present progressive</a:t>
            </a:r>
            <a:r>
              <a:rPr lang="en-US" sz="2800" b="1"/>
              <a:t> describes an action that is in process </a:t>
            </a:r>
            <a:r>
              <a:rPr lang="en-US" sz="2800" b="1" i="1">
                <a:solidFill>
                  <a:srgbClr val="FF0000"/>
                </a:solidFill>
              </a:rPr>
              <a:t>at the moment</a:t>
            </a:r>
            <a:r>
              <a:rPr lang="en-US" sz="2800" b="1"/>
              <a:t> we are talking.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911475" y="5635625"/>
            <a:ext cx="3335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4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¡ahora mismo!</a:t>
            </a:r>
          </a:p>
        </p:txBody>
      </p:sp>
    </p:spTree>
  </p:cSld>
  <p:clrMapOvr>
    <a:masterClrMapping/>
  </p:clrMapOvr>
  <p:transition spd="med">
    <p:pull dir="u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 autoUpdateAnimBg="0"/>
      <p:bldP spid="68616" grpId="0" autoUpdateAnimBg="0"/>
      <p:bldP spid="68617" grpId="0" autoUpdateAnimBg="0"/>
      <p:bldP spid="68624" grpId="0" autoUpdateAnimBg="0"/>
      <p:bldP spid="686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¿Cómo lo </a:t>
            </a:r>
            <a:r>
              <a:rPr lang="en-US" i="1"/>
              <a:t>formamos</a:t>
            </a:r>
            <a:r>
              <a:rPr lang="en-US"/>
              <a:t>?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410200" y="4419600"/>
            <a:ext cx="3505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-ar  		=  -ando</a:t>
            </a:r>
          </a:p>
          <a:p>
            <a:pPr>
              <a:spcBef>
                <a:spcPct val="50000"/>
              </a:spcBef>
            </a:pPr>
            <a:r>
              <a:rPr lang="en-US" sz="3200"/>
              <a:t>-er/-ir  	=  -iendo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624013" y="1362075"/>
            <a:ext cx="615424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</a:pPr>
            <a:endParaRPr lang="en-US" sz="2800" b="1" dirty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b="1" dirty="0"/>
              <a:t>  2 parts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b="1" dirty="0"/>
              <a:t>  Present tense forms of </a:t>
            </a:r>
            <a:r>
              <a:rPr lang="en-US" sz="2800" b="1" i="1" dirty="0">
                <a:solidFill>
                  <a:srgbClr val="FF0000"/>
                </a:solidFill>
              </a:rPr>
              <a:t>ESTAR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b="1" i="1" dirty="0">
                <a:solidFill>
                  <a:srgbClr val="FF0000"/>
                </a:solidFill>
              </a:rPr>
              <a:t>  Present Participle</a:t>
            </a:r>
            <a:r>
              <a:rPr lang="en-US" sz="2800" b="1" dirty="0"/>
              <a:t> of the main verb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en-US" sz="2800" b="1" i="1" dirty="0"/>
              <a:t>	(gerund / </a:t>
            </a:r>
            <a:r>
              <a:rPr lang="en-US" sz="2800" b="1" i="1" dirty="0" err="1"/>
              <a:t>gerundio</a:t>
            </a:r>
            <a:r>
              <a:rPr lang="en-US" sz="2800" b="1" i="1" dirty="0" smtClean="0"/>
              <a:t>) “</a:t>
            </a:r>
            <a:r>
              <a:rPr lang="en-US" sz="2800" b="1" i="1" dirty="0" smtClean="0"/>
              <a:t>–</a:t>
            </a:r>
            <a:r>
              <a:rPr lang="en-US" sz="2800" b="1" i="1" dirty="0" err="1" smtClean="0"/>
              <a:t>ing</a:t>
            </a:r>
            <a:r>
              <a:rPr lang="en-US" sz="2800" b="1" i="1" dirty="0" smtClean="0"/>
              <a:t> verbs!”</a:t>
            </a:r>
            <a:endParaRPr lang="en-US" sz="2800" b="1" i="1" dirty="0"/>
          </a:p>
        </p:txBody>
      </p: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1296988" y="4495800"/>
            <a:ext cx="3525837" cy="1187450"/>
            <a:chOff x="817" y="2832"/>
            <a:chExt cx="2221" cy="748"/>
          </a:xfrm>
        </p:grpSpPr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817" y="2832"/>
              <a:ext cx="1343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estoy	estamos</a:t>
              </a:r>
            </a:p>
            <a:p>
              <a:r>
                <a:rPr lang="en-US" b="1">
                  <a:solidFill>
                    <a:srgbClr val="FF0000"/>
                  </a:solidFill>
                </a:rPr>
                <a:t>estás	estáis</a:t>
              </a:r>
            </a:p>
            <a:p>
              <a:r>
                <a:rPr lang="en-US" b="1">
                  <a:solidFill>
                    <a:srgbClr val="FF0000"/>
                  </a:solidFill>
                </a:rPr>
                <a:t>está	están</a:t>
              </a:r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2723" y="2976"/>
              <a:ext cx="31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400" b="1"/>
                <a:t>+</a:t>
              </a:r>
            </a:p>
          </p:txBody>
        </p:sp>
      </p:grp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utoUpdateAnimBg="0"/>
      <p:bldP spid="3482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Participio presente = </a:t>
            </a:r>
            <a:r>
              <a:rPr lang="en-US" i="1">
                <a:solidFill>
                  <a:srgbClr val="FF0000"/>
                </a:solidFill>
              </a:rPr>
              <a:t>-ing</a:t>
            </a:r>
          </a:p>
        </p:txBody>
      </p:sp>
      <p:grpSp>
        <p:nvGrpSpPr>
          <p:cNvPr id="1056" name="Group 32"/>
          <p:cNvGrpSpPr>
            <a:grpSpLocks/>
          </p:cNvGrpSpPr>
          <p:nvPr/>
        </p:nvGrpSpPr>
        <p:grpSpPr bwMode="auto">
          <a:xfrm>
            <a:off x="1524000" y="1260475"/>
            <a:ext cx="6040438" cy="4987925"/>
            <a:chOff x="960" y="794"/>
            <a:chExt cx="3805" cy="3142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960" y="794"/>
              <a:ext cx="38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sng"/>
                <a:t>Infinitivo</a:t>
              </a:r>
              <a:r>
                <a:rPr lang="en-US" b="1"/>
                <a:t>				</a:t>
              </a:r>
              <a:r>
                <a:rPr lang="en-US" b="1" u="sng">
                  <a:solidFill>
                    <a:srgbClr val="FF0000"/>
                  </a:solidFill>
                </a:rPr>
                <a:t>Participio</a:t>
              </a: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2880" y="864"/>
              <a:ext cx="0" cy="30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739900" y="1870075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hablar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6192838" y="1905000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habl</a:t>
            </a:r>
            <a:r>
              <a:rPr lang="en-US">
                <a:solidFill>
                  <a:srgbClr val="FF0000"/>
                </a:solidFill>
              </a:rPr>
              <a:t>ando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1754188" y="2479675"/>
            <a:ext cx="944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comer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6165850" y="25146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com</a:t>
            </a:r>
            <a:r>
              <a:rPr lang="en-US">
                <a:solidFill>
                  <a:srgbClr val="FF0000"/>
                </a:solidFill>
              </a:rPr>
              <a:t>iendo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1846263" y="3124200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vivir</a:t>
            </a: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6232525" y="3159125"/>
            <a:ext cx="124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viv</a:t>
            </a:r>
            <a:r>
              <a:rPr lang="en-US">
                <a:solidFill>
                  <a:srgbClr val="FF0000"/>
                </a:solidFill>
              </a:rPr>
              <a:t>iendo</a:t>
            </a: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1654175" y="3775075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estudiar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6105525" y="3810000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estudi</a:t>
            </a:r>
            <a:r>
              <a:rPr lang="en-US">
                <a:solidFill>
                  <a:srgbClr val="FF0000"/>
                </a:solidFill>
              </a:rPr>
              <a:t>ando</a:t>
            </a: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1736725" y="4384675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pensar</a:t>
            </a: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6145312" y="4419600"/>
            <a:ext cx="1423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pens</a:t>
            </a:r>
            <a:r>
              <a:rPr lang="en-US" dirty="0" err="1">
                <a:solidFill>
                  <a:srgbClr val="FF0000"/>
                </a:solidFill>
              </a:rPr>
              <a:t>ando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1820863" y="4994275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jugar</a:t>
            </a: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6228692" y="5029200"/>
            <a:ext cx="12522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jug</a:t>
            </a:r>
            <a:r>
              <a:rPr lang="en-US" dirty="0" err="1">
                <a:solidFill>
                  <a:srgbClr val="FF0000"/>
                </a:solidFill>
              </a:rPr>
              <a:t>ando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" grpId="0" autoUpdateAnimBg="0"/>
      <p:bldP spid="1043" grpId="0" autoUpdateAnimBg="0"/>
      <p:bldP spid="1044" grpId="0" autoUpdateAnimBg="0"/>
      <p:bldP spid="1045" grpId="0" autoUpdateAnimBg="0"/>
      <p:bldP spid="1046" grpId="0" autoUpdateAnimBg="0"/>
      <p:bldP spid="1047" grpId="0" autoUpdateAnimBg="0"/>
      <p:bldP spid="1048" grpId="0" autoUpdateAnimBg="0"/>
      <p:bldP spid="1049" grpId="0" autoUpdateAnimBg="0"/>
      <p:bldP spid="1050" grpId="0" autoUpdateAnimBg="0"/>
      <p:bldP spid="1051" grpId="0" autoUpdateAnimBg="0"/>
      <p:bldP spid="1052" grpId="0" autoUpdateAnimBg="0"/>
      <p:bldP spid="105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286000" y="1447800"/>
            <a:ext cx="4572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In English you would never say:</a:t>
            </a:r>
          </a:p>
          <a:p>
            <a:pPr algn="ctr">
              <a:spcBef>
                <a:spcPct val="50000"/>
              </a:spcBef>
            </a:pPr>
            <a:r>
              <a:rPr lang="en-US"/>
              <a:t>“He walking.”  or  “She working.”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0" y="2667000"/>
            <a:ext cx="6019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You say:  </a:t>
            </a:r>
          </a:p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He’s walking.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/>
              <a:t>or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 u="sng">
                <a:solidFill>
                  <a:srgbClr val="FF0000"/>
                </a:solidFill>
              </a:rPr>
              <a:t>He is walking.</a:t>
            </a:r>
          </a:p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She’s working.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/>
              <a:t>or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 u="sng">
                <a:solidFill>
                  <a:srgbClr val="FF0000"/>
                </a:solidFill>
              </a:rPr>
              <a:t>She is working.</a:t>
            </a:r>
          </a:p>
        </p:txBody>
      </p:sp>
      <p:grpSp>
        <p:nvGrpSpPr>
          <p:cNvPr id="75785" name="Group 9"/>
          <p:cNvGrpSpPr>
            <a:grpSpLocks/>
          </p:cNvGrpSpPr>
          <p:nvPr/>
        </p:nvGrpSpPr>
        <p:grpSpPr bwMode="auto">
          <a:xfrm>
            <a:off x="1752600" y="5576888"/>
            <a:ext cx="6477000" cy="823912"/>
            <a:chOff x="1104" y="3513"/>
            <a:chExt cx="4080" cy="519"/>
          </a:xfrm>
        </p:grpSpPr>
        <p:sp>
          <p:nvSpPr>
            <p:cNvPr id="75780" name="Text Box 4"/>
            <p:cNvSpPr txBox="1">
              <a:spLocks noChangeArrowheads="1"/>
            </p:cNvSpPr>
            <p:nvPr/>
          </p:nvSpPr>
          <p:spPr bwMode="auto">
            <a:xfrm>
              <a:off x="1104" y="3657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ESTAR</a:t>
              </a:r>
            </a:p>
          </p:txBody>
        </p:sp>
        <p:sp>
          <p:nvSpPr>
            <p:cNvPr id="75781" name="Text Box 5"/>
            <p:cNvSpPr txBox="1">
              <a:spLocks noChangeArrowheads="1"/>
            </p:cNvSpPr>
            <p:nvPr/>
          </p:nvSpPr>
          <p:spPr bwMode="auto">
            <a:xfrm>
              <a:off x="2448" y="3513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/>
                <a:t>+</a:t>
              </a:r>
            </a:p>
          </p:txBody>
        </p:sp>
        <p:sp>
          <p:nvSpPr>
            <p:cNvPr id="75782" name="Text Box 6"/>
            <p:cNvSpPr txBox="1">
              <a:spLocks noChangeArrowheads="1"/>
            </p:cNvSpPr>
            <p:nvPr/>
          </p:nvSpPr>
          <p:spPr bwMode="auto">
            <a:xfrm>
              <a:off x="3168" y="3657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-ando    or    -iendo</a:t>
              </a:r>
            </a:p>
          </p:txBody>
        </p:sp>
      </p:grp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Presente Progresivo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459038" y="4419600"/>
            <a:ext cx="42179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We do the same in Spanish: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Never leave out the verb </a:t>
            </a:r>
            <a:r>
              <a:rPr lang="en-US" b="1" i="1">
                <a:solidFill>
                  <a:srgbClr val="FF0000"/>
                </a:solidFill>
              </a:rPr>
              <a:t>ESTAR</a:t>
            </a:r>
          </a:p>
        </p:txBody>
      </p:sp>
      <p:pic>
        <p:nvPicPr>
          <p:cNvPr id="75786" name="Picture 10" descr="c:\Program Files\Microsoft Office\Clipart\standard\stddir4\pe01857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00400"/>
            <a:ext cx="1752600" cy="1200150"/>
          </a:xfrm>
          <a:prstGeom prst="rect">
            <a:avLst/>
          </a:prstGeom>
          <a:noFill/>
        </p:spPr>
      </p:pic>
      <p:pic>
        <p:nvPicPr>
          <p:cNvPr id="75788" name="Picture 12" descr="c:\Program Files\Microsoft Office\Clipart\standard\stddir1\bd07127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048000"/>
            <a:ext cx="1114425" cy="14430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charset="0"/>
              </a:rPr>
              <a:t>ESTAR</a:t>
            </a:r>
            <a:r>
              <a:rPr lang="en-US">
                <a:latin typeface="Times New Roman" charset="0"/>
              </a:rPr>
              <a:t> y el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Participio</a:t>
            </a:r>
          </a:p>
        </p:txBody>
      </p:sp>
      <p:grpSp>
        <p:nvGrpSpPr>
          <p:cNvPr id="45069" name="Group 13"/>
          <p:cNvGrpSpPr>
            <a:grpSpLocks/>
          </p:cNvGrpSpPr>
          <p:nvPr/>
        </p:nvGrpSpPr>
        <p:grpSpPr bwMode="auto">
          <a:xfrm>
            <a:off x="381000" y="1219200"/>
            <a:ext cx="7543800" cy="2682875"/>
            <a:chOff x="240" y="768"/>
            <a:chExt cx="4752" cy="1690"/>
          </a:xfrm>
        </p:grpSpPr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3504" y="124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Arial" charset="0"/>
                </a:rPr>
                <a:t>-ando</a:t>
              </a:r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3456" y="1728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-iendo</a:t>
              </a:r>
            </a:p>
          </p:txBody>
        </p:sp>
        <p:grpSp>
          <p:nvGrpSpPr>
            <p:cNvPr id="45068" name="Group 12"/>
            <p:cNvGrpSpPr>
              <a:grpSpLocks/>
            </p:cNvGrpSpPr>
            <p:nvPr/>
          </p:nvGrpSpPr>
          <p:grpSpPr bwMode="auto">
            <a:xfrm>
              <a:off x="240" y="768"/>
              <a:ext cx="3005" cy="1690"/>
              <a:chOff x="240" y="768"/>
              <a:chExt cx="3005" cy="1690"/>
            </a:xfrm>
          </p:grpSpPr>
          <p:sp>
            <p:nvSpPr>
              <p:cNvPr id="45059" name="Text Box 3"/>
              <p:cNvSpPr txBox="1">
                <a:spLocks noChangeArrowheads="1"/>
              </p:cNvSpPr>
              <p:nvPr/>
            </p:nvSpPr>
            <p:spPr bwMode="auto">
              <a:xfrm>
                <a:off x="240" y="768"/>
                <a:ext cx="2112" cy="1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yo  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estoy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tú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él, ella, Ud.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nosotros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estamos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vosotros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estáis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ellos, ellas, Uds.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están</a:t>
                </a:r>
              </a:p>
            </p:txBody>
          </p:sp>
          <p:sp>
            <p:nvSpPr>
              <p:cNvPr id="45065" name="Text Box 9"/>
              <p:cNvSpPr txBox="1">
                <a:spLocks noChangeArrowheads="1"/>
              </p:cNvSpPr>
              <p:nvPr/>
            </p:nvSpPr>
            <p:spPr bwMode="auto">
              <a:xfrm>
                <a:off x="2928" y="1392"/>
                <a:ext cx="317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400" b="1"/>
                  <a:t>+</a:t>
                </a:r>
              </a:p>
            </p:txBody>
          </p:sp>
        </p:grpSp>
      </p:grpSp>
      <p:pic>
        <p:nvPicPr>
          <p:cNvPr id="45066" name="Picture 10" descr="c:\Program Files\Microsoft Office\Clipart\standard\stddir4\pe01857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267200"/>
            <a:ext cx="3124200" cy="2139950"/>
          </a:xfrm>
          <a:prstGeom prst="rect">
            <a:avLst/>
          </a:prstGeom>
          <a:noFill/>
        </p:spPr>
      </p:pic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053013" y="4572000"/>
            <a:ext cx="2527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He’s walking.</a:t>
            </a:r>
          </a:p>
          <a:p>
            <a:endParaRPr lang="en-US"/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El </a:t>
            </a:r>
            <a:r>
              <a:rPr lang="en-US" i="1" u="sng">
                <a:solidFill>
                  <a:srgbClr val="FF0000"/>
                </a:solidFill>
              </a:rPr>
              <a:t>está caminando</a:t>
            </a:r>
            <a:r>
              <a:rPr lang="en-US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charset="0"/>
              </a:rPr>
              <a:t>ESTAR</a:t>
            </a:r>
            <a:r>
              <a:rPr lang="en-US">
                <a:latin typeface="Times New Roman" charset="0"/>
              </a:rPr>
              <a:t> y el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Participio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381000" y="1219200"/>
            <a:ext cx="7543800" cy="2682875"/>
            <a:chOff x="240" y="768"/>
            <a:chExt cx="4752" cy="1690"/>
          </a:xfrm>
        </p:grpSpPr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3504" y="124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Arial" charset="0"/>
                </a:rPr>
                <a:t>-ando</a:t>
              </a:r>
            </a:p>
          </p:txBody>
        </p:sp>
        <p:sp>
          <p:nvSpPr>
            <p:cNvPr id="76805" name="Text Box 5"/>
            <p:cNvSpPr txBox="1">
              <a:spLocks noChangeArrowheads="1"/>
            </p:cNvSpPr>
            <p:nvPr/>
          </p:nvSpPr>
          <p:spPr bwMode="auto">
            <a:xfrm>
              <a:off x="3456" y="1728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-iendo</a:t>
              </a:r>
            </a:p>
          </p:txBody>
        </p:sp>
        <p:grpSp>
          <p:nvGrpSpPr>
            <p:cNvPr id="76806" name="Group 6"/>
            <p:cNvGrpSpPr>
              <a:grpSpLocks/>
            </p:cNvGrpSpPr>
            <p:nvPr/>
          </p:nvGrpSpPr>
          <p:grpSpPr bwMode="auto">
            <a:xfrm>
              <a:off x="240" y="768"/>
              <a:ext cx="3005" cy="1690"/>
              <a:chOff x="240" y="768"/>
              <a:chExt cx="3005" cy="1690"/>
            </a:xfrm>
          </p:grpSpPr>
          <p:sp>
            <p:nvSpPr>
              <p:cNvPr id="76807" name="Text Box 7"/>
              <p:cNvSpPr txBox="1">
                <a:spLocks noChangeArrowheads="1"/>
              </p:cNvSpPr>
              <p:nvPr/>
            </p:nvSpPr>
            <p:spPr bwMode="auto">
              <a:xfrm>
                <a:off x="240" y="768"/>
                <a:ext cx="2112" cy="1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yo  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estoy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tú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él, ella, Ud.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nosotros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estamos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vosotros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estáis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ellos, ellas, Uds.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están</a:t>
                </a:r>
              </a:p>
            </p:txBody>
          </p:sp>
          <p:sp>
            <p:nvSpPr>
              <p:cNvPr id="76808" name="Text Box 8"/>
              <p:cNvSpPr txBox="1">
                <a:spLocks noChangeArrowheads="1"/>
              </p:cNvSpPr>
              <p:nvPr/>
            </p:nvSpPr>
            <p:spPr bwMode="auto">
              <a:xfrm>
                <a:off x="2928" y="1392"/>
                <a:ext cx="317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400" b="1"/>
                  <a:t>+</a:t>
                </a:r>
              </a:p>
            </p:txBody>
          </p:sp>
        </p:grpSp>
      </p:grp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5053013" y="4572000"/>
            <a:ext cx="27463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She’s working.</a:t>
            </a:r>
          </a:p>
          <a:p>
            <a:endParaRPr lang="en-US"/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Ella </a:t>
            </a:r>
            <a:r>
              <a:rPr lang="en-US" i="1" u="sng">
                <a:solidFill>
                  <a:srgbClr val="FF0000"/>
                </a:solidFill>
              </a:rPr>
              <a:t>está trabajando</a:t>
            </a:r>
            <a:r>
              <a:rPr lang="en-US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76811" name="Picture 11" descr="c:\Program Files\Microsoft Office\Clipart\standard\stddir1\bd07127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191000"/>
            <a:ext cx="1824038" cy="2362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¿En inglés o en español?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792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English you can say:</a:t>
            </a:r>
          </a:p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I am working</a:t>
            </a:r>
            <a:r>
              <a:rPr lang="en-US" i="1"/>
              <a:t> right now</a:t>
            </a:r>
            <a:r>
              <a:rPr lang="en-US"/>
              <a:t>    </a:t>
            </a:r>
            <a:r>
              <a:rPr lang="en-US" b="1"/>
              <a:t>or  </a:t>
            </a:r>
            <a:r>
              <a:rPr lang="en-US" i="1">
                <a:solidFill>
                  <a:srgbClr val="FF0000"/>
                </a:solidFill>
              </a:rPr>
              <a:t>I am</a:t>
            </a:r>
            <a:r>
              <a:rPr lang="en-US" i="1"/>
              <a:t> </a:t>
            </a:r>
            <a:r>
              <a:rPr lang="en-US" i="1">
                <a:solidFill>
                  <a:srgbClr val="FF0000"/>
                </a:solidFill>
              </a:rPr>
              <a:t>working</a:t>
            </a:r>
            <a:r>
              <a:rPr lang="en-US" i="1"/>
              <a:t> tomorrow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066800" y="2438400"/>
            <a:ext cx="693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***</a:t>
            </a:r>
            <a:r>
              <a:rPr lang="en-US"/>
              <a:t> In Spanish you </a:t>
            </a:r>
            <a:r>
              <a:rPr lang="en-US" b="1"/>
              <a:t>cannot</a:t>
            </a:r>
            <a:r>
              <a:rPr lang="en-US"/>
              <a:t> do this.  The progressive in Spanish is ONLY used to describe an action that is in process at the moment we are talking (</a:t>
            </a:r>
            <a:r>
              <a:rPr lang="en-US" b="1">
                <a:solidFill>
                  <a:srgbClr val="FF0000"/>
                </a:solidFill>
              </a:rPr>
              <a:t>ahora mismo</a:t>
            </a:r>
            <a:r>
              <a:rPr lang="en-US"/>
              <a:t>).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600200" y="3778250"/>
            <a:ext cx="594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***</a:t>
            </a:r>
            <a:r>
              <a:rPr lang="en-US"/>
              <a:t> In Spanish we can use the expression            </a:t>
            </a:r>
            <a:r>
              <a:rPr lang="en-US" b="1"/>
              <a:t>IR</a:t>
            </a:r>
            <a:r>
              <a:rPr lang="en-US"/>
              <a:t> + </a:t>
            </a:r>
            <a:r>
              <a:rPr lang="en-US" b="1"/>
              <a:t>A</a:t>
            </a:r>
            <a:r>
              <a:rPr lang="en-US"/>
              <a:t> + </a:t>
            </a:r>
            <a:r>
              <a:rPr lang="en-US" b="1"/>
              <a:t>Infinitive</a:t>
            </a:r>
            <a:r>
              <a:rPr lang="en-US"/>
              <a:t> to refer to the near future (</a:t>
            </a:r>
            <a:r>
              <a:rPr lang="en-US">
                <a:solidFill>
                  <a:srgbClr val="FF0000"/>
                </a:solidFill>
              </a:rPr>
              <a:t>tomorrow</a:t>
            </a:r>
            <a:r>
              <a:rPr lang="en-US"/>
              <a:t>).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493963" y="5181600"/>
            <a:ext cx="417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Estoy trabajando</a:t>
            </a:r>
            <a:r>
              <a:rPr lang="en-US"/>
              <a:t> ahora mismo.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3071813" y="5867400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Voy a trabajar</a:t>
            </a:r>
            <a:r>
              <a:rPr lang="en-US"/>
              <a:t> mañana.</a:t>
            </a: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09" grpId="0" autoUpdateAnimBg="0"/>
      <p:bldP spid="47110" grpId="0" autoUpdateAnimBg="0"/>
      <p:bldP spid="47114" grpId="0" autoUpdateAnimBg="0"/>
      <p:bldP spid="471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Por ejemplo…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00200" y="3705225"/>
            <a:ext cx="6019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Juan </a:t>
            </a:r>
            <a:r>
              <a:rPr lang="en-US" b="1">
                <a:solidFill>
                  <a:srgbClr val="FF0000"/>
                </a:solidFill>
              </a:rPr>
              <a:t>está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escribiendo</a:t>
            </a:r>
            <a:r>
              <a:rPr lang="en-US"/>
              <a:t> la carta.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Andrés y Alicia </a:t>
            </a:r>
            <a:r>
              <a:rPr lang="en-US" b="1">
                <a:solidFill>
                  <a:srgbClr val="FF0000"/>
                </a:solidFill>
              </a:rPr>
              <a:t>están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comiendo</a:t>
            </a:r>
            <a:r>
              <a:rPr lang="en-US"/>
              <a:t> un burrito.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Pedro y yo </a:t>
            </a:r>
            <a:r>
              <a:rPr lang="en-US" b="1">
                <a:solidFill>
                  <a:srgbClr val="FF0000"/>
                </a:solidFill>
              </a:rPr>
              <a:t>estamos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jugando</a:t>
            </a:r>
            <a:r>
              <a:rPr lang="en-US"/>
              <a:t> a las cartas.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057400" y="29098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ESTAR</a:t>
            </a:r>
            <a:r>
              <a:rPr lang="en-US"/>
              <a:t>        </a:t>
            </a:r>
            <a:r>
              <a:rPr lang="en-US" sz="2800" b="1"/>
              <a:t>+</a:t>
            </a:r>
            <a:r>
              <a:rPr lang="en-US"/>
              <a:t>       </a:t>
            </a:r>
            <a:r>
              <a:rPr lang="en-US" b="1">
                <a:solidFill>
                  <a:schemeClr val="tx2"/>
                </a:solidFill>
              </a:rPr>
              <a:t>Participio presente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393825" y="1295400"/>
            <a:ext cx="63023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Unas oraciones usando el presente progresivo: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Right now</a:t>
            </a:r>
            <a:r>
              <a:rPr lang="en-US" b="1"/>
              <a:t> Juan, Andrés, Alicia, Pedro and I are doing something… </a:t>
            </a:r>
          </a:p>
        </p:txBody>
      </p:sp>
      <p:pic>
        <p:nvPicPr>
          <p:cNvPr id="38922" name="Picture 10" descr="c:\Program Files\Microsoft Office\Clipart\corpbas\bd1969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334000"/>
            <a:ext cx="1524000" cy="1208088"/>
          </a:xfrm>
          <a:prstGeom prst="rect">
            <a:avLst/>
          </a:prstGeom>
          <a:noFill/>
        </p:spPr>
      </p:pic>
      <p:pic>
        <p:nvPicPr>
          <p:cNvPr id="38923" name="Picture 11" descr="c:\Program Files\Microsoft Office\Clipart\standard\stddir3\pe01709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257800"/>
            <a:ext cx="1357313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6" grpId="0" autoUpdateAnimBg="0"/>
      <p:bldP spid="38917" grpId="0" autoUpdateAnimBg="0"/>
    </p:bldLst>
  </p:timing>
</p:sld>
</file>

<file path=ppt/theme/theme1.xml><?xml version="1.0" encoding="utf-8"?>
<a:theme xmlns:a="http://schemas.openxmlformats.org/drawingml/2006/main" name="Greco Roman Style">
  <a:themeElements>
    <a:clrScheme name="Greco Roman Sty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eco Roman Style">
      <a:majorFont>
        <a:latin typeface="Pegasus"/>
        <a:ea typeface=""/>
        <a:cs typeface=""/>
      </a:majorFont>
      <a:minorFont>
        <a:latin typeface="Pegas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reco Roman Sty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co Roman Sty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Designs\Greco Roman Style.pot</Template>
  <TotalTime>528</TotalTime>
  <Words>558</Words>
  <Application>Microsoft Office PowerPoint</Application>
  <PresentationFormat>On-screen Show (4:3)</PresentationFormat>
  <Paragraphs>153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Pegasus</vt:lpstr>
      <vt:lpstr>Times New Roman</vt:lpstr>
      <vt:lpstr>Wingdings</vt:lpstr>
      <vt:lpstr>Greco Roman Style</vt:lpstr>
      <vt:lpstr>El Presente Progresivo</vt:lpstr>
      <vt:lpstr>PowerPoint Presentation</vt:lpstr>
      <vt:lpstr>¿Cómo lo formamos?</vt:lpstr>
      <vt:lpstr>Participio presente = -ing</vt:lpstr>
      <vt:lpstr>PowerPoint Presentation</vt:lpstr>
      <vt:lpstr>ESTAR y el Participio</vt:lpstr>
      <vt:lpstr>ESTAR y el Participio</vt:lpstr>
      <vt:lpstr>¿En inglés o en español?</vt:lpstr>
      <vt:lpstr>Por ejemplo…</vt:lpstr>
      <vt:lpstr>Más ejemplos…:</vt:lpstr>
      <vt:lpstr>Completen las frases…</vt:lpstr>
      <vt:lpstr>Verbos irregulares…</vt:lpstr>
      <vt:lpstr>Verbos irregulares…</vt:lpstr>
      <vt:lpstr>Ahora les toca a Uds…</vt:lpstr>
    </vt:vector>
  </TitlesOfParts>
  <Company>EDUCACION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 Progresivo</dc:title>
  <dc:subject>Español 101</dc:subject>
  <dc:creator>Jaime E Olalde</dc:creator>
  <cp:lastModifiedBy>Laura Koebel</cp:lastModifiedBy>
  <cp:revision>101</cp:revision>
  <dcterms:created xsi:type="dcterms:W3CDTF">2000-03-27T05:59:45Z</dcterms:created>
  <dcterms:modified xsi:type="dcterms:W3CDTF">2017-10-03T13:47:44Z</dcterms:modified>
</cp:coreProperties>
</file>