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56" r:id="rId5"/>
    <p:sldId id="257" r:id="rId6"/>
    <p:sldId id="260" r:id="rId7"/>
    <p:sldId id="261" r:id="rId8"/>
    <p:sldId id="262" r:id="rId9"/>
    <p:sldId id="25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2BA2F-73F0-447D-85E9-7E01573300FF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0A076-EBF3-466A-B54C-73492031CE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3 RULES OF NOUN and ADJECTIVE AGREEMENT!!!!!!!!!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865 -0.32384 C -0.36702 -0.3331 -0.35243 -0.33958 -0.33924 -0.34444 C -0.29271 -0.34074 -0.27674 -0.34699 -0.2441 -0.33032 C -0.23837 -0.32268 -0.23195 -0.3169 -0.225 -0.31111 C -0.2191 -0.29537 -0.21476 -0.2919 -0.20712 -0.27778 C -0.19966 -0.26412 -0.19323 -0.25254 -0.18334 -0.24143 C -0.17205 -0.2118 -0.15382 -0.18565 -0.14063 -0.15717 C -0.13455 -0.14398 -0.12986 -0.13009 -0.125 -0.11597 C -0.11789 -0.09606 -0.11146 -0.08819 -0.10608 -0.06389 C -0.10452 -0.05694 -0.1033 -0.04954 -0.10122 -0.04282 C -0.09809 -0.0331 -0.0941 -0.02407 -0.09045 -0.01435 C -0.08854 -0.00949 -0.08611 -0.00532 -0.08455 -4.07407E-6 C -0.08177 0.00834 -0.079 0.01574 -0.07743 0.02523 C -0.07153 0.06019 -0.06077 0.12986 -0.06077 0.12986 C -0.06233 0.14213 -0.06424 0.15093 -0.0691 0.16158 C -0.07448 0.1882 -0.06736 0.15671 -0.07622 0.18403 C -0.08334 0.20556 -0.09045 0.22639 -0.09879 0.24722 C -0.11042 0.27593 -0.12743 0.30046 -0.14184 0.32662 C -0.14479 0.33241 -0.14827 0.33796 -0.15243 0.34259 C -0.15573 0.3463 -0.16302 0.35209 -0.16302 0.35209 C -0.1717 0.35116 -0.18056 0.35116 -0.18924 0.34908 C -0.19705 0.34722 -0.20417 0.33611 -0.21077 0.33171 C -0.21459 0.32871 -0.21893 0.32801 -0.22257 0.325 C -0.26354 0.29306 -0.20782 0.33056 -0.24289 0.30787 C -0.24948 0.29514 -0.25886 0.28866 -0.26545 0.27593 C -0.27014 0.26713 -0.27414 0.25996 -0.28091 0.25394 C -0.2849 0.24514 -0.28542 0.23704 -0.28924 0.22847 C -0.28872 0.21343 -0.28993 0.19815 -0.28698 0.18403 C -0.28542 0.17593 -0.28091 0.16227 -0.27743 0.15533 C -0.27552 0.15162 -0.2724 0.14931 -0.27032 0.14584 C -0.26372 0.13426 -0.25782 0.12153 -0.25 0.11111 C -0.23924 0.09676 -0.22466 0.08843 -0.21198 0.07778 C -0.19011 0.05949 -0.22309 0.08102 -0.18212 0.05695 C -0.17448 0.05255 -0.16997 0.04491 -0.16302 0.03935 C -0.15226 0.03079 -0.14306 0.02639 -0.13334 0.01713 C -0.1191 0.00394 -0.10365 -0.00972 -0.09045 -0.02569 C -0.08733 -0.02916 -0.08542 -0.03472 -0.08212 -0.03842 C -0.07622 -0.04444 -0.06893 -0.04815 -0.06302 -0.05416 C -0.05504 -0.06204 -0.06493 -0.05648 -0.05365 -0.06504 C -0.05052 -0.06759 -0.03247 -0.07662 -0.02743 -0.08264 C -0.01858 -0.09398 -0.02986 -0.08032 -0.01077 -0.09699 C -0.00018 -0.10648 0.01024 -0.11551 0.02135 -0.12384 C 0.0434 -0.14097 0.06475 -0.1662 0.09045 -0.17315 C 0.09652 -0.17685 0.10295 -0.1794 0.10955 -0.18125 C 0.11909 -0.18079 0.17552 -0.19282 0.19878 -0.17153 C 0.21041 -0.16088 0.1993 -0.16829 0.20955 -0.16204 C 0.221 -0.13541 0.20347 -0.17454 0.21909 -0.14606 C 0.22361 -0.13773 0.22187 -0.13495 0.225 -0.12546 C 0.22586 -0.12268 0.2276 -0.12037 0.22847 -0.11759 C 0.23038 -0.11342 0.23194 -0.10949 0.23333 -0.10486 C 0.23559 -0.09722 0.23628 -0.0875 0.23802 -0.0794 C 0.24531 -0.04537 0.25156 -0.01111 0.26059 0.02199 C 0.26406 0.04792 0.27066 0.07292 0.275 0.09838 C 0.28038 0.13033 0.28524 0.16296 0.29045 0.19514 C 0.28906 0.2507 0.28611 0.2625 0.27743 0.32037 C 0.27656 0.33773 0.275 0.35718 0.26527 0.36945 C 0.25538 0.40185 0.23611 0.42616 0.21788 0.45046 C 0.21354 0.45625 0.21076 0.45602 0.2059 0.46181 C 0.20069 0.46806 0.19722 0.47824 0.19149 0.4838 C 0.18177 0.49375 0.17014 0.49722 0.15833 0.50139 C 0.14409 0.49977 0.12951 0.50023 0.11527 0.49676 C 0.10729 0.49445 0.10034 0.48796 0.09288 0.4838 C 0.05781 0.46412 0.03576 0.42361 0.02621 0.37616 C 0.02361 0.3375 0.03107 0.3044 0.03923 0.26806 C 0.0467 0.23519 0.05538 0.20486 0.06545 0.17269 C 0.06944 0.15996 0.07552 0.14838 0.07864 0.13496 C 0.08368 0.11366 0.08871 0.09259 0.09409 0.0713 C 0.1033 0.03426 0.10955 -0.0037 0.11666 -0.04166 C 0.12326 -0.07754 0.12396 -0.11435 0.13455 -0.1493 C 0.14097 -0.19491 0.14687 -0.24143 0.16302 -0.28264 C 0.16666 -0.2919 0.17014 -0.30208 0.17621 -0.3081 C 0.18402 -0.32801 0.20434 -0.32986 0.21909 -0.33657 C 0.24288 -0.33379 0.24114 -0.33866 0.25468 -0.3287 C 0.26892 -0.31829 0.28576 -0.29004 0.3 -0.28588 C 0.30833 -0.2743 0.321 -0.26921 0.32968 -0.25717 C 0.33402 -0.24305 0.35052 -0.22338 0.35955 -0.21134 C 0.36562 -0.20301 0.36649 -0.19329 0.375 -0.1875 C 0.38125 -0.17361 0.3868 -0.15903 0.39531 -0.14768 C 0.3967 -0.14375 0.39896 -0.14051 0.4 -0.13657 C 0.40121 -0.13241 0.40243 -0.12384 0.40243 -0.12384 C 0.38854 -0.10555 0.37378 -0.08796 0.36076 -0.06852 C 0.35486 -0.05926 0.34965 -0.0493 0.34288 -0.04166 C 0.33264 -0.02963 0.32361 -0.01643 0.31545 -0.00185 C 0.31423 0.00509 0.3125 0.00996 0.30955 0.01574 C 0.30468 0.04097 0.29705 0.04097 0.27968 0.05371 C 0.26909 0.06158 0.25399 0.07176 0.24288 0.07778 C 0.23802 0.08033 0.23246 0.08033 0.22743 0.08241 C 0.21909 0.08588 0.21128 0.09144 0.20243 0.0919 C 0.18593 0.09283 0.16979 0.09306 0.15364 0.09352 C 0.06771 0.1125 -0.01007 0.09931 -0.10486 0.1 C -0.12032 0.10417 -0.13577 0.11042 -0.15122 0.11412 C -0.16059 0.12384 -0.17257 0.1257 -0.18334 0.13171 C -0.19844 0.15093 -0.17535 0.12315 -0.19167 0.13773 C -0.19289 0.13912 -0.19306 0.14144 -0.1941 0.14283 C -0.20295 0.15324 -0.21181 0.16296 -0.22032 0.17454 C -0.22934 0.18634 -0.23368 0.20486 -0.24045 0.21898 C -0.2474 0.2331 -0.254 0.24815 -0.26198 0.26181 C -0.26719 0.28449 -0.26528 0.27546 -0.26789 0.28889 C -0.26337 0.3125 -0.254 0.31829 -0.24167 0.33472 C -0.23716 0.34097 -0.23316 0.34769 -0.22865 0.35371 C -0.20677 0.38334 -0.17709 0.39676 -0.14879 0.41111 C -0.13993 0.41551 -0.13143 0.42084 -0.12257 0.42523 C -0.11407 0.42917 -0.10486 0.43148 -0.09636 0.43634 C -0.08924 0.44028 -0.08229 0.4456 -0.075 0.44884 C -0.06337 0.45417 -0.05 0.45486 -0.03802 0.45695 C -0.0033 0.46273 0.03177 0.46019 0.06666 0.46181 C 0.0776 0.46551 0.08871 0.46783 0.1 0.46968 C 0.22517 0.46597 0.21996 0.47801 0.29409 0.45232 C 0.32118 0.44259 0.34982 0.43634 0.37378 0.41736 C 0.37639 0.41528 0.38836 0.40533 0.39288 0.40278 C 0.42534 0.38611 0.46232 0.36366 0.48455 0.32662 C 0.48698 0.31759 0.48854 0.3081 0.49288 0.29977 C 0.4967 0.26968 0.50277 0.23357 0.48576 0.21111 C 0.48489 0.20209 0.48524 0.19769 0.4809 0.19028 C 0.47934 0.18796 0.47708 0.18611 0.475 0.18403 C 0.47343 0.18241 0.47152 0.18148 0.47031 0.1794 C 0.46632 0.17269 0.46406 0.16435 0.45955 0.15857 C 0.44531 0.14005 0.43003 0.12523 0.41423 0.10949 C 0.4092 0.1044 0.40208 0.10509 0.39635 0.10162 C 0.37899 0.09074 0.39739 0.09838 0.37864 0.0919 C 0.36059 0.07824 0.30868 0.06921 0.28802 0.06829 C 0.10555 0.05949 0.15208 0.06111 0.01909 0.05857 C 0.00468 0.05695 -0.00938 0.05509 -0.02379 0.05371 C -0.04219 0.04977 -0.06025 0.04375 -0.07865 0.03935 C -0.07986 0.03912 -0.08212 0.03935 -0.08212 0.03796 C -0.08212 0.03519 -0.07414 0.03334 -0.07379 0.03334 C -0.06545 0.03125 -0.05729 0.02847 -0.04879 0.02662 C -0.03854 0.01875 -0.02778 0.01273 -0.01667 0.00787 C -0.01129 0.00509 -0.00625 -4.07407E-6 3.33333E-6 -4.07407E-6 " pathEditMode="relative" ptsTypes="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r>
              <a:rPr lang="en-US" dirty="0" smtClean="0"/>
              <a:t> con SER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8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boy is smart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but lazy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tall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girl is nice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403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patient teachers are interesting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219200"/>
            <a:ext cx="9296400" cy="5029200"/>
          </a:xfrm>
        </p:spPr>
        <p:txBody>
          <a:bodyPr>
            <a:noAutofit/>
          </a:bodyPr>
          <a:lstStyle/>
          <a:p>
            <a:r>
              <a:rPr lang="en-US" sz="6000" dirty="0" smtClean="0"/>
              <a:t>Masculine nouns end in O</a:t>
            </a:r>
          </a:p>
          <a:p>
            <a:r>
              <a:rPr lang="en-US" sz="6000" dirty="0" err="1" smtClean="0"/>
              <a:t>Femenine</a:t>
            </a:r>
            <a:r>
              <a:rPr lang="en-US" sz="6000" dirty="0" smtClean="0"/>
              <a:t> nouns end in A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 </a:t>
            </a:r>
            <a:r>
              <a:rPr lang="en-US" dirty="0" smtClean="0">
                <a:solidFill>
                  <a:srgbClr val="FF0000"/>
                </a:solidFill>
              </a:rPr>
              <a:t>Order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u="sng" dirty="0" smtClean="0">
                <a:solidFill>
                  <a:srgbClr val="FF0000"/>
                </a:solidFill>
              </a:rPr>
              <a:t>Order of the noun and adjective </a:t>
            </a:r>
            <a:r>
              <a:rPr lang="en-US" sz="4800" dirty="0" smtClean="0"/>
              <a:t>is different than in English. It </a:t>
            </a:r>
            <a:r>
              <a:rPr lang="en-US" sz="4800" u="sng" dirty="0" smtClean="0">
                <a:solidFill>
                  <a:srgbClr val="FF0000"/>
                </a:solidFill>
              </a:rPr>
              <a:t>is flipped</a:t>
            </a:r>
            <a:r>
              <a:rPr lang="en-US" sz="48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sz="4800" u="sng" dirty="0" smtClean="0">
                <a:solidFill>
                  <a:srgbClr val="FF0000"/>
                </a:solidFill>
              </a:rPr>
              <a:t>Noun + Adjective</a:t>
            </a:r>
          </a:p>
          <a:p>
            <a:pPr>
              <a:buFont typeface="Arial" pitchFamily="34" charset="0"/>
              <a:buChar char="•"/>
            </a:pPr>
            <a:endParaRPr lang="en-US" sz="4800" u="sng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Casa </a:t>
            </a:r>
            <a:r>
              <a:rPr lang="en-US" sz="4800" dirty="0" err="1" smtClean="0"/>
              <a:t>blanca</a:t>
            </a:r>
            <a:endParaRPr lang="en-US" sz="4800" dirty="0" smtClean="0"/>
          </a:p>
          <a:p>
            <a:r>
              <a:rPr lang="en-US" sz="4800" dirty="0" err="1" smtClean="0"/>
              <a:t>gato</a:t>
            </a:r>
            <a:r>
              <a:rPr lang="en-US" sz="4800" dirty="0" smtClean="0"/>
              <a:t> negro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RULE #2: </a:t>
            </a:r>
            <a:r>
              <a:rPr lang="en-US" dirty="0" smtClean="0">
                <a:solidFill>
                  <a:srgbClr val="FF0000"/>
                </a:solidFill>
              </a:rPr>
              <a:t>GENDER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38200"/>
            <a:ext cx="8686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3200" u="sng" dirty="0"/>
          </a:p>
          <a:p>
            <a:pPr lvl="0">
              <a:buFont typeface="Arial" pitchFamily="34" charset="0"/>
              <a:buChar char="•"/>
            </a:pPr>
            <a:r>
              <a:rPr lang="en-US" sz="3200" u="sng" dirty="0" smtClean="0">
                <a:solidFill>
                  <a:srgbClr val="FF0000"/>
                </a:solidFill>
              </a:rPr>
              <a:t>Adjectives </a:t>
            </a:r>
            <a:r>
              <a:rPr lang="en-US" sz="3200" u="sng" dirty="0">
                <a:solidFill>
                  <a:srgbClr val="FF0000"/>
                </a:solidFill>
              </a:rPr>
              <a:t>change </a:t>
            </a:r>
            <a:r>
              <a:rPr lang="en-US" sz="3200" u="sng" dirty="0" smtClean="0">
                <a:solidFill>
                  <a:srgbClr val="FF0000"/>
                </a:solidFill>
              </a:rPr>
              <a:t>form to agree with noun, either masculine </a:t>
            </a:r>
            <a:r>
              <a:rPr lang="en-US" sz="3200" u="sng" dirty="0">
                <a:solidFill>
                  <a:srgbClr val="FF0000"/>
                </a:solidFill>
              </a:rPr>
              <a:t>or feminine. 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endParaRPr lang="en-US" sz="3200" dirty="0" smtClean="0"/>
          </a:p>
          <a:p>
            <a:r>
              <a:rPr lang="en-US" sz="3200" dirty="0" smtClean="0"/>
              <a:t>   (noun)  (adj.)                     (noun)   (adj.)</a:t>
            </a:r>
          </a:p>
          <a:p>
            <a:r>
              <a:rPr lang="en-US" sz="3200" dirty="0" smtClean="0"/>
              <a:t>el </a:t>
            </a:r>
            <a:r>
              <a:rPr lang="en-US" sz="3200" dirty="0" err="1"/>
              <a:t>chico</a:t>
            </a: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b="1" dirty="0" err="1" smtClean="0"/>
              <a:t>bajo</a:t>
            </a:r>
            <a:r>
              <a:rPr lang="en-US" sz="3200" b="1" dirty="0"/>
              <a:t>		</a:t>
            </a:r>
            <a:r>
              <a:rPr lang="en-US" sz="3200" dirty="0"/>
              <a:t>el </a:t>
            </a:r>
            <a:r>
              <a:rPr lang="en-US" sz="3200" dirty="0" smtClean="0"/>
              <a:t>   </a:t>
            </a:r>
            <a:r>
              <a:rPr lang="en-US" sz="3200" dirty="0" err="1" smtClean="0"/>
              <a:t>perro</a:t>
            </a:r>
            <a:r>
              <a:rPr lang="en-US" sz="3200" dirty="0" smtClean="0"/>
              <a:t> </a:t>
            </a:r>
            <a:r>
              <a:rPr lang="en-US" sz="3200" b="1" dirty="0" smtClean="0"/>
              <a:t>    </a:t>
            </a:r>
            <a:r>
              <a:rPr lang="en-US" sz="3200" b="1" dirty="0" err="1" smtClean="0"/>
              <a:t>cómico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la </a:t>
            </a:r>
            <a:r>
              <a:rPr lang="en-US" sz="3200" dirty="0" err="1" smtClean="0"/>
              <a:t>chica</a:t>
            </a:r>
            <a:r>
              <a:rPr lang="en-US" sz="3200" dirty="0" smtClean="0"/>
              <a:t>    </a:t>
            </a:r>
            <a:r>
              <a:rPr lang="en-US" sz="3200" b="1" dirty="0" err="1"/>
              <a:t>baja</a:t>
            </a:r>
            <a:r>
              <a:rPr lang="en-US" sz="3200" dirty="0"/>
              <a:t>		la </a:t>
            </a:r>
            <a:r>
              <a:rPr lang="en-US" sz="3200" dirty="0" smtClean="0"/>
              <a:t>  </a:t>
            </a:r>
            <a:r>
              <a:rPr lang="en-US" sz="3200" dirty="0" err="1" smtClean="0"/>
              <a:t>maestra</a:t>
            </a:r>
            <a:r>
              <a:rPr lang="en-US" sz="3200" dirty="0" smtClean="0"/>
              <a:t>  </a:t>
            </a:r>
            <a:r>
              <a:rPr lang="en-US" sz="3200" b="1" dirty="0" err="1"/>
              <a:t>simpática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Rule #3: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94869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600" u="sng" dirty="0">
                <a:solidFill>
                  <a:srgbClr val="FF0000"/>
                </a:solidFill>
              </a:rPr>
              <a:t>Adjectives </a:t>
            </a:r>
            <a:r>
              <a:rPr lang="en-US" sz="3600" u="sng" dirty="0" smtClean="0">
                <a:solidFill>
                  <a:srgbClr val="FF0000"/>
                </a:solidFill>
              </a:rPr>
              <a:t>change </a:t>
            </a:r>
            <a:r>
              <a:rPr lang="en-US" sz="3600" u="sng" dirty="0">
                <a:solidFill>
                  <a:srgbClr val="FF0000"/>
                </a:solidFill>
              </a:rPr>
              <a:t>form depending upon whether the word they </a:t>
            </a:r>
            <a:r>
              <a:rPr lang="en-US" sz="3600" u="sng" dirty="0" smtClean="0">
                <a:solidFill>
                  <a:srgbClr val="FF0000"/>
                </a:solidFill>
              </a:rPr>
              <a:t>describe </a:t>
            </a:r>
            <a:r>
              <a:rPr lang="en-US" sz="3600" u="sng" dirty="0">
                <a:solidFill>
                  <a:srgbClr val="FF0000"/>
                </a:solidFill>
              </a:rPr>
              <a:t>is singular or plural. </a:t>
            </a:r>
            <a:endParaRPr lang="en-US" sz="3600" u="sng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3600" u="sng" dirty="0" smtClean="0"/>
          </a:p>
          <a:p>
            <a:r>
              <a:rPr lang="en-US" sz="3600" dirty="0" smtClean="0"/>
              <a:t>el </a:t>
            </a:r>
            <a:r>
              <a:rPr lang="en-US" sz="3600" dirty="0" err="1"/>
              <a:t>gato</a:t>
            </a:r>
            <a:r>
              <a:rPr lang="en-US" sz="3600" dirty="0"/>
              <a:t> </a:t>
            </a:r>
            <a:r>
              <a:rPr lang="en-US" sz="3600" b="1" dirty="0" err="1" smtClean="0"/>
              <a:t>gordo</a:t>
            </a:r>
            <a:r>
              <a:rPr lang="en-US" sz="3600" b="1" dirty="0" smtClean="0"/>
              <a:t>			*make sure you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los* </a:t>
            </a:r>
            <a:r>
              <a:rPr lang="en-US" sz="3600" dirty="0" err="1"/>
              <a:t>gatos</a:t>
            </a:r>
            <a:r>
              <a:rPr lang="en-US" sz="3600" dirty="0"/>
              <a:t> </a:t>
            </a:r>
            <a:r>
              <a:rPr lang="en-US" sz="3600" b="1" dirty="0" err="1" smtClean="0"/>
              <a:t>gordos</a:t>
            </a:r>
            <a:r>
              <a:rPr lang="en-US" sz="3600" b="1" dirty="0" smtClean="0"/>
              <a:t>		change the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la </a:t>
            </a:r>
            <a:r>
              <a:rPr lang="en-US" sz="3600" dirty="0" err="1" smtClean="0"/>
              <a:t>chica</a:t>
            </a:r>
            <a:r>
              <a:rPr lang="en-US" sz="3600" dirty="0" smtClean="0"/>
              <a:t> </a:t>
            </a:r>
            <a:r>
              <a:rPr lang="en-US" sz="3600" b="1" dirty="0" err="1" smtClean="0"/>
              <a:t>alta</a:t>
            </a:r>
            <a:r>
              <a:rPr lang="en-US" sz="3600" b="1" dirty="0" smtClean="0"/>
              <a:t>			articles too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las</a:t>
            </a:r>
            <a:r>
              <a:rPr lang="en-US" sz="3600" dirty="0" smtClean="0"/>
              <a:t>* </a:t>
            </a:r>
            <a:r>
              <a:rPr lang="en-US" sz="3600" dirty="0" err="1" smtClean="0"/>
              <a:t>chicas</a:t>
            </a:r>
            <a:r>
              <a:rPr lang="en-US" sz="3600" dirty="0" smtClean="0"/>
              <a:t> </a:t>
            </a:r>
            <a:r>
              <a:rPr lang="en-US" sz="3600" b="1" dirty="0" err="1"/>
              <a:t>altas</a:t>
            </a:r>
            <a:r>
              <a:rPr lang="en-US" sz="36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400" u="sng" dirty="0">
                <a:solidFill>
                  <a:srgbClr val="FF0000"/>
                </a:solidFill>
              </a:rPr>
              <a:t>Adjectives that end in </a:t>
            </a:r>
            <a:r>
              <a:rPr lang="en-US" sz="4400" u="sng" dirty="0" smtClean="0">
                <a:solidFill>
                  <a:srgbClr val="FF0000"/>
                </a:solidFill>
              </a:rPr>
              <a:t>–e simply </a:t>
            </a:r>
            <a:r>
              <a:rPr lang="en-US" sz="4400" u="sng" dirty="0">
                <a:solidFill>
                  <a:srgbClr val="FF0000"/>
                </a:solidFill>
              </a:rPr>
              <a:t>add -s. </a:t>
            </a:r>
            <a:endParaRPr lang="en-US" sz="4400" u="sng" dirty="0" smtClean="0">
              <a:solidFill>
                <a:srgbClr val="FF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4400" u="sng" dirty="0">
              <a:solidFill>
                <a:srgbClr val="FF0000"/>
              </a:solidFill>
            </a:endParaRPr>
          </a:p>
          <a:p>
            <a:r>
              <a:rPr lang="en-US" sz="4400" dirty="0"/>
              <a:t>la </a:t>
            </a:r>
            <a:r>
              <a:rPr lang="en-US" sz="4400" dirty="0" err="1"/>
              <a:t>chica</a:t>
            </a:r>
            <a:r>
              <a:rPr lang="en-US" sz="4400" dirty="0"/>
              <a:t> </a:t>
            </a:r>
            <a:r>
              <a:rPr lang="en-US" sz="4400" b="1" dirty="0" err="1"/>
              <a:t>inteligente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err="1"/>
              <a:t>las</a:t>
            </a:r>
            <a:r>
              <a:rPr lang="en-US" sz="4400" dirty="0"/>
              <a:t> </a:t>
            </a:r>
            <a:r>
              <a:rPr lang="en-US" sz="4400" dirty="0" err="1"/>
              <a:t>chicas</a:t>
            </a:r>
            <a:r>
              <a:rPr lang="en-US" sz="4400" dirty="0"/>
              <a:t> </a:t>
            </a:r>
            <a:r>
              <a:rPr lang="en-US" sz="4400" b="1" dirty="0" err="1"/>
              <a:t>inteligentes</a:t>
            </a:r>
            <a:r>
              <a:rPr lang="en-US" sz="44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Other common noun/</a:t>
            </a:r>
            <a:r>
              <a:rPr lang="en-US" dirty="0" err="1" smtClean="0"/>
              <a:t>adj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38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000" dirty="0" smtClean="0"/>
              <a:t>Most </a:t>
            </a:r>
            <a:r>
              <a:rPr lang="en-US" sz="4000" u="sng" dirty="0">
                <a:solidFill>
                  <a:srgbClr val="FF0000"/>
                </a:solidFill>
              </a:rPr>
              <a:t>adjectives that end in a consonant </a:t>
            </a:r>
            <a:r>
              <a:rPr lang="en-US" sz="4000" b="1" u="sng" dirty="0" smtClean="0">
                <a:solidFill>
                  <a:srgbClr val="FF0000"/>
                </a:solidFill>
              </a:rPr>
              <a:t>just </a:t>
            </a:r>
            <a:r>
              <a:rPr lang="en-US" sz="4000" u="sng" dirty="0" smtClean="0">
                <a:solidFill>
                  <a:srgbClr val="FF0000"/>
                </a:solidFill>
              </a:rPr>
              <a:t>add –</a:t>
            </a:r>
            <a:r>
              <a:rPr lang="en-US" sz="4000" u="sng" dirty="0" err="1" smtClean="0">
                <a:solidFill>
                  <a:srgbClr val="FF0000"/>
                </a:solidFill>
              </a:rPr>
              <a:t>es</a:t>
            </a:r>
            <a:r>
              <a:rPr lang="en-US" sz="4000" u="sng" dirty="0" smtClean="0">
                <a:solidFill>
                  <a:srgbClr val="FF0000"/>
                </a:solidFill>
              </a:rPr>
              <a:t> to make plural</a:t>
            </a:r>
            <a:r>
              <a:rPr lang="en-US" sz="4000" dirty="0" smtClean="0"/>
              <a:t>. </a:t>
            </a:r>
            <a:endParaRPr lang="en-US" sz="4000" dirty="0"/>
          </a:p>
          <a:p>
            <a:endParaRPr lang="en-US" sz="4000" b="1" dirty="0" smtClean="0"/>
          </a:p>
          <a:p>
            <a:r>
              <a:rPr lang="en-US" sz="4000" b="1" dirty="0" smtClean="0"/>
              <a:t>la</a:t>
            </a:r>
            <a:r>
              <a:rPr lang="en-US" sz="4000" dirty="0" smtClean="0"/>
              <a:t> casa </a:t>
            </a:r>
            <a:r>
              <a:rPr lang="en-US" sz="4000" dirty="0" err="1" smtClean="0"/>
              <a:t>azul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err="1" smtClean="0"/>
              <a:t>las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casas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azules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u="sng" dirty="0">
                <a:solidFill>
                  <a:srgbClr val="FF0000"/>
                </a:solidFill>
              </a:rPr>
              <a:t>Adjectives ending in -or, -</a:t>
            </a:r>
            <a:r>
              <a:rPr lang="en-US" sz="4000" u="sng" dirty="0" err="1">
                <a:solidFill>
                  <a:srgbClr val="FF0000"/>
                </a:solidFill>
              </a:rPr>
              <a:t>án</a:t>
            </a:r>
            <a:r>
              <a:rPr lang="en-US" sz="4000" u="sng" dirty="0">
                <a:solidFill>
                  <a:srgbClr val="FF0000"/>
                </a:solidFill>
              </a:rPr>
              <a:t>, -</a:t>
            </a:r>
            <a:r>
              <a:rPr lang="en-US" sz="4000" u="sng" dirty="0" err="1">
                <a:solidFill>
                  <a:srgbClr val="FF0000"/>
                </a:solidFill>
              </a:rPr>
              <a:t>ón</a:t>
            </a:r>
            <a:r>
              <a:rPr lang="en-US" sz="4000" u="sng" dirty="0">
                <a:solidFill>
                  <a:srgbClr val="FF0000"/>
                </a:solidFill>
              </a:rPr>
              <a:t>, or -</a:t>
            </a:r>
            <a:r>
              <a:rPr lang="en-US" sz="4000" u="sng" dirty="0" err="1">
                <a:solidFill>
                  <a:srgbClr val="FF0000"/>
                </a:solidFill>
              </a:rPr>
              <a:t>ín</a:t>
            </a:r>
            <a:r>
              <a:rPr lang="en-US" sz="4000" u="sng" dirty="0">
                <a:solidFill>
                  <a:srgbClr val="FF0000"/>
                </a:solidFill>
              </a:rPr>
              <a:t> also have a feminine form</a:t>
            </a:r>
            <a:r>
              <a:rPr lang="en-US" sz="4000" u="sng" dirty="0"/>
              <a:t>. </a:t>
            </a:r>
          </a:p>
          <a:p>
            <a:r>
              <a:rPr lang="en-US" sz="4000" dirty="0"/>
              <a:t>el hombre </a:t>
            </a:r>
            <a:r>
              <a:rPr lang="en-US" sz="4000" b="1" dirty="0" err="1"/>
              <a:t>trabajador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la </a:t>
            </a:r>
            <a:r>
              <a:rPr lang="en-US" sz="4000" dirty="0" err="1"/>
              <a:t>mujer</a:t>
            </a:r>
            <a:r>
              <a:rPr lang="en-US" sz="4000" dirty="0"/>
              <a:t> </a:t>
            </a:r>
            <a:r>
              <a:rPr lang="en-US" sz="4000" b="1" dirty="0" err="1" smtClean="0"/>
              <a:t>trabajadora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los hombres </a:t>
            </a:r>
            <a:r>
              <a:rPr lang="en-US" sz="4000" b="1" dirty="0" err="1"/>
              <a:t>trabajadores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/>
              <a:t>las</a:t>
            </a:r>
            <a:r>
              <a:rPr lang="en-US" sz="4000" dirty="0"/>
              <a:t> </a:t>
            </a:r>
            <a:r>
              <a:rPr lang="en-US" sz="4000" dirty="0" err="1"/>
              <a:t>mujeres</a:t>
            </a:r>
            <a:r>
              <a:rPr lang="en-US" sz="4000" dirty="0"/>
              <a:t> </a:t>
            </a:r>
            <a:r>
              <a:rPr lang="en-US" sz="4000" b="1" dirty="0" err="1"/>
              <a:t>trabajadoras</a:t>
            </a:r>
            <a:r>
              <a:rPr lang="en-US" sz="40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535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              </a:t>
            </a:r>
            <a:r>
              <a:rPr lang="en-US" dirty="0" err="1" smtClean="0"/>
              <a:t>Práctica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First ask: Is the noun masculine or feminine? </a:t>
            </a:r>
            <a:br>
              <a:rPr lang="en-US" b="1" dirty="0" smtClean="0"/>
            </a:br>
            <a:r>
              <a:rPr lang="en-US" b="1" dirty="0" smtClean="0"/>
              <a:t>Next ask: Is the noun plural or singular?</a:t>
            </a:r>
            <a:br>
              <a:rPr lang="en-US" b="1" dirty="0" smtClean="0"/>
            </a:br>
            <a:r>
              <a:rPr lang="en-US" b="1" dirty="0" smtClean="0"/>
              <a:t>Remember order: NOUN + Adjective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505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black dog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34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yellow house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white cat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200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3 RULES OF NOUN and ADJECTIVE AGREEMENT!!!!!!!!!</vt:lpstr>
      <vt:lpstr>GENERAL RULE:</vt:lpstr>
      <vt:lpstr>RULE #1 Order</vt:lpstr>
      <vt:lpstr>RULE #2: GENDER</vt:lpstr>
      <vt:lpstr>Rule #3:Number</vt:lpstr>
      <vt:lpstr>Other common rules</vt:lpstr>
      <vt:lpstr>Other common noun/adj rules</vt:lpstr>
      <vt:lpstr>Other common rules</vt:lpstr>
      <vt:lpstr>                            Práctica First ask: Is the noun masculine or feminine?  Next ask: Is the noun plural or singular? Remember order: NOUN + Adjective  </vt:lpstr>
      <vt:lpstr>Practica con SER</vt:lpstr>
    </vt:vector>
  </TitlesOfParts>
  <Company>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Noun/Adjective Agreement:Gender</dc:title>
  <dc:creator>Plymouth School District</dc:creator>
  <cp:lastModifiedBy>Laura Koebel</cp:lastModifiedBy>
  <cp:revision>21</cp:revision>
  <dcterms:created xsi:type="dcterms:W3CDTF">2012-11-26T14:18:37Z</dcterms:created>
  <dcterms:modified xsi:type="dcterms:W3CDTF">2016-09-21T11:41:02Z</dcterms:modified>
</cp:coreProperties>
</file>