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57" r:id="rId10"/>
    <p:sldId id="258" r:id="rId11"/>
    <p:sldId id="259" r:id="rId12"/>
    <p:sldId id="260" r:id="rId13"/>
    <p:sldId id="261" r:id="rId14"/>
    <p:sldId id="274" r:id="rId15"/>
    <p:sldId id="263" r:id="rId16"/>
    <p:sldId id="264" r:id="rId17"/>
    <p:sldId id="292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3" r:id="rId26"/>
    <p:sldId id="294" r:id="rId27"/>
    <p:sldId id="295" r:id="rId28"/>
    <p:sldId id="302" r:id="rId29"/>
    <p:sldId id="296" r:id="rId30"/>
    <p:sldId id="297" r:id="rId31"/>
    <p:sldId id="298" r:id="rId32"/>
    <p:sldId id="299" r:id="rId33"/>
    <p:sldId id="300" r:id="rId34"/>
    <p:sldId id="30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09F9B-4C7B-4BDE-85C2-024BCA2DCD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0F930B-0160-4ED9-8D64-DF57FCC314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5F1F3-3EA6-409B-A2F5-B1E9C64402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F5193-820A-478F-9757-8B1F3376C9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B035E-908B-4CA5-8C4A-4F7D885118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31F470-5CAA-4D07-ADAB-C088E6D110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27972-A4E7-4647-AA38-9923E2CC6CE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AB6FF-3493-405D-8BC1-CC4564AEDE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BB1644-770C-41ED-B163-300E104F5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6D19A-3413-49A5-9C9C-7BF8BBB043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24317-66EB-42B9-9AD1-E993D427A38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BDD90C-2F37-4F51-8FD2-39CCBB4945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447800" y="2667000"/>
            <a:ext cx="6467475" cy="2373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Imperfect vs. preterite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reasons for using imperfect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Time and weather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3505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It was 4:00.  It was warm.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90600" y="4800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Eran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las</a:t>
            </a:r>
            <a:r>
              <a:rPr lang="en-US" sz="2800" dirty="0">
                <a:solidFill>
                  <a:schemeClr val="tx2"/>
                </a:solidFill>
              </a:rPr>
              <a:t> 4:00. </a:t>
            </a:r>
            <a:r>
              <a:rPr lang="en-US" sz="2800" dirty="0" err="1">
                <a:solidFill>
                  <a:schemeClr val="tx2"/>
                </a:solidFill>
              </a:rPr>
              <a:t>Hacía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calor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reasons for using imperfect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6553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Action in progress for an indefinite time. 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Was/were + -ing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She was writing a paper.  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</a:rPr>
              <a:t>Ella </a:t>
            </a:r>
            <a:r>
              <a:rPr lang="en-US" sz="2800" dirty="0" err="1">
                <a:solidFill>
                  <a:schemeClr val="tx2"/>
                </a:solidFill>
              </a:rPr>
              <a:t>escribía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una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composición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reasons for using imperfect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Age or Physical Appearance/ Descriptions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3505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62000" y="3886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I had blonde hair when I was two years old.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990600" y="51054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Tenía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pelo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rubio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cuando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tenía</a:t>
            </a:r>
            <a:r>
              <a:rPr lang="en-US" sz="2800" dirty="0">
                <a:solidFill>
                  <a:schemeClr val="tx2"/>
                </a:solidFill>
              </a:rPr>
              <a:t> dos </a:t>
            </a:r>
            <a:r>
              <a:rPr lang="en-US" sz="2800" dirty="0" err="1">
                <a:solidFill>
                  <a:schemeClr val="tx2"/>
                </a:solidFill>
              </a:rPr>
              <a:t>años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reasons for using imperfect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Feelings, beliefs, emotional states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914400" y="3505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I was sad. 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Yo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estaba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triste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reasons for using preterite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Actions that happened during or at a specific time. 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She left at 6:00. 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</a:rPr>
              <a:t>Ella </a:t>
            </a:r>
            <a:r>
              <a:rPr lang="en-US" sz="2800" dirty="0" err="1">
                <a:solidFill>
                  <a:schemeClr val="tx2"/>
                </a:solidFill>
              </a:rPr>
              <a:t>salió</a:t>
            </a:r>
            <a:r>
              <a:rPr lang="en-US" sz="2800" dirty="0">
                <a:solidFill>
                  <a:schemeClr val="tx2"/>
                </a:solidFill>
              </a:rPr>
              <a:t> a </a:t>
            </a:r>
            <a:r>
              <a:rPr lang="en-US" sz="2800" dirty="0" err="1">
                <a:solidFill>
                  <a:schemeClr val="tx2"/>
                </a:solidFill>
              </a:rPr>
              <a:t>las</a:t>
            </a:r>
            <a:r>
              <a:rPr lang="en-US" sz="2800" dirty="0">
                <a:solidFill>
                  <a:schemeClr val="tx2"/>
                </a:solidFill>
              </a:rPr>
              <a:t> 6:00.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reasons for using preterite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6553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Isolated actions that happened a specific number of times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38200" y="4038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We went to Florida 5 times.  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Nosotros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fuimos</a:t>
            </a:r>
            <a:r>
              <a:rPr lang="en-US" sz="2800" dirty="0">
                <a:solidFill>
                  <a:schemeClr val="tx2"/>
                </a:solidFill>
              </a:rPr>
              <a:t> a Florida </a:t>
            </a:r>
            <a:r>
              <a:rPr lang="en-US" sz="2800" dirty="0" err="1">
                <a:solidFill>
                  <a:schemeClr val="tx2"/>
                </a:solidFill>
              </a:rPr>
              <a:t>cinco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veces</a:t>
            </a:r>
            <a:r>
              <a:rPr lang="en-US" sz="2800" dirty="0">
                <a:solidFill>
                  <a:schemeClr val="tx2"/>
                </a:solidFill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reasons for using preterite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Main actions and events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3657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We saw a movie this weekend.   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990600" y="51054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chemeClr val="tx2"/>
                </a:solidFill>
              </a:rPr>
              <a:t>Vimos una pelicula este fin de semana.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preterite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Yesterday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90800" y="40386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preterite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The day before yesterday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90800" y="40386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Anteayer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preterite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Suddenly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90800" y="40386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De repente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2514600" y="533400"/>
            <a:ext cx="350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-ar verbs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2590800" y="2971800"/>
            <a:ext cx="2286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/>
              <a:t>habl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48200" y="2971800"/>
            <a:ext cx="137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/>
              <a:t>ar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724400" y="2971800"/>
            <a:ext cx="18938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600"/>
              <a:t>aba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2971800"/>
            <a:ext cx="1752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/>
              <a:t>yo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preterite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Finally, at last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90800" y="40386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Por fin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preterite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Last week, last year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676400" y="3733800"/>
            <a:ext cx="65532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la semana pasada</a:t>
            </a:r>
          </a:p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el año pasado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preterite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The other day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90800" y="40386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el otro día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preterite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One time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90800" y="40386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una vez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preterite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Five times, ten times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90800" y="4038600"/>
            <a:ext cx="65532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cinco veces, </a:t>
            </a:r>
          </a:p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diez veces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everyday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3581400"/>
            <a:ext cx="65532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todos los días</a:t>
            </a:r>
          </a:p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cada día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always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35814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siempre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tx2"/>
                </a:solidFill>
              </a:rPr>
              <a:t>Once in a while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35814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de vez en cuando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tx2"/>
                </a:solidFill>
              </a:rPr>
              <a:t>Sometimes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0" y="3886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tx2"/>
                </a:solidFill>
              </a:rPr>
              <a:t>A </a:t>
            </a:r>
            <a:r>
              <a:rPr lang="en-US" sz="4800" dirty="0" err="1" smtClean="0">
                <a:solidFill>
                  <a:schemeClr val="tx2"/>
                </a:solidFill>
              </a:rPr>
              <a:t>veces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often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35814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a menudo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514600" y="533400"/>
            <a:ext cx="3505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-ar verbs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762000" y="2438400"/>
            <a:ext cx="7467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Yo			habl</a:t>
            </a:r>
            <a:r>
              <a:rPr lang="en-US" sz="4400">
                <a:solidFill>
                  <a:srgbClr val="FF0000"/>
                </a:solidFill>
              </a:rPr>
              <a:t>aba</a:t>
            </a:r>
          </a:p>
          <a:p>
            <a:r>
              <a:rPr lang="en-US" sz="4400"/>
              <a:t>Tú			habl</a:t>
            </a:r>
            <a:r>
              <a:rPr lang="en-US" sz="4400">
                <a:solidFill>
                  <a:srgbClr val="FF0000"/>
                </a:solidFill>
              </a:rPr>
              <a:t>abas</a:t>
            </a:r>
          </a:p>
          <a:p>
            <a:r>
              <a:rPr lang="en-US" sz="4400"/>
              <a:t>Ella			habl</a:t>
            </a:r>
            <a:r>
              <a:rPr lang="en-US" sz="4400">
                <a:solidFill>
                  <a:srgbClr val="FF0000"/>
                </a:solidFill>
              </a:rPr>
              <a:t>aba</a:t>
            </a:r>
          </a:p>
          <a:p>
            <a:r>
              <a:rPr lang="en-US" sz="4400"/>
              <a:t>Nosotros	habl</a:t>
            </a:r>
            <a:r>
              <a:rPr lang="en-US" sz="4400">
                <a:solidFill>
                  <a:srgbClr val="FF0000"/>
                </a:solidFill>
              </a:rPr>
              <a:t>ábamos</a:t>
            </a:r>
          </a:p>
          <a:p>
            <a:r>
              <a:rPr lang="en-US" sz="4400"/>
              <a:t>Vosotros	habl</a:t>
            </a:r>
            <a:r>
              <a:rPr lang="en-US" sz="4400">
                <a:solidFill>
                  <a:srgbClr val="FF0000"/>
                </a:solidFill>
              </a:rPr>
              <a:t>abais</a:t>
            </a:r>
          </a:p>
          <a:p>
            <a:r>
              <a:rPr lang="en-US" sz="4400"/>
              <a:t>Ellos		habl</a:t>
            </a:r>
            <a:r>
              <a:rPr lang="en-US" sz="4400">
                <a:solidFill>
                  <a:srgbClr val="FF0000"/>
                </a:solidFill>
              </a:rPr>
              <a:t>aban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generally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3581400"/>
            <a:ext cx="6553200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err="1" smtClean="0">
                <a:solidFill>
                  <a:schemeClr val="tx2"/>
                </a:solidFill>
              </a:rPr>
              <a:t>generalmente</a:t>
            </a:r>
            <a:r>
              <a:rPr lang="en-US" sz="6600" dirty="0" smtClean="0">
                <a:solidFill>
                  <a:schemeClr val="tx2"/>
                </a:solidFill>
              </a:rPr>
              <a:t>/</a:t>
            </a:r>
            <a:endParaRPr lang="en-US" sz="66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6600" dirty="0" err="1">
                <a:solidFill>
                  <a:schemeClr val="tx2"/>
                </a:solidFill>
              </a:rPr>
              <a:t>por</a:t>
            </a:r>
            <a:r>
              <a:rPr lang="en-US" sz="6600" dirty="0">
                <a:solidFill>
                  <a:schemeClr val="tx2"/>
                </a:solidFill>
              </a:rPr>
              <a:t> lo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On Sunday evenings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838200" y="41910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solidFill>
                  <a:schemeClr val="tx2"/>
                </a:solidFill>
              </a:rPr>
              <a:t>los </a:t>
            </a:r>
            <a:r>
              <a:rPr lang="en-US" sz="6000" dirty="0" err="1">
                <a:solidFill>
                  <a:schemeClr val="tx2"/>
                </a:solidFill>
              </a:rPr>
              <a:t>domingos</a:t>
            </a:r>
            <a:r>
              <a:rPr lang="en-US" sz="6000" dirty="0">
                <a:solidFill>
                  <a:schemeClr val="tx2"/>
                </a:solidFill>
              </a:rPr>
              <a:t> </a:t>
            </a:r>
            <a:r>
              <a:rPr lang="en-US" sz="6000" dirty="0" err="1">
                <a:solidFill>
                  <a:schemeClr val="tx2"/>
                </a:solidFill>
              </a:rPr>
              <a:t>por</a:t>
            </a:r>
            <a:r>
              <a:rPr lang="en-US" sz="6000" dirty="0">
                <a:solidFill>
                  <a:schemeClr val="tx2"/>
                </a:solidFill>
              </a:rPr>
              <a:t> la </a:t>
            </a:r>
            <a:r>
              <a:rPr lang="en-US" sz="6000" dirty="0" err="1" smtClean="0">
                <a:solidFill>
                  <a:schemeClr val="tx2"/>
                </a:solidFill>
              </a:rPr>
              <a:t>noche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rarely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28800" y="40386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 err="1">
                <a:solidFill>
                  <a:schemeClr val="tx2"/>
                </a:solidFill>
              </a:rPr>
              <a:t>rara</a:t>
            </a:r>
            <a:r>
              <a:rPr lang="en-US" sz="6600" dirty="0">
                <a:solidFill>
                  <a:schemeClr val="tx2"/>
                </a:solidFill>
              </a:rPr>
              <a:t> </a:t>
            </a:r>
            <a:r>
              <a:rPr lang="en-US" sz="6600" dirty="0" err="1" smtClean="0">
                <a:solidFill>
                  <a:schemeClr val="tx2"/>
                </a:solidFill>
              </a:rPr>
              <a:t>vez</a:t>
            </a:r>
            <a:r>
              <a:rPr lang="en-US" sz="6600" dirty="0" smtClean="0">
                <a:solidFill>
                  <a:schemeClr val="tx2"/>
                </a:solidFill>
              </a:rPr>
              <a:t>/</a:t>
            </a:r>
            <a:r>
              <a:rPr lang="en-US" sz="6600" dirty="0" err="1" smtClean="0">
                <a:solidFill>
                  <a:schemeClr val="tx2"/>
                </a:solidFill>
              </a:rPr>
              <a:t>raramente</a:t>
            </a:r>
            <a:endParaRPr lang="en-US" sz="6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Every summer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35814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cada verano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Triggers for  imperfect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295400" y="23622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chemeClr val="tx2"/>
                </a:solidFill>
              </a:rPr>
              <a:t>mientras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981200" y="4191000"/>
            <a:ext cx="65532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>
                <a:solidFill>
                  <a:schemeClr val="tx2"/>
                </a:solidFill>
              </a:rPr>
              <a:t>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286000" y="533400"/>
            <a:ext cx="4724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-er/-ir verbs</a:t>
            </a: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2590800" y="2971800"/>
            <a:ext cx="2286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/>
              <a:t>com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0" y="2971800"/>
            <a:ext cx="1676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/>
              <a:t>ía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2971800"/>
            <a:ext cx="1752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/>
              <a:t>yo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8200" y="2971800"/>
            <a:ext cx="1676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/>
              <a:t>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2514600" y="533400"/>
            <a:ext cx="449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-er/ir verbs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609600" y="2438400"/>
            <a:ext cx="7467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Yo			com</a:t>
            </a:r>
            <a:r>
              <a:rPr lang="en-US" sz="4400">
                <a:solidFill>
                  <a:srgbClr val="FF0000"/>
                </a:solidFill>
              </a:rPr>
              <a:t>ía</a:t>
            </a:r>
          </a:p>
          <a:p>
            <a:r>
              <a:rPr lang="en-US" sz="4400"/>
              <a:t>Tú			com</a:t>
            </a:r>
            <a:r>
              <a:rPr lang="en-US" sz="4400">
                <a:solidFill>
                  <a:srgbClr val="FF0000"/>
                </a:solidFill>
              </a:rPr>
              <a:t>ías</a:t>
            </a:r>
          </a:p>
          <a:p>
            <a:r>
              <a:rPr lang="en-US" sz="4400"/>
              <a:t>Ella			com</a:t>
            </a:r>
            <a:r>
              <a:rPr lang="en-US" sz="4400">
                <a:solidFill>
                  <a:srgbClr val="FF0000"/>
                </a:solidFill>
              </a:rPr>
              <a:t>ía</a:t>
            </a:r>
          </a:p>
          <a:p>
            <a:r>
              <a:rPr lang="en-US" sz="4400"/>
              <a:t>Nosotros	com</a:t>
            </a:r>
            <a:r>
              <a:rPr lang="en-US" sz="4400">
                <a:solidFill>
                  <a:srgbClr val="FF0000"/>
                </a:solidFill>
              </a:rPr>
              <a:t>íamos</a:t>
            </a:r>
          </a:p>
          <a:p>
            <a:r>
              <a:rPr lang="en-US" sz="4400"/>
              <a:t>Vosotros	com</a:t>
            </a:r>
            <a:r>
              <a:rPr lang="en-US" sz="4400">
                <a:solidFill>
                  <a:srgbClr val="FF0000"/>
                </a:solidFill>
              </a:rPr>
              <a:t>iais</a:t>
            </a:r>
          </a:p>
          <a:p>
            <a:r>
              <a:rPr lang="en-US" sz="4400"/>
              <a:t>Ellos		com</a:t>
            </a:r>
            <a:r>
              <a:rPr lang="en-US" sz="4400">
                <a:solidFill>
                  <a:srgbClr val="FF0000"/>
                </a:solidFill>
              </a:rPr>
              <a:t>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066800" y="533400"/>
            <a:ext cx="6629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irregular verbs: ir</a:t>
            </a:r>
          </a:p>
        </p:txBody>
      </p:sp>
      <p:sp>
        <p:nvSpPr>
          <p:cNvPr id="8195" name="TextBox 3"/>
          <p:cNvSpPr txBox="1">
            <a:spLocks noChangeArrowheads="1"/>
          </p:cNvSpPr>
          <p:nvPr/>
        </p:nvSpPr>
        <p:spPr bwMode="auto">
          <a:xfrm>
            <a:off x="533400" y="2362200"/>
            <a:ext cx="7467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Yo			iba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Tú			ibas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Ella			iba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Nosotros	íbamos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Vosotros	ibais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Ellos		iban</a:t>
            </a:r>
            <a:endParaRPr 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irregular verbs: ser</a:t>
            </a:r>
          </a:p>
        </p:txBody>
      </p:sp>
      <p:sp>
        <p:nvSpPr>
          <p:cNvPr id="9219" name="TextBox 3"/>
          <p:cNvSpPr txBox="1">
            <a:spLocks noChangeArrowheads="1"/>
          </p:cNvSpPr>
          <p:nvPr/>
        </p:nvSpPr>
        <p:spPr bwMode="auto">
          <a:xfrm>
            <a:off x="609600" y="2209800"/>
            <a:ext cx="7467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Yo			era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Tú			eras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Ella			era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Nosotros	eramos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Vosotros	erais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Ellos		eran</a:t>
            </a:r>
            <a:endParaRPr 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7467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irregular verbs: ver</a:t>
            </a: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609600" y="2209800"/>
            <a:ext cx="7467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Yo			veía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Tú			veías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Ella			veía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Nosotros	veíamos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Vosotros	veíais</a:t>
            </a:r>
            <a:endParaRPr lang="en-US" sz="4400">
              <a:solidFill>
                <a:srgbClr val="FF0000"/>
              </a:solidFill>
            </a:endParaRPr>
          </a:p>
          <a:p>
            <a:r>
              <a:rPr lang="en-US" sz="4400"/>
              <a:t>Ellos		veían</a:t>
            </a:r>
            <a:endParaRPr lang="en-US" sz="4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1066800" y="762000"/>
            <a:ext cx="68675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reasons for using imperfect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38200" y="2362200"/>
            <a:ext cx="7543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</a:rPr>
              <a:t>Actions that were repeated an undetermined number of </a:t>
            </a:r>
            <a:r>
              <a:rPr lang="en-US" sz="2800" dirty="0" smtClean="0">
                <a:solidFill>
                  <a:schemeClr val="tx2"/>
                </a:solidFill>
              </a:rPr>
              <a:t>times. “would” in the past/ used to”</a:t>
            </a:r>
          </a:p>
          <a:p>
            <a:pPr>
              <a:spcBef>
                <a:spcPct val="50000"/>
              </a:spcBef>
            </a:pP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14400" y="55626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</a:rPr>
              <a:t>During the winters, we skied in Colorado.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6019800"/>
            <a:ext cx="800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</a:rPr>
              <a:t>Durante el </a:t>
            </a:r>
            <a:r>
              <a:rPr lang="en-US" sz="2800" dirty="0" err="1">
                <a:solidFill>
                  <a:schemeClr val="tx2"/>
                </a:solidFill>
              </a:rPr>
              <a:t>invierno</a:t>
            </a:r>
            <a:r>
              <a:rPr lang="en-US" sz="2800" dirty="0">
                <a:solidFill>
                  <a:schemeClr val="tx2"/>
                </a:solidFill>
              </a:rPr>
              <a:t>, </a:t>
            </a:r>
            <a:r>
              <a:rPr lang="en-US" sz="2800" dirty="0" err="1">
                <a:solidFill>
                  <a:schemeClr val="tx2"/>
                </a:solidFill>
              </a:rPr>
              <a:t>esquiábamos</a:t>
            </a:r>
            <a:r>
              <a:rPr lang="en-US" sz="2800" dirty="0">
                <a:solidFill>
                  <a:schemeClr val="tx2"/>
                </a:solidFill>
              </a:rPr>
              <a:t> en Colorado.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38200" y="34290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</a:rPr>
              <a:t>I would go up north every summer.  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14400" y="3886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Yo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iba</a:t>
            </a:r>
            <a:r>
              <a:rPr lang="en-US" sz="2800" dirty="0">
                <a:solidFill>
                  <a:schemeClr val="tx2"/>
                </a:solidFill>
              </a:rPr>
              <a:t> al </a:t>
            </a:r>
            <a:r>
              <a:rPr lang="en-US" sz="2800" dirty="0" err="1">
                <a:solidFill>
                  <a:schemeClr val="tx2"/>
                </a:solidFill>
              </a:rPr>
              <a:t>norte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todos</a:t>
            </a:r>
            <a:r>
              <a:rPr lang="en-US" sz="2800" dirty="0">
                <a:solidFill>
                  <a:schemeClr val="tx2"/>
                </a:solidFill>
              </a:rPr>
              <a:t> los </a:t>
            </a:r>
            <a:r>
              <a:rPr lang="en-US" sz="2800" dirty="0" err="1">
                <a:solidFill>
                  <a:schemeClr val="tx2"/>
                </a:solidFill>
              </a:rPr>
              <a:t>veranos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14400" y="44958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2"/>
                </a:solidFill>
              </a:rPr>
              <a:t>He used to play on the baseball team.  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990600" y="5029200"/>
            <a:ext cx="655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chemeClr val="tx2"/>
                </a:solidFill>
              </a:rPr>
              <a:t>Él</a:t>
            </a: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 err="1">
                <a:solidFill>
                  <a:schemeClr val="tx2"/>
                </a:solidFill>
              </a:rPr>
              <a:t>jugaba</a:t>
            </a:r>
            <a:r>
              <a:rPr lang="en-US" sz="2800" dirty="0">
                <a:solidFill>
                  <a:schemeClr val="tx2"/>
                </a:solidFill>
              </a:rPr>
              <a:t> en el </a:t>
            </a:r>
            <a:r>
              <a:rPr lang="en-US" sz="2800" dirty="0" err="1">
                <a:solidFill>
                  <a:schemeClr val="tx2"/>
                </a:solidFill>
              </a:rPr>
              <a:t>equipo</a:t>
            </a:r>
            <a:r>
              <a:rPr lang="en-US" sz="2800" dirty="0">
                <a:solidFill>
                  <a:schemeClr val="tx2"/>
                </a:solidFill>
              </a:rPr>
              <a:t> de </a:t>
            </a:r>
            <a:r>
              <a:rPr lang="en-US" sz="2800" dirty="0" err="1">
                <a:solidFill>
                  <a:schemeClr val="tx2"/>
                </a:solidFill>
              </a:rPr>
              <a:t>béisbol</a:t>
            </a:r>
            <a:r>
              <a:rPr lang="en-US" sz="2800" dirty="0">
                <a:solidFill>
                  <a:schemeClr val="tx2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433</Words>
  <Application>Microsoft Office PowerPoint</Application>
  <PresentationFormat>On-screen Show (4:3)</PresentationFormat>
  <Paragraphs>142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Company>Plymouth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Plymouth School District</dc:creator>
  <cp:lastModifiedBy>kzolp</cp:lastModifiedBy>
  <cp:revision>14</cp:revision>
  <dcterms:created xsi:type="dcterms:W3CDTF">2008-04-15T13:10:07Z</dcterms:created>
  <dcterms:modified xsi:type="dcterms:W3CDTF">2014-05-20T14:19:04Z</dcterms:modified>
</cp:coreProperties>
</file>