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84" r:id="rId2"/>
    <p:sldId id="260" r:id="rId3"/>
    <p:sldId id="263" r:id="rId4"/>
    <p:sldId id="270" r:id="rId5"/>
    <p:sldId id="285" r:id="rId6"/>
    <p:sldId id="280" r:id="rId7"/>
    <p:sldId id="264" r:id="rId8"/>
    <p:sldId id="269" r:id="rId9"/>
    <p:sldId id="271" r:id="rId10"/>
    <p:sldId id="265" r:id="rId11"/>
    <p:sldId id="281"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58" autoAdjust="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651C23-40C5-4672-8B10-922891BEAFF1}" type="datetimeFigureOut">
              <a:rPr lang="en-US" smtClean="0"/>
              <a:t>10/10/2013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F7E644A-61A2-4B9D-BA6D-8DD5D4BA78D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1CEA7-F528-45BB-A3BD-B11EA40090E1}" type="datetimeFigureOut">
              <a:rPr lang="en-US" smtClean="0"/>
              <a:pPr/>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275C-0430-4688-8BF4-770FE46976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1CEA7-F528-45BB-A3BD-B11EA40090E1}" type="datetimeFigureOut">
              <a:rPr lang="en-US" smtClean="0"/>
              <a:pPr/>
              <a:t>10/10/2013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E275C-0430-4688-8BF4-770FE46976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 REVIEW THE VERB “GUSTAR”</a:t>
            </a:r>
            <a:endParaRPr lang="en-US" dirty="0">
              <a:solidFill>
                <a:srgbClr val="FF0000"/>
              </a:solidFill>
            </a:endParaRPr>
          </a:p>
        </p:txBody>
      </p:sp>
      <p:sp>
        <p:nvSpPr>
          <p:cNvPr id="4" name="Title 1"/>
          <p:cNvSpPr txBox="1">
            <a:spLocks/>
          </p:cNvSpPr>
          <p:nvPr/>
        </p:nvSpPr>
        <p:spPr>
          <a:xfrm>
            <a:off x="457200" y="17526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mj-lt"/>
                <a:ea typeface="+mj-ea"/>
                <a:cs typeface="+mj-cs"/>
              </a:rPr>
              <a:t>2</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 CHECK THAT YOU HAVE ALL THE NOTES ON “GUSTAR”</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981200"/>
            <a:ext cx="8763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1.¿Qué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te</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gusta</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hacer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los </a:t>
            </a:r>
            <a:r>
              <a:rPr kumimoji="0" lang="en-US" sz="4400" b="0" i="0" u="none" strike="noStrike" kern="1200" cap="none" spc="0" normalizeH="0" baseline="0" noProof="0" dirty="0" err="1" smtClean="0">
                <a:ln>
                  <a:noFill/>
                </a:ln>
                <a:solidFill>
                  <a:srgbClr val="FF0000"/>
                </a:solidFill>
                <a:effectLst/>
                <a:uLnTx/>
                <a:uFillTx/>
                <a:latin typeface="+mj-lt"/>
                <a:ea typeface="+mj-ea"/>
                <a:cs typeface="+mj-cs"/>
              </a:rPr>
              <a:t>viernes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txBox="1">
            <a:spLocks/>
          </p:cNvSpPr>
          <p:nvPr/>
        </p:nvSpPr>
        <p:spPr>
          <a:xfrm>
            <a:off x="0" y="3429000"/>
            <a:ext cx="91440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2.¿Qué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te</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gusta</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hacer</a:t>
            </a:r>
            <a:r>
              <a:rPr kumimoji="0" lang="en-US" sz="4400" b="0" i="0" u="none" strike="noStrike" kern="1200" cap="none" spc="0" normalizeH="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los fines</a:t>
            </a:r>
            <a:r>
              <a:rPr kumimoji="0" lang="en-US" sz="4400" b="0" i="0" u="none" strike="noStrike" kern="1200" cap="none" spc="0" normalizeH="0" noProof="0" dirty="0" smtClean="0">
                <a:ln>
                  <a:noFill/>
                </a:ln>
                <a:solidFill>
                  <a:srgbClr val="FF0000"/>
                </a:solidFill>
                <a:effectLst/>
                <a:uLnTx/>
                <a:uFillTx/>
                <a:latin typeface="+mj-lt"/>
                <a:ea typeface="+mj-ea"/>
                <a:cs typeface="+mj-cs"/>
              </a:rPr>
              <a:t> de </a:t>
            </a:r>
            <a:r>
              <a:rPr kumimoji="0" lang="en-US" sz="4400" b="0" i="0" u="none" strike="noStrike" kern="1200" cap="none" spc="0" normalizeH="0" noProof="0" dirty="0" err="1" smtClean="0">
                <a:ln>
                  <a:noFill/>
                </a:ln>
                <a:solidFill>
                  <a:srgbClr val="FF0000"/>
                </a:solidFill>
                <a:effectLst/>
                <a:uLnTx/>
                <a:uFillTx/>
                <a:latin typeface="+mj-lt"/>
                <a:ea typeface="+mj-ea"/>
                <a:cs typeface="+mj-cs"/>
              </a:rPr>
              <a:t>semana</a:t>
            </a:r>
            <a:r>
              <a:rPr kumimoji="0" lang="en-US" sz="4400" b="0" i="0" u="none" strike="noStrike" kern="1200" cap="none" spc="0" normalizeH="0" noProof="0" dirty="0" smtClean="0">
                <a:ln>
                  <a:noFill/>
                </a:ln>
                <a:solidFill>
                  <a:srgbClr val="FF0000"/>
                </a:solidFill>
                <a:effectLst/>
                <a:uLnTx/>
                <a:uFillTx/>
                <a:latin typeface="+mj-lt"/>
                <a:ea typeface="+mj-ea"/>
                <a:cs typeface="+mj-cs"/>
              </a:rPr>
              <a:t> (weekends)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1"/>
          <p:cNvSpPr txBox="1">
            <a:spLocks/>
          </p:cNvSpPr>
          <p:nvPr/>
        </p:nvSpPr>
        <p:spPr>
          <a:xfrm>
            <a:off x="0" y="441960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3.¿Qué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te</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gusta</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hacer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en el </a:t>
            </a:r>
            <a:r>
              <a:rPr kumimoji="0" lang="en-US" sz="4400" b="0" i="0" u="none" strike="noStrike" kern="1200" cap="none" spc="0" normalizeH="0" baseline="0" noProof="0" dirty="0" err="1" smtClean="0">
                <a:ln>
                  <a:noFill/>
                </a:ln>
                <a:solidFill>
                  <a:srgbClr val="FF0000"/>
                </a:solidFill>
                <a:effectLst/>
                <a:uLnTx/>
                <a:uFillTx/>
                <a:latin typeface="+mj-lt"/>
                <a:ea typeface="+mj-ea"/>
                <a:cs typeface="+mj-cs"/>
              </a:rPr>
              <a:t>verano</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381000" y="5410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4.¿Qué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te</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gusta</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hacer</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rgbClr val="FF0000"/>
                </a:solidFill>
                <a:effectLst/>
                <a:uLnTx/>
                <a:uFillTx/>
                <a:latin typeface="+mj-lt"/>
                <a:ea typeface="+mj-ea"/>
                <a:cs typeface="+mj-cs"/>
              </a:rPr>
              <a:t>en el </a:t>
            </a:r>
            <a:r>
              <a:rPr kumimoji="0" lang="en-US" sz="4400" b="0" i="0" u="none" strike="noStrike" kern="1200" cap="none" spc="0" normalizeH="0" baseline="0" noProof="0" dirty="0" err="1" smtClean="0">
                <a:ln>
                  <a:noFill/>
                </a:ln>
                <a:solidFill>
                  <a:srgbClr val="FF0000"/>
                </a:solidFill>
                <a:effectLst/>
                <a:uLnTx/>
                <a:uFillTx/>
                <a:latin typeface="+mj-lt"/>
                <a:ea typeface="+mj-ea"/>
                <a:cs typeface="+mj-cs"/>
              </a:rPr>
              <a:t>otoño</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0" y="304800"/>
            <a:ext cx="91440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mj-lt"/>
                <a:ea typeface="+mj-ea"/>
                <a:cs typeface="+mj-cs"/>
              </a:rPr>
              <a:t>Write the a</a:t>
            </a:r>
            <a:r>
              <a:rPr kumimoji="0" lang="en-US" sz="4400" b="0" i="0" u="none" strike="noStrike" kern="1200" cap="none" spc="0" normalizeH="0" baseline="0" noProof="0" dirty="0" err="1" smtClean="0">
                <a:ln>
                  <a:noFill/>
                </a:ln>
                <a:solidFill>
                  <a:srgbClr val="FF0000"/>
                </a:solidFill>
                <a:effectLst/>
                <a:uLnTx/>
                <a:uFillTx/>
                <a:latin typeface="+mj-lt"/>
                <a:ea typeface="+mj-ea"/>
                <a:cs typeface="+mj-cs"/>
              </a:rPr>
              <a:t>nswer</a:t>
            </a:r>
            <a:r>
              <a:rPr kumimoji="0" lang="en-US" sz="4400" b="0" i="0" u="none" strike="noStrike" kern="1200" cap="none" spc="0" normalizeH="0" noProof="0" dirty="0" smtClean="0">
                <a:ln>
                  <a:noFill/>
                </a:ln>
                <a:solidFill>
                  <a:srgbClr val="FF0000"/>
                </a:solidFill>
                <a:effectLst/>
                <a:uLnTx/>
                <a:uFillTx/>
                <a:latin typeface="+mj-lt"/>
                <a:ea typeface="+mj-ea"/>
                <a:cs typeface="+mj-cs"/>
              </a:rPr>
              <a:t> to the </a:t>
            </a:r>
            <a:r>
              <a:rPr kumimoji="0" lang="en-US" sz="4400" b="0" i="0" u="none" strike="noStrike" kern="1200" cap="none" spc="0" normalizeH="0" noProof="0" dirty="0" smtClean="0">
                <a:ln>
                  <a:noFill/>
                </a:ln>
                <a:solidFill>
                  <a:srgbClr val="FF0000"/>
                </a:solidFill>
                <a:effectLst/>
                <a:uLnTx/>
                <a:uFillTx/>
                <a:latin typeface="+mj-lt"/>
                <a:ea typeface="+mj-ea"/>
                <a:cs typeface="+mj-cs"/>
              </a:rPr>
              <a:t>following questions </a:t>
            </a:r>
            <a:r>
              <a:rPr kumimoji="0" lang="en-US" sz="4400" b="0" i="0" u="sng" strike="noStrike" kern="1200" cap="none" spc="0" normalizeH="0" noProof="0" dirty="0" smtClean="0">
                <a:ln>
                  <a:noFill/>
                </a:ln>
                <a:solidFill>
                  <a:srgbClr val="FF0000"/>
                </a:solidFill>
                <a:effectLst/>
                <a:uLnTx/>
                <a:uFillTx/>
                <a:latin typeface="+mj-lt"/>
                <a:ea typeface="+mj-ea"/>
                <a:cs typeface="+mj-cs"/>
              </a:rPr>
              <a:t>en </a:t>
            </a:r>
            <a:r>
              <a:rPr kumimoji="0" lang="en-US" sz="4400" b="0" i="0" u="sng" strike="noStrike" kern="1200" cap="none" spc="0" normalizeH="0" noProof="0" dirty="0" err="1" smtClean="0">
                <a:ln>
                  <a:noFill/>
                </a:ln>
                <a:solidFill>
                  <a:srgbClr val="FF0000"/>
                </a:solidFill>
                <a:effectLst/>
                <a:uLnTx/>
                <a:uFillTx/>
                <a:latin typeface="+mj-lt"/>
                <a:ea typeface="+mj-ea"/>
                <a:cs typeface="+mj-cs"/>
              </a:rPr>
              <a:t>español</a:t>
            </a:r>
            <a:r>
              <a:rPr kumimoji="0" lang="en-US" sz="4400" b="0" i="0" u="none" strike="noStrike" kern="1200" cap="none" spc="0" normalizeH="0" noProof="0" dirty="0" smtClean="0">
                <a:ln>
                  <a:noFill/>
                </a:ln>
                <a:solidFill>
                  <a:srgbClr val="FF0000"/>
                </a:solidFill>
                <a:effectLst/>
                <a:uLnTx/>
                <a:uFillTx/>
                <a:latin typeface="+mj-lt"/>
                <a:ea typeface="+mj-ea"/>
                <a:cs typeface="+mj-cs"/>
              </a:rPr>
              <a:t>: </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
        <p:nvSpPr>
          <p:cNvPr id="9" name="Title 1"/>
          <p:cNvSpPr txBox="1">
            <a:spLocks/>
          </p:cNvSpPr>
          <p:nvPr/>
        </p:nvSpPr>
        <p:spPr>
          <a:xfrm>
            <a:off x="533400" y="1219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smtClean="0">
                <a:ln>
                  <a:noFill/>
                </a:ln>
                <a:solidFill>
                  <a:srgbClr val="0070C0"/>
                </a:solidFill>
                <a:effectLst/>
                <a:uLnTx/>
                <a:uFillTx/>
                <a:latin typeface="+mj-lt"/>
                <a:ea typeface="+mj-ea"/>
                <a:cs typeface="+mj-cs"/>
              </a:rPr>
              <a:t>hacer</a:t>
            </a:r>
            <a:r>
              <a:rPr kumimoji="0" lang="en-US" sz="4400" b="0" i="0" u="none" strike="noStrike" kern="1200" cap="none" spc="0" normalizeH="0" baseline="0" noProof="0" dirty="0" smtClean="0">
                <a:ln>
                  <a:noFill/>
                </a:ln>
                <a:solidFill>
                  <a:srgbClr val="0070C0"/>
                </a:solidFill>
                <a:effectLst/>
                <a:uLnTx/>
                <a:uFillTx/>
                <a:latin typeface="+mj-lt"/>
                <a:ea typeface="+mj-ea"/>
                <a:cs typeface="+mj-cs"/>
              </a:rPr>
              <a:t> = TO DO</a:t>
            </a:r>
            <a:endParaRPr kumimoji="0" lang="en-US" sz="4400" b="0"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430962"/>
          </a:xfrm>
        </p:spPr>
        <p:txBody>
          <a:bodyPr>
            <a:normAutofit fontScale="90000"/>
          </a:bodyPr>
          <a:lstStyle/>
          <a:p>
            <a:r>
              <a:rPr lang="en-US" dirty="0" smtClean="0">
                <a:solidFill>
                  <a:srgbClr val="FF0000"/>
                </a:solidFill>
              </a:rPr>
              <a:t>If you are finished taking notes and have practiced on the </a:t>
            </a:r>
            <a:r>
              <a:rPr lang="en-US" dirty="0" err="1" smtClean="0">
                <a:solidFill>
                  <a:srgbClr val="FF0000"/>
                </a:solidFill>
              </a:rPr>
              <a:t>weebly</a:t>
            </a:r>
            <a:r>
              <a:rPr lang="en-US" dirty="0" smtClean="0">
                <a:solidFill>
                  <a:srgbClr val="FF0000"/>
                </a:solidFill>
              </a:rPr>
              <a:t> sites I put on for GUSTAR, then ask sub for “check for understanding”.  You should give yourself 20 minutes to complete check for understanding. When check is completed, go to the answer key on </a:t>
            </a:r>
            <a:r>
              <a:rPr lang="en-US" dirty="0" err="1" smtClean="0">
                <a:solidFill>
                  <a:srgbClr val="FF0000"/>
                </a:solidFill>
              </a:rPr>
              <a:t>weebly</a:t>
            </a:r>
            <a:r>
              <a:rPr lang="en-US" dirty="0" smtClean="0">
                <a:solidFill>
                  <a:srgbClr val="FF0000"/>
                </a:solidFill>
              </a:rPr>
              <a:t> and check </a:t>
            </a:r>
            <a:r>
              <a:rPr lang="en-US" smtClean="0">
                <a:solidFill>
                  <a:srgbClr val="FF0000"/>
                </a:solidFill>
              </a:rPr>
              <a:t>your answers</a:t>
            </a:r>
            <a:r>
              <a:rPr lang="en-US" dirty="0" smtClean="0">
                <a:solidFill>
                  <a:srgbClr val="FF0000"/>
                </a:solidFill>
              </a:rPr>
              <a:t>. </a:t>
            </a:r>
            <a:br>
              <a:rPr lang="en-US" dirty="0" smtClean="0">
                <a:solidFill>
                  <a:srgbClr val="FF0000"/>
                </a:solidFill>
              </a:rPr>
            </a:br>
            <a:r>
              <a:rPr lang="en-US" dirty="0" smtClean="0">
                <a:solidFill>
                  <a:srgbClr val="FF0000"/>
                </a:solidFill>
              </a:rPr>
              <a:t>How did you do? </a:t>
            </a:r>
            <a:br>
              <a:rPr lang="en-US" dirty="0" smtClean="0">
                <a:solidFill>
                  <a:srgbClr val="FF0000"/>
                </a:solidFill>
              </a:rPr>
            </a:br>
            <a:r>
              <a:rPr lang="en-US" dirty="0" smtClean="0">
                <a:solidFill>
                  <a:srgbClr val="FF0000"/>
                </a:solidFill>
              </a:rPr>
              <a:t>Practice for the GUSTAR quiz tomorrow!</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4800" dirty="0" smtClean="0"/>
              <a:t>GUSTAR = to be pleasing to (like)</a:t>
            </a:r>
            <a:endParaRPr lang="en-US" sz="4800" dirty="0"/>
          </a:p>
        </p:txBody>
      </p:sp>
      <p:graphicFrame>
        <p:nvGraphicFramePr>
          <p:cNvPr id="4" name="Content Placeholder 3"/>
          <p:cNvGraphicFramePr>
            <a:graphicFrameLocks noGrp="1"/>
          </p:cNvGraphicFramePr>
          <p:nvPr>
            <p:ph idx="1"/>
          </p:nvPr>
        </p:nvGraphicFramePr>
        <p:xfrm>
          <a:off x="381000" y="990600"/>
          <a:ext cx="8382000" cy="4038601"/>
        </p:xfrm>
        <a:graphic>
          <a:graphicData uri="http://schemas.openxmlformats.org/drawingml/2006/table">
            <a:tbl>
              <a:tblPr firstRow="1" bandRow="1">
                <a:tableStyleId>{5940675A-B579-460E-94D1-54222C63F5DA}</a:tableStyleId>
              </a:tblPr>
              <a:tblGrid>
                <a:gridCol w="4191000"/>
                <a:gridCol w="4191000"/>
              </a:tblGrid>
              <a:tr h="1084997">
                <a:tc>
                  <a:txBody>
                    <a:bodyPr/>
                    <a:lstStyle/>
                    <a:p>
                      <a:r>
                        <a:rPr lang="en-US" sz="3600" dirty="0" smtClean="0"/>
                        <a:t>I like = me </a:t>
                      </a:r>
                      <a:r>
                        <a:rPr lang="en-US" sz="3600" dirty="0" err="1" smtClean="0"/>
                        <a:t>gusta</a:t>
                      </a:r>
                      <a:endParaRPr lang="en-US" sz="3600" dirty="0"/>
                    </a:p>
                  </a:txBody>
                  <a:tcPr/>
                </a:tc>
                <a:tc>
                  <a:txBody>
                    <a:bodyPr/>
                    <a:lstStyle/>
                    <a:p>
                      <a:r>
                        <a:rPr lang="en-US" sz="3600" dirty="0" smtClean="0"/>
                        <a:t>We like = </a:t>
                      </a:r>
                      <a:r>
                        <a:rPr lang="en-US" sz="3600" dirty="0" err="1" smtClean="0"/>
                        <a:t>nos</a:t>
                      </a:r>
                      <a:r>
                        <a:rPr lang="en-US" sz="3600" dirty="0" smtClean="0"/>
                        <a:t> </a:t>
                      </a:r>
                      <a:r>
                        <a:rPr lang="en-US" sz="3600" dirty="0" err="1" smtClean="0"/>
                        <a:t>gusta</a:t>
                      </a:r>
                      <a:endParaRPr lang="en-US" sz="3600" dirty="0"/>
                    </a:p>
                  </a:txBody>
                  <a:tcPr/>
                </a:tc>
              </a:tr>
              <a:tr h="1476802">
                <a:tc>
                  <a:txBody>
                    <a:bodyPr/>
                    <a:lstStyle/>
                    <a:p>
                      <a:r>
                        <a:rPr lang="en-US" sz="3600" dirty="0" smtClean="0"/>
                        <a:t>You like = </a:t>
                      </a:r>
                      <a:r>
                        <a:rPr lang="en-US" sz="3600" dirty="0" err="1" smtClean="0"/>
                        <a:t>te</a:t>
                      </a:r>
                      <a:r>
                        <a:rPr lang="en-US" sz="3600" dirty="0" smtClean="0"/>
                        <a:t> </a:t>
                      </a:r>
                      <a:r>
                        <a:rPr lang="en-US" sz="3600" dirty="0" err="1" smtClean="0"/>
                        <a:t>gusta</a:t>
                      </a:r>
                      <a:endParaRPr lang="en-US" sz="3600" dirty="0"/>
                    </a:p>
                  </a:txBody>
                  <a:tcPr/>
                </a:tc>
                <a:tc>
                  <a:txBody>
                    <a:bodyPr/>
                    <a:lstStyle/>
                    <a:p>
                      <a:r>
                        <a:rPr lang="en-US" sz="3600" dirty="0" smtClean="0"/>
                        <a:t>Y’all like = </a:t>
                      </a:r>
                      <a:r>
                        <a:rPr lang="en-US" sz="3600" dirty="0" err="1" smtClean="0"/>
                        <a:t>os</a:t>
                      </a:r>
                      <a:r>
                        <a:rPr lang="en-US" sz="3600" dirty="0" smtClean="0"/>
                        <a:t> </a:t>
                      </a:r>
                      <a:r>
                        <a:rPr lang="en-US" sz="3600" dirty="0" err="1" smtClean="0"/>
                        <a:t>gusta</a:t>
                      </a:r>
                      <a:endParaRPr lang="en-US" sz="3600" dirty="0"/>
                    </a:p>
                  </a:txBody>
                  <a:tcPr/>
                </a:tc>
              </a:tr>
              <a:tr h="1476802">
                <a:tc>
                  <a:txBody>
                    <a:bodyPr/>
                    <a:lstStyle/>
                    <a:p>
                      <a:r>
                        <a:rPr lang="en-US" sz="3600" dirty="0" smtClean="0"/>
                        <a:t>He/she/</a:t>
                      </a:r>
                      <a:r>
                        <a:rPr lang="en-US" sz="3600" baseline="0" dirty="0" smtClean="0"/>
                        <a:t> You (form.) like = </a:t>
                      </a:r>
                      <a:r>
                        <a:rPr lang="en-US" sz="3600" dirty="0" smtClean="0"/>
                        <a:t>le </a:t>
                      </a:r>
                      <a:r>
                        <a:rPr lang="en-US" sz="3600" dirty="0" err="1" smtClean="0"/>
                        <a:t>gusta</a:t>
                      </a:r>
                      <a:endParaRPr lang="en-US" sz="3600" dirty="0"/>
                    </a:p>
                  </a:txBody>
                  <a:tcPr/>
                </a:tc>
                <a:tc>
                  <a:txBody>
                    <a:bodyPr/>
                    <a:lstStyle/>
                    <a:p>
                      <a:r>
                        <a:rPr lang="en-US" sz="3600" dirty="0" smtClean="0"/>
                        <a:t>They/ You (form.pl.)</a:t>
                      </a:r>
                      <a:r>
                        <a:rPr lang="en-US" sz="3600" baseline="0" dirty="0" smtClean="0"/>
                        <a:t> </a:t>
                      </a:r>
                      <a:r>
                        <a:rPr lang="en-US" sz="3600" dirty="0" smtClean="0"/>
                        <a:t> like = les </a:t>
                      </a:r>
                      <a:r>
                        <a:rPr lang="en-US" sz="3600" dirty="0" err="1" smtClean="0"/>
                        <a:t>gusta</a:t>
                      </a:r>
                      <a:endParaRPr lang="en-US" sz="36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392362"/>
          </a:xfrm>
        </p:spPr>
        <p:txBody>
          <a:bodyPr>
            <a:normAutofit fontScale="90000"/>
          </a:bodyPr>
          <a:lstStyle/>
          <a:p>
            <a:r>
              <a:rPr lang="en-US" dirty="0" smtClean="0"/>
              <a:t>To say you like </a:t>
            </a:r>
            <a:r>
              <a:rPr lang="en-US" u="sng" dirty="0" smtClean="0"/>
              <a:t>to do something </a:t>
            </a:r>
            <a:r>
              <a:rPr lang="en-US" dirty="0" smtClean="0"/>
              <a:t>use the formula: </a:t>
            </a:r>
            <a:br>
              <a:rPr lang="en-US" dirty="0" smtClean="0"/>
            </a:br>
            <a:r>
              <a:rPr lang="en-US" dirty="0" smtClean="0"/>
              <a:t>pronoun + </a:t>
            </a:r>
            <a:r>
              <a:rPr lang="en-US" dirty="0" err="1" smtClean="0"/>
              <a:t>gusta</a:t>
            </a:r>
            <a:r>
              <a:rPr lang="en-US" dirty="0" smtClean="0"/>
              <a:t> + </a:t>
            </a:r>
            <a:r>
              <a:rPr lang="en-US" dirty="0" smtClean="0">
                <a:solidFill>
                  <a:schemeClr val="accent1"/>
                </a:solidFill>
              </a:rPr>
              <a:t>infinitive (verb)</a:t>
            </a:r>
            <a:br>
              <a:rPr lang="en-US" dirty="0" smtClean="0">
                <a:solidFill>
                  <a:schemeClr val="accent1"/>
                </a:solidFill>
              </a:rPr>
            </a:br>
            <a:r>
              <a:rPr lang="en-US" dirty="0" err="1" smtClean="0"/>
              <a:t>Ej</a:t>
            </a:r>
            <a:r>
              <a:rPr lang="en-US" dirty="0" smtClean="0"/>
              <a:t>. </a:t>
            </a:r>
            <a:r>
              <a:rPr lang="en-US" u="sng" dirty="0" smtClean="0"/>
              <a:t>Me</a:t>
            </a:r>
            <a:r>
              <a:rPr lang="en-US" dirty="0" smtClean="0"/>
              <a:t> + </a:t>
            </a:r>
            <a:r>
              <a:rPr lang="en-US" u="sng" dirty="0" err="1" smtClean="0"/>
              <a:t>gusta</a:t>
            </a:r>
            <a:r>
              <a:rPr lang="en-US" u="sng" dirty="0" smtClean="0"/>
              <a:t> +</a:t>
            </a:r>
            <a:r>
              <a:rPr lang="en-US" dirty="0" smtClean="0"/>
              <a:t> </a:t>
            </a:r>
            <a:r>
              <a:rPr lang="en-US" u="sng" dirty="0" smtClean="0"/>
              <a:t>comer.</a:t>
            </a:r>
            <a:r>
              <a:rPr lang="en-US" dirty="0" smtClean="0"/>
              <a:t> </a:t>
            </a:r>
            <a:endParaRPr lang="en-US" dirty="0"/>
          </a:p>
        </p:txBody>
      </p:sp>
      <p:sp>
        <p:nvSpPr>
          <p:cNvPr id="4" name="TextBox 3"/>
          <p:cNvSpPr txBox="1"/>
          <p:nvPr/>
        </p:nvSpPr>
        <p:spPr>
          <a:xfrm>
            <a:off x="304800" y="5638800"/>
            <a:ext cx="8610600" cy="954107"/>
          </a:xfrm>
          <a:prstGeom prst="rect">
            <a:avLst/>
          </a:prstGeom>
          <a:noFill/>
        </p:spPr>
        <p:txBody>
          <a:bodyPr wrap="square" rtlCol="0">
            <a:spAutoFit/>
          </a:bodyPr>
          <a:lstStyle/>
          <a:p>
            <a:r>
              <a:rPr lang="en-US" sz="2800" dirty="0" smtClean="0"/>
              <a:t>To make a negative sentence, put NO in front of pronoun</a:t>
            </a:r>
          </a:p>
          <a:p>
            <a:pPr algn="ctr"/>
            <a:r>
              <a:rPr lang="en-US" sz="2800" dirty="0" err="1" smtClean="0"/>
              <a:t>Ej</a:t>
            </a:r>
            <a:r>
              <a:rPr lang="en-US" sz="2800" dirty="0" smtClean="0"/>
              <a:t>. NO me </a:t>
            </a:r>
            <a:r>
              <a:rPr lang="en-US" sz="2800" dirty="0" err="1" smtClean="0"/>
              <a:t>gusta</a:t>
            </a:r>
            <a:r>
              <a:rPr lang="en-US" sz="2800" dirty="0" smtClean="0"/>
              <a:t> </a:t>
            </a:r>
            <a:r>
              <a:rPr lang="en-US" sz="2800" dirty="0" err="1" smtClean="0"/>
              <a:t>estudiar</a:t>
            </a:r>
            <a:r>
              <a:rPr lang="en-US" sz="2800" dirty="0" smtClean="0"/>
              <a:t>.</a:t>
            </a:r>
            <a:endParaRPr lang="en-US" sz="2800" dirty="0"/>
          </a:p>
        </p:txBody>
      </p:sp>
      <p:sp>
        <p:nvSpPr>
          <p:cNvPr id="5" name="TextBox 4"/>
          <p:cNvSpPr txBox="1"/>
          <p:nvPr/>
        </p:nvSpPr>
        <p:spPr>
          <a:xfrm>
            <a:off x="0" y="2667000"/>
            <a:ext cx="9144000" cy="2554545"/>
          </a:xfrm>
          <a:prstGeom prst="rect">
            <a:avLst/>
          </a:prstGeom>
          <a:noFill/>
        </p:spPr>
        <p:txBody>
          <a:bodyPr wrap="square" rtlCol="0">
            <a:spAutoFit/>
          </a:bodyPr>
          <a:lstStyle/>
          <a:p>
            <a:pPr algn="ctr"/>
            <a:r>
              <a:rPr lang="en-US" sz="4000" dirty="0" smtClean="0"/>
              <a:t>An </a:t>
            </a:r>
            <a:r>
              <a:rPr lang="en-US" sz="4000" dirty="0" smtClean="0">
                <a:solidFill>
                  <a:schemeClr val="accent1"/>
                </a:solidFill>
              </a:rPr>
              <a:t>infinitive verb </a:t>
            </a:r>
            <a:r>
              <a:rPr lang="en-US" sz="4000" dirty="0" smtClean="0"/>
              <a:t>is the UNCHANGED form of a verb. All </a:t>
            </a:r>
            <a:r>
              <a:rPr lang="en-US" sz="4000" dirty="0" smtClean="0">
                <a:solidFill>
                  <a:schemeClr val="accent1"/>
                </a:solidFill>
              </a:rPr>
              <a:t>infinitive verbs </a:t>
            </a:r>
            <a:r>
              <a:rPr lang="en-US" sz="4000" dirty="0" smtClean="0"/>
              <a:t>end in </a:t>
            </a:r>
          </a:p>
          <a:p>
            <a:pPr algn="ctr"/>
            <a:r>
              <a:rPr lang="en-US" sz="4000" dirty="0" smtClean="0"/>
              <a:t>–AR, -ER, -IR!</a:t>
            </a:r>
          </a:p>
          <a:p>
            <a:pPr algn="ctr"/>
            <a:r>
              <a:rPr lang="en-US" sz="4000" dirty="0" smtClean="0"/>
              <a:t> </a:t>
            </a:r>
            <a:r>
              <a:rPr lang="en-US" sz="4000" dirty="0" err="1" smtClean="0"/>
              <a:t>Ej</a:t>
            </a:r>
            <a:r>
              <a:rPr lang="en-US" sz="4000" dirty="0" smtClean="0"/>
              <a:t>. : comer, </a:t>
            </a:r>
            <a:r>
              <a:rPr lang="en-US" sz="4000" dirty="0" err="1" smtClean="0"/>
              <a:t>escuchar</a:t>
            </a:r>
            <a:r>
              <a:rPr lang="en-US" sz="4000" dirty="0" smtClean="0"/>
              <a:t>, </a:t>
            </a:r>
            <a:r>
              <a:rPr lang="en-US" sz="4000" dirty="0" err="1" smtClean="0"/>
              <a:t>escribir</a:t>
            </a:r>
            <a:r>
              <a:rPr lang="en-US" sz="4000" dirty="0" smtClean="0"/>
              <a:t>, leer</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533400"/>
            <a:ext cx="9144000" cy="60198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mj-lt"/>
                <a:ea typeface="+mj-ea"/>
                <a:cs typeface="+mj-cs"/>
              </a:rPr>
              <a:t>Write down and then translate sentences: </a:t>
            </a:r>
            <a:endParaRPr kumimoji="0" lang="en-US" sz="4400" b="0" i="0" u="none" strike="noStrike" kern="1200" cap="none" spc="0" normalizeH="0" baseline="0" noProof="0" dirty="0" smtClean="0">
              <a:ln>
                <a:noFill/>
              </a:ln>
              <a:solidFill>
                <a:srgbClr val="FF0000"/>
              </a:solidFill>
              <a:effectLst/>
              <a:uLnTx/>
              <a:uFillTx/>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latin typeface="+mj-lt"/>
                <a:ea typeface="+mj-ea"/>
                <a:cs typeface="+mj-cs"/>
              </a:rPr>
              <a:t>Me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dibujar</a:t>
            </a:r>
            <a:r>
              <a:rPr lang="en-US" sz="4400" dirty="0" smtClean="0">
                <a:latin typeface="+mj-lt"/>
                <a:ea typeface="+mj-ea"/>
                <a:cs typeface="+mj-cs"/>
              </a:rPr>
              <a:t>.</a:t>
            </a: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latin typeface="+mj-lt"/>
                <a:ea typeface="+mj-ea"/>
                <a:cs typeface="+mj-cs"/>
              </a:rPr>
              <a:t>Le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estudiar</a:t>
            </a:r>
            <a:r>
              <a:rPr lang="en-US" sz="4400" dirty="0" smtClean="0">
                <a:latin typeface="+mj-lt"/>
                <a:ea typeface="+mj-ea"/>
                <a:cs typeface="+mj-cs"/>
              </a:rPr>
              <a:t>.</a:t>
            </a: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latin typeface="+mj-lt"/>
                <a:ea typeface="+mj-ea"/>
                <a:cs typeface="+mj-cs"/>
              </a:rPr>
              <a:t>Les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trabajar</a:t>
            </a:r>
            <a:r>
              <a:rPr lang="en-US" sz="4400" dirty="0" smtClean="0">
                <a:latin typeface="+mj-lt"/>
                <a:ea typeface="+mj-ea"/>
                <a:cs typeface="+mj-cs"/>
              </a:rPr>
              <a:t>. </a:t>
            </a: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err="1" smtClean="0">
                <a:latin typeface="+mj-lt"/>
                <a:ea typeface="+mj-ea"/>
                <a:cs typeface="+mj-cs"/>
              </a:rPr>
              <a:t>Nos</a:t>
            </a:r>
            <a:r>
              <a:rPr lang="en-US" sz="4400" dirty="0" smtClean="0">
                <a:latin typeface="+mj-lt"/>
                <a:ea typeface="+mj-ea"/>
                <a:cs typeface="+mj-cs"/>
              </a:rPr>
              <a:t>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hacer</a:t>
            </a:r>
            <a:r>
              <a:rPr lang="en-US" sz="4400" dirty="0" smtClean="0">
                <a:latin typeface="+mj-lt"/>
                <a:ea typeface="+mj-ea"/>
                <a:cs typeface="+mj-cs"/>
              </a:rPr>
              <a:t> la </a:t>
            </a:r>
            <a:r>
              <a:rPr lang="en-US" sz="4400" dirty="0" err="1" smtClean="0">
                <a:latin typeface="+mj-lt"/>
                <a:ea typeface="+mj-ea"/>
                <a:cs typeface="+mj-cs"/>
              </a:rPr>
              <a:t>tarea</a:t>
            </a:r>
            <a:r>
              <a:rPr lang="en-US" sz="4400" dirty="0" smtClean="0">
                <a:latin typeface="+mj-lt"/>
                <a:ea typeface="+mj-ea"/>
                <a:cs typeface="+mj-cs"/>
              </a:rPr>
              <a:t>. </a:t>
            </a: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latin typeface="+mj-lt"/>
                <a:ea typeface="+mj-ea"/>
                <a:cs typeface="+mj-cs"/>
              </a:rPr>
              <a:t>Te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jugar</a:t>
            </a:r>
            <a:r>
              <a:rPr lang="en-US" sz="4400" dirty="0" smtClean="0">
                <a:latin typeface="+mj-lt"/>
                <a:ea typeface="+mj-ea"/>
                <a:cs typeface="+mj-cs"/>
              </a:rPr>
              <a:t> al </a:t>
            </a:r>
            <a:r>
              <a:rPr lang="en-US" sz="4400" dirty="0" err="1" smtClean="0">
                <a:latin typeface="+mj-lt"/>
                <a:ea typeface="+mj-ea"/>
                <a:cs typeface="+mj-cs"/>
              </a:rPr>
              <a:t>fútbol</a:t>
            </a:r>
            <a:r>
              <a:rPr lang="en-US" sz="4400" dirty="0" smtClean="0">
                <a:latin typeface="+mj-lt"/>
                <a:ea typeface="+mj-ea"/>
                <a:cs typeface="+mj-cs"/>
              </a:rPr>
              <a:t>.</a:t>
            </a: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latin typeface="+mj-lt"/>
                <a:ea typeface="+mj-ea"/>
                <a:cs typeface="+mj-cs"/>
              </a:rPr>
              <a:t>Os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escuchar</a:t>
            </a:r>
            <a:r>
              <a:rPr lang="en-US" sz="4400" dirty="0" smtClean="0">
                <a:latin typeface="+mj-lt"/>
                <a:ea typeface="+mj-ea"/>
                <a:cs typeface="+mj-cs"/>
              </a:rPr>
              <a:t> </a:t>
            </a:r>
            <a:r>
              <a:rPr lang="en-US" sz="4400" dirty="0" err="1" smtClean="0">
                <a:latin typeface="+mj-lt"/>
                <a:ea typeface="+mj-ea"/>
                <a:cs typeface="+mj-cs"/>
              </a:rPr>
              <a:t>música</a:t>
            </a:r>
            <a:r>
              <a:rPr lang="en-US" sz="4400" dirty="0" smtClean="0">
                <a:latin typeface="+mj-lt"/>
                <a:ea typeface="+mj-ea"/>
                <a:cs typeface="+mj-cs"/>
              </a:rPr>
              <a:t>.</a:t>
            </a:r>
          </a:p>
          <a:p>
            <a:pPr marL="742950" marR="0" lvl="0" indent="-742950" algn="ctr" defTabSz="914400" rtl="0" eaLnBrk="1" fontAlgn="auto" latinLnBrk="0" hangingPunct="1">
              <a:lnSpc>
                <a:spcPct val="100000"/>
              </a:lnSpc>
              <a:spcBef>
                <a:spcPct val="0"/>
              </a:spcBef>
              <a:spcAft>
                <a:spcPts val="0"/>
              </a:spcAft>
              <a:buClrTx/>
              <a:buSzTx/>
              <a:tabLst/>
              <a:defRPr/>
            </a:pP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tabLst/>
              <a:defRPr/>
            </a:pPr>
            <a:r>
              <a:rPr lang="en-US" sz="4400" dirty="0" smtClean="0">
                <a:solidFill>
                  <a:srgbClr val="FF0000"/>
                </a:solidFill>
                <a:latin typeface="+mj-lt"/>
                <a:ea typeface="+mj-ea"/>
                <a:cs typeface="+mj-cs"/>
              </a:rPr>
              <a:t>CHECK YOUR ANSWERS ON NEXT SLIDE!</a:t>
            </a:r>
            <a:endParaRPr lang="en-US" sz="4400" dirty="0" smtClean="0">
              <a:solidFill>
                <a:srgbClr val="FF0000"/>
              </a:solidFill>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tabLst/>
              <a:defRPr/>
            </a:pPr>
            <a:endParaRPr lang="en-US" sz="4400" dirty="0" smtClean="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229600" cy="6477001"/>
          </a:xfrm>
        </p:spPr>
        <p:txBody>
          <a:bodyPr>
            <a:normAutofit/>
          </a:bodyPr>
          <a:lstStyle/>
          <a:p>
            <a:r>
              <a:rPr lang="en-US" u="sng" dirty="0" smtClean="0"/>
              <a:t>Answer Key</a:t>
            </a:r>
            <a:r>
              <a:rPr lang="en-US" dirty="0" smtClean="0"/>
              <a:t>: </a:t>
            </a:r>
            <a:br>
              <a:rPr lang="en-US" dirty="0" smtClean="0"/>
            </a:br>
            <a:r>
              <a:rPr lang="en-US" dirty="0" smtClean="0"/>
              <a:t>1. I like to draw. </a:t>
            </a:r>
            <a:br>
              <a:rPr lang="en-US" dirty="0" smtClean="0"/>
            </a:br>
            <a:r>
              <a:rPr lang="en-US" dirty="0" smtClean="0"/>
              <a:t>2. She/he likes to study. </a:t>
            </a:r>
            <a:br>
              <a:rPr lang="en-US" dirty="0" smtClean="0"/>
            </a:br>
            <a:r>
              <a:rPr lang="en-US" dirty="0" smtClean="0"/>
              <a:t>3. They like to work. </a:t>
            </a:r>
            <a:br>
              <a:rPr lang="en-US" dirty="0" smtClean="0"/>
            </a:br>
            <a:r>
              <a:rPr lang="en-US" dirty="0" smtClean="0"/>
              <a:t>4. We like to do homework. </a:t>
            </a:r>
            <a:br>
              <a:rPr lang="en-US" dirty="0" smtClean="0"/>
            </a:br>
            <a:r>
              <a:rPr lang="en-US" dirty="0" smtClean="0"/>
              <a:t>5. You like to play soccer. </a:t>
            </a:r>
            <a:br>
              <a:rPr lang="en-US" dirty="0" smtClean="0"/>
            </a:br>
            <a:r>
              <a:rPr lang="en-US" dirty="0" smtClean="0"/>
              <a:t>6. Y’all like to listen to music.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696200" cy="3785652"/>
          </a:xfrm>
          <a:prstGeom prst="rect">
            <a:avLst/>
          </a:prstGeom>
          <a:noFill/>
        </p:spPr>
        <p:txBody>
          <a:bodyPr wrap="square" rtlCol="0">
            <a:spAutoFit/>
          </a:bodyPr>
          <a:lstStyle/>
          <a:p>
            <a:r>
              <a:rPr lang="en-US" sz="4000" dirty="0" smtClean="0">
                <a:solidFill>
                  <a:srgbClr val="FF0000"/>
                </a:solidFill>
              </a:rPr>
              <a:t>Take notes on the following slide. You can write them in your notebook or add them to your notes on the back of your GUSTAR activities worksheet. Please take notes somewhere!</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rmAutofit fontScale="90000"/>
          </a:bodyPr>
          <a:lstStyle/>
          <a:p>
            <a:r>
              <a:rPr lang="en-US" dirty="0" smtClean="0"/>
              <a:t>To add emphasis or clarity: Means to </a:t>
            </a:r>
            <a:br>
              <a:rPr lang="en-US" dirty="0" smtClean="0"/>
            </a:br>
            <a:r>
              <a:rPr lang="en-US" dirty="0" smtClean="0">
                <a:solidFill>
                  <a:srgbClr val="00B0F0"/>
                </a:solidFill>
              </a:rPr>
              <a:t>REALLY LIKE or tells who</a:t>
            </a:r>
            <a:r>
              <a:rPr lang="en-US" dirty="0" smtClean="0"/>
              <a:t>. </a:t>
            </a:r>
            <a:br>
              <a:rPr lang="en-US" dirty="0" smtClean="0"/>
            </a:br>
            <a:r>
              <a:rPr lang="en-US" dirty="0" smtClean="0"/>
              <a:t>Put these in front of forms of GUSTAR</a:t>
            </a:r>
            <a:endParaRPr lang="en-US" dirty="0"/>
          </a:p>
        </p:txBody>
      </p:sp>
      <p:sp>
        <p:nvSpPr>
          <p:cNvPr id="4" name="Title 1"/>
          <p:cNvSpPr txBox="1">
            <a:spLocks/>
          </p:cNvSpPr>
          <p:nvPr/>
        </p:nvSpPr>
        <p:spPr>
          <a:xfrm>
            <a:off x="0" y="3276600"/>
            <a:ext cx="9144000" cy="1905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smtClean="0">
                <a:latin typeface="+mj-lt"/>
                <a:ea typeface="+mj-ea"/>
                <a:cs typeface="+mj-cs"/>
              </a:rPr>
              <a:t>a</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 mi </a:t>
            </a:r>
            <a:r>
              <a:rPr kumimoji="0" lang="en-US" sz="6000" b="0" i="0" u="none" strike="noStrike" kern="1200" cap="none" spc="0" normalizeH="0" noProof="0" dirty="0" smtClean="0">
                <a:ln>
                  <a:noFill/>
                </a:ln>
                <a:solidFill>
                  <a:schemeClr val="tx1"/>
                </a:solidFill>
                <a:effectLst/>
                <a:uLnTx/>
                <a:uFillTx/>
                <a:latin typeface="+mj-lt"/>
                <a:ea typeface="+mj-ea"/>
                <a:cs typeface="+mj-cs"/>
              </a:rPr>
              <a:t>     </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a </a:t>
            </a:r>
            <a:r>
              <a:rPr kumimoji="0" lang="en-US" sz="6000" b="0" i="0" u="none" strike="noStrike" kern="1200" cap="none" spc="0" normalizeH="0" baseline="0" noProof="0" dirty="0" err="1" smtClean="0">
                <a:ln>
                  <a:noFill/>
                </a:ln>
                <a:solidFill>
                  <a:schemeClr val="tx1"/>
                </a:solidFill>
                <a:effectLst/>
                <a:uLnTx/>
                <a:uFillTx/>
                <a:latin typeface="+mj-lt"/>
                <a:ea typeface="+mj-ea"/>
                <a:cs typeface="+mj-cs"/>
              </a:rPr>
              <a:t>nosotros</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smtClean="0">
                <a:latin typeface="+mj-lt"/>
                <a:ea typeface="+mj-ea"/>
                <a:cs typeface="+mj-cs"/>
              </a:rPr>
              <a:t>a </a:t>
            </a:r>
            <a:r>
              <a:rPr lang="en-US" sz="6000" dirty="0" err="1" smtClean="0">
                <a:latin typeface="+mj-lt"/>
                <a:ea typeface="+mj-ea"/>
                <a:cs typeface="+mj-cs"/>
              </a:rPr>
              <a:t>ti</a:t>
            </a:r>
            <a:r>
              <a:rPr lang="en-US" sz="6000" dirty="0" smtClean="0">
                <a:latin typeface="+mj-lt"/>
                <a:ea typeface="+mj-ea"/>
                <a:cs typeface="+mj-cs"/>
              </a:rPr>
              <a:t>        a </a:t>
            </a:r>
            <a:r>
              <a:rPr lang="en-US" sz="6000" dirty="0" err="1" smtClean="0">
                <a:latin typeface="+mj-lt"/>
                <a:ea typeface="+mj-ea"/>
                <a:cs typeface="+mj-cs"/>
              </a:rPr>
              <a:t>vosotros</a:t>
            </a:r>
            <a:endParaRPr lang="en-US" sz="60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smtClean="0">
                <a:latin typeface="+mj-lt"/>
                <a:ea typeface="+mj-ea"/>
                <a:cs typeface="+mj-cs"/>
              </a:rPr>
              <a:t>a</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6000" b="0" i="0" u="none" strike="noStrike" kern="1200" cap="none" spc="0" normalizeH="0" baseline="0" noProof="0" dirty="0" err="1" smtClean="0">
                <a:ln>
                  <a:noFill/>
                </a:ln>
                <a:solidFill>
                  <a:schemeClr val="tx1"/>
                </a:solidFill>
                <a:effectLst/>
                <a:uLnTx/>
                <a:uFillTx/>
                <a:latin typeface="+mj-lt"/>
                <a:ea typeface="+mj-ea"/>
                <a:cs typeface="+mj-cs"/>
              </a:rPr>
              <a:t>él</a:t>
            </a:r>
            <a:r>
              <a:rPr lang="en-US" sz="6000" dirty="0" smtClean="0">
                <a:latin typeface="+mj-lt"/>
                <a:ea typeface="+mj-ea"/>
                <a:cs typeface="+mj-cs"/>
              </a:rPr>
              <a:t>              </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a </a:t>
            </a:r>
            <a:r>
              <a:rPr kumimoji="0" lang="en-US" sz="6000" b="0" i="0" u="none" strike="noStrike" kern="1200" cap="none" spc="0" normalizeH="0" baseline="0" noProof="0" dirty="0" err="1" smtClean="0">
                <a:ln>
                  <a:noFill/>
                </a:ln>
                <a:solidFill>
                  <a:schemeClr val="tx1"/>
                </a:solidFill>
                <a:effectLst/>
                <a:uLnTx/>
                <a:uFillTx/>
                <a:latin typeface="+mj-lt"/>
                <a:ea typeface="+mj-ea"/>
                <a:cs typeface="+mj-cs"/>
              </a:rPr>
              <a:t>ellos</a:t>
            </a:r>
            <a:endParaRPr kumimoji="0" lang="en-US" sz="6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smtClean="0">
                <a:latin typeface="+mj-lt"/>
                <a:ea typeface="+mj-ea"/>
                <a:cs typeface="+mj-cs"/>
              </a:rPr>
              <a:t>a </a:t>
            </a:r>
            <a:r>
              <a:rPr lang="en-US" sz="6000" dirty="0" err="1" smtClean="0">
                <a:latin typeface="+mj-lt"/>
                <a:ea typeface="+mj-ea"/>
                <a:cs typeface="+mj-cs"/>
              </a:rPr>
              <a:t>ella</a:t>
            </a:r>
            <a:r>
              <a:rPr lang="en-US" sz="6000" dirty="0" smtClean="0">
                <a:latin typeface="+mj-lt"/>
                <a:ea typeface="+mj-ea"/>
                <a:cs typeface="+mj-cs"/>
              </a:rPr>
              <a:t>              a </a:t>
            </a:r>
            <a:r>
              <a:rPr lang="en-US" sz="6000" dirty="0" err="1" smtClean="0">
                <a:latin typeface="+mj-lt"/>
                <a:ea typeface="+mj-ea"/>
                <a:cs typeface="+mj-cs"/>
              </a:rPr>
              <a:t>ellas</a:t>
            </a:r>
            <a:endParaRPr lang="en-US" sz="60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smtClean="0">
                <a:latin typeface="+mj-lt"/>
                <a:ea typeface="+mj-ea"/>
                <a:cs typeface="+mj-cs"/>
              </a:rPr>
              <a:t>a</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6000" b="0" i="0" u="none" strike="noStrike" kern="1200" cap="none" spc="0" normalizeH="0" baseline="0" noProof="0" dirty="0" err="1" smtClean="0">
                <a:ln>
                  <a:noFill/>
                </a:ln>
                <a:solidFill>
                  <a:schemeClr val="tx1"/>
                </a:solidFill>
                <a:effectLst/>
                <a:uLnTx/>
                <a:uFillTx/>
                <a:latin typeface="+mj-lt"/>
                <a:ea typeface="+mj-ea"/>
                <a:cs typeface="+mj-cs"/>
              </a:rPr>
              <a:t>Usted</a:t>
            </a:r>
            <a:r>
              <a:rPr kumimoji="0" lang="en-US" sz="6000" b="0" i="0" u="none" strike="noStrike" kern="1200" cap="none" spc="0" normalizeH="0" baseline="0" noProof="0" dirty="0" smtClean="0">
                <a:ln>
                  <a:noFill/>
                </a:ln>
                <a:solidFill>
                  <a:schemeClr val="tx1"/>
                </a:solidFill>
                <a:effectLst/>
                <a:uLnTx/>
                <a:uFillTx/>
                <a:latin typeface="+mj-lt"/>
                <a:ea typeface="+mj-ea"/>
                <a:cs typeface="+mj-cs"/>
              </a:rPr>
              <a:t>         a </a:t>
            </a:r>
            <a:r>
              <a:rPr lang="en-US" sz="6000" dirty="0" smtClean="0">
                <a:latin typeface="+mj-lt"/>
                <a:ea typeface="+mj-ea"/>
                <a:cs typeface="+mj-cs"/>
              </a:rPr>
              <a:t>U</a:t>
            </a:r>
            <a:r>
              <a:rPr kumimoji="0" lang="en-US" sz="6000" b="0" i="0" u="none" strike="noStrike" kern="1200" cap="none" spc="0" normalizeH="0" baseline="0" noProof="0" dirty="0" err="1" smtClean="0">
                <a:ln>
                  <a:noFill/>
                </a:ln>
                <a:solidFill>
                  <a:schemeClr val="tx1"/>
                </a:solidFill>
                <a:effectLst/>
                <a:uLnTx/>
                <a:uFillTx/>
                <a:latin typeface="+mj-lt"/>
                <a:ea typeface="+mj-ea"/>
                <a:cs typeface="+mj-cs"/>
              </a:rPr>
              <a:t>stedes</a:t>
            </a:r>
            <a:endParaRPr kumimoji="0" lang="en-US" sz="6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1"/>
          <p:cNvSpPr txBox="1">
            <a:spLocks/>
          </p:cNvSpPr>
          <p:nvPr/>
        </p:nvSpPr>
        <p:spPr>
          <a:xfrm>
            <a:off x="0" y="5943600"/>
            <a:ext cx="9144000" cy="914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Ej</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rgbClr val="00B0F0"/>
                </a:solidFill>
                <a:effectLst/>
                <a:uLnTx/>
                <a:uFillTx/>
                <a:latin typeface="+mj-lt"/>
                <a:ea typeface="+mj-ea"/>
                <a:cs typeface="+mj-cs"/>
              </a:rPr>
              <a:t>A mi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me </a:t>
            </a:r>
            <a:r>
              <a:rPr kumimoji="0" lang="en-US" sz="4400" b="0" i="0" u="none" strike="noStrike" kern="1200" cap="none" spc="0" normalizeH="0" baseline="0" noProof="0" dirty="0" err="1" smtClean="0">
                <a:ln>
                  <a:noFill/>
                </a:ln>
                <a:solidFill>
                  <a:schemeClr val="tx1"/>
                </a:solidFill>
                <a:effectLst/>
                <a:uLnTx/>
                <a:uFillTx/>
                <a:latin typeface="+mj-lt"/>
                <a:ea typeface="+mj-ea"/>
                <a:cs typeface="+mj-cs"/>
              </a:rPr>
              <a:t>gusta</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comer!=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I REALLY</a:t>
            </a:r>
            <a:r>
              <a:rPr kumimoji="0" lang="en-US" sz="4400" b="0" i="0" u="none" strike="noStrike" kern="1200" cap="none" spc="0" normalizeH="0" noProof="0" dirty="0" smtClean="0">
                <a:ln>
                  <a:noFill/>
                </a:ln>
                <a:solidFill>
                  <a:schemeClr val="tx1"/>
                </a:solidFill>
                <a:effectLst/>
                <a:uLnTx/>
                <a:uFillTx/>
                <a:latin typeface="+mj-lt"/>
                <a:ea typeface="+mj-ea"/>
                <a:cs typeface="+mj-cs"/>
              </a:rPr>
              <a:t> LIKE to eat.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7" name="Straight Connector 6"/>
          <p:cNvCxnSpPr/>
          <p:nvPr/>
        </p:nvCxnSpPr>
        <p:spPr>
          <a:xfrm rot="5400000">
            <a:off x="1714500" y="3848100"/>
            <a:ext cx="419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514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90600" y="3352800"/>
            <a:ext cx="7086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762000"/>
            <a:ext cx="9144000" cy="495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mj-lt"/>
                <a:ea typeface="+mj-ea"/>
                <a:cs typeface="+mj-cs"/>
              </a:rPr>
              <a:t>Now go</a:t>
            </a:r>
            <a:r>
              <a:rPr kumimoji="0" lang="en-US" sz="4400" b="0" i="0" u="none" strike="noStrike" kern="1200" cap="none" spc="0" normalizeH="0" noProof="0" dirty="0" smtClean="0">
                <a:ln>
                  <a:noFill/>
                </a:ln>
                <a:solidFill>
                  <a:srgbClr val="FF0000"/>
                </a:solidFill>
                <a:effectLst/>
                <a:uLnTx/>
                <a:uFillTx/>
                <a:latin typeface="+mj-lt"/>
                <a:ea typeface="+mj-ea"/>
                <a:cs typeface="+mj-cs"/>
              </a:rPr>
              <a:t> back and add </a:t>
            </a:r>
            <a:r>
              <a:rPr kumimoji="0" lang="en-US" sz="4400" b="0" i="0" u="none" strike="noStrike" kern="1200" cap="none" spc="0" normalizeH="0" noProof="0" dirty="0" smtClean="0">
                <a:ln>
                  <a:noFill/>
                </a:ln>
                <a:solidFill>
                  <a:srgbClr val="FF0000"/>
                </a:solidFill>
                <a:effectLst/>
                <a:uLnTx/>
                <a:uFillTx/>
                <a:latin typeface="+mj-lt"/>
                <a:ea typeface="+mj-ea"/>
                <a:cs typeface="+mj-cs"/>
              </a:rPr>
              <a:t>EMPHASIS or CLARITY </a:t>
            </a:r>
            <a:r>
              <a:rPr kumimoji="0" lang="en-US" sz="4400" b="0" i="0" u="none" strike="noStrike" kern="1200" cap="none" spc="0" normalizeH="0" noProof="0" dirty="0" smtClean="0">
                <a:ln>
                  <a:noFill/>
                </a:ln>
                <a:solidFill>
                  <a:srgbClr val="FF0000"/>
                </a:solidFill>
                <a:effectLst/>
                <a:uLnTx/>
                <a:uFillTx/>
                <a:latin typeface="+mj-lt"/>
                <a:ea typeface="+mj-ea"/>
                <a:cs typeface="+mj-cs"/>
              </a:rPr>
              <a:t>to </a:t>
            </a:r>
            <a:r>
              <a:rPr kumimoji="0" lang="en-US" sz="4400" b="0" i="0" u="none" strike="noStrike" kern="1200" cap="none" spc="0" normalizeH="0" noProof="0" dirty="0" smtClean="0">
                <a:ln>
                  <a:noFill/>
                </a:ln>
                <a:solidFill>
                  <a:srgbClr val="FF0000"/>
                </a:solidFill>
                <a:effectLst/>
                <a:uLnTx/>
                <a:uFillTx/>
                <a:latin typeface="+mj-lt"/>
                <a:ea typeface="+mj-ea"/>
                <a:cs typeface="+mj-cs"/>
              </a:rPr>
              <a:t>the sentences on slide #4</a:t>
            </a: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533400"/>
            <a:ext cx="9144000" cy="6019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Answer Key: </a:t>
            </a: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solidFill>
                  <a:srgbClr val="FF0000"/>
                </a:solidFill>
                <a:latin typeface="+mj-lt"/>
                <a:ea typeface="+mj-ea"/>
                <a:cs typeface="+mj-cs"/>
              </a:rPr>
              <a:t>A mi </a:t>
            </a:r>
            <a:r>
              <a:rPr lang="en-US" sz="4400" dirty="0" smtClean="0">
                <a:latin typeface="+mj-lt"/>
                <a:ea typeface="+mj-ea"/>
                <a:cs typeface="+mj-cs"/>
              </a:rPr>
              <a:t>me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dibujar</a:t>
            </a:r>
            <a:r>
              <a:rPr lang="en-US" sz="4400" dirty="0" smtClean="0">
                <a:latin typeface="+mj-lt"/>
                <a:ea typeface="+mj-ea"/>
                <a:cs typeface="+mj-cs"/>
              </a:rPr>
              <a:t>.</a:t>
            </a: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solidFill>
                  <a:srgbClr val="FF0000"/>
                </a:solidFill>
                <a:latin typeface="+mj-lt"/>
                <a:ea typeface="+mj-ea"/>
                <a:cs typeface="+mj-cs"/>
              </a:rPr>
              <a:t>A </a:t>
            </a:r>
            <a:r>
              <a:rPr lang="en-US" sz="4400" dirty="0" err="1" smtClean="0">
                <a:solidFill>
                  <a:srgbClr val="FF0000"/>
                </a:solidFill>
                <a:latin typeface="+mj-lt"/>
                <a:ea typeface="+mj-ea"/>
                <a:cs typeface="+mj-cs"/>
              </a:rPr>
              <a:t>ella</a:t>
            </a:r>
            <a:r>
              <a:rPr lang="en-US" sz="4400" dirty="0" smtClean="0">
                <a:solidFill>
                  <a:srgbClr val="FF0000"/>
                </a:solidFill>
                <a:latin typeface="+mj-lt"/>
                <a:ea typeface="+mj-ea"/>
                <a:cs typeface="+mj-cs"/>
              </a:rPr>
              <a:t> </a:t>
            </a:r>
            <a:r>
              <a:rPr lang="en-US" sz="4400" dirty="0" smtClean="0">
                <a:latin typeface="+mj-lt"/>
                <a:ea typeface="+mj-ea"/>
                <a:cs typeface="+mj-cs"/>
              </a:rPr>
              <a:t>le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estudiar</a:t>
            </a: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solidFill>
                  <a:srgbClr val="FF0000"/>
                </a:solidFill>
                <a:latin typeface="+mj-lt"/>
                <a:ea typeface="+mj-ea"/>
                <a:cs typeface="+mj-cs"/>
              </a:rPr>
              <a:t>A </a:t>
            </a:r>
            <a:r>
              <a:rPr lang="en-US" sz="4400" dirty="0" err="1" smtClean="0">
                <a:solidFill>
                  <a:srgbClr val="FF0000"/>
                </a:solidFill>
                <a:latin typeface="+mj-lt"/>
                <a:ea typeface="+mj-ea"/>
                <a:cs typeface="+mj-cs"/>
              </a:rPr>
              <a:t>ellos</a:t>
            </a:r>
            <a:r>
              <a:rPr lang="en-US" sz="4400" dirty="0" smtClean="0">
                <a:solidFill>
                  <a:srgbClr val="FF0000"/>
                </a:solidFill>
                <a:latin typeface="+mj-lt"/>
                <a:ea typeface="+mj-ea"/>
                <a:cs typeface="+mj-cs"/>
              </a:rPr>
              <a:t> </a:t>
            </a:r>
            <a:r>
              <a:rPr lang="en-US" sz="4400" dirty="0" smtClean="0">
                <a:latin typeface="+mj-lt"/>
                <a:ea typeface="+mj-ea"/>
                <a:cs typeface="+mj-cs"/>
              </a:rPr>
              <a:t>les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latin typeface="+mj-lt"/>
                <a:ea typeface="+mj-ea"/>
                <a:cs typeface="+mj-cs"/>
              </a:rPr>
              <a:t>trabajar</a:t>
            </a:r>
            <a:r>
              <a:rPr lang="en-US" sz="4400" dirty="0" smtClean="0">
                <a:latin typeface="+mj-lt"/>
                <a:ea typeface="+mj-ea"/>
                <a:cs typeface="+mj-cs"/>
              </a:rPr>
              <a:t>. </a:t>
            </a:r>
          </a:p>
          <a:p>
            <a:pPr marL="742950" marR="0" lvl="0" indent="-742950" algn="ctr" defTabSz="914400" rtl="0" eaLnBrk="1" fontAlgn="auto" latinLnBrk="0" hangingPunct="1">
              <a:lnSpc>
                <a:spcPct val="100000"/>
              </a:lnSpc>
              <a:spcBef>
                <a:spcPct val="0"/>
              </a:spcBef>
              <a:spcAft>
                <a:spcPts val="0"/>
              </a:spcAft>
              <a:buClrTx/>
              <a:buSzTx/>
              <a:buFontTx/>
              <a:buAutoNum type="arabicPeriod"/>
              <a:tabLst/>
              <a:defRPr/>
            </a:pPr>
            <a:r>
              <a:rPr lang="en-US" sz="4400" dirty="0" smtClean="0">
                <a:solidFill>
                  <a:srgbClr val="FF0000"/>
                </a:solidFill>
                <a:latin typeface="+mj-lt"/>
                <a:ea typeface="+mj-ea"/>
                <a:cs typeface="+mj-cs"/>
              </a:rPr>
              <a:t>A </a:t>
            </a:r>
            <a:r>
              <a:rPr lang="en-US" sz="4400" dirty="0" err="1" smtClean="0">
                <a:solidFill>
                  <a:srgbClr val="FF0000"/>
                </a:solidFill>
                <a:latin typeface="+mj-lt"/>
                <a:ea typeface="+mj-ea"/>
                <a:cs typeface="+mj-cs"/>
              </a:rPr>
              <a:t>nosotros</a:t>
            </a:r>
            <a:r>
              <a:rPr lang="en-US" sz="4400" dirty="0" smtClean="0">
                <a:solidFill>
                  <a:srgbClr val="FF0000"/>
                </a:solidFill>
                <a:latin typeface="+mj-lt"/>
                <a:ea typeface="+mj-ea"/>
                <a:cs typeface="+mj-cs"/>
              </a:rPr>
              <a:t> </a:t>
            </a:r>
            <a:r>
              <a:rPr lang="en-US" sz="4400" dirty="0" err="1" smtClean="0">
                <a:latin typeface="+mj-lt"/>
                <a:ea typeface="+mj-ea"/>
                <a:cs typeface="+mj-cs"/>
              </a:rPr>
              <a:t>hacer</a:t>
            </a:r>
            <a:r>
              <a:rPr lang="en-US" sz="4400" dirty="0" smtClean="0">
                <a:latin typeface="+mj-lt"/>
                <a:ea typeface="+mj-ea"/>
                <a:cs typeface="+mj-cs"/>
              </a:rPr>
              <a:t> la </a:t>
            </a:r>
            <a:r>
              <a:rPr lang="en-US" sz="4400" dirty="0" err="1" smtClean="0">
                <a:latin typeface="+mj-lt"/>
                <a:ea typeface="+mj-ea"/>
                <a:cs typeface="+mj-cs"/>
              </a:rPr>
              <a:t>tarea</a:t>
            </a:r>
            <a:r>
              <a:rPr lang="en-US" sz="4400" dirty="0" smtClean="0">
                <a:latin typeface="+mj-lt"/>
                <a:ea typeface="+mj-ea"/>
                <a:cs typeface="+mj-cs"/>
              </a:rPr>
              <a:t>. </a:t>
            </a:r>
            <a:endParaRPr lang="en-US" sz="4400" dirty="0" smtClean="0">
              <a:latin typeface="+mj-lt"/>
              <a:ea typeface="+mj-ea"/>
              <a:cs typeface="+mj-cs"/>
            </a:endParaRPr>
          </a:p>
          <a:p>
            <a:pPr marL="742950" lvl="0" indent="-742950" algn="ctr">
              <a:spcBef>
                <a:spcPct val="0"/>
              </a:spcBef>
              <a:buFontTx/>
              <a:buAutoNum type="arabicPeriod"/>
              <a:defRPr/>
            </a:pPr>
            <a:r>
              <a:rPr lang="en-US" sz="4400" dirty="0" smtClean="0">
                <a:solidFill>
                  <a:srgbClr val="FF0000"/>
                </a:solidFill>
                <a:latin typeface="+mj-lt"/>
                <a:ea typeface="+mj-ea"/>
                <a:cs typeface="+mj-cs"/>
              </a:rPr>
              <a:t>A </a:t>
            </a:r>
            <a:r>
              <a:rPr lang="en-US" sz="4400" dirty="0" err="1" smtClean="0">
                <a:solidFill>
                  <a:srgbClr val="FF0000"/>
                </a:solidFill>
                <a:latin typeface="+mj-lt"/>
                <a:ea typeface="+mj-ea"/>
                <a:cs typeface="+mj-cs"/>
              </a:rPr>
              <a:t>ti</a:t>
            </a:r>
            <a:r>
              <a:rPr lang="en-US" sz="4400" dirty="0" smtClean="0">
                <a:solidFill>
                  <a:srgbClr val="FF0000"/>
                </a:solidFill>
                <a:latin typeface="+mj-lt"/>
                <a:ea typeface="+mj-ea"/>
                <a:cs typeface="+mj-cs"/>
              </a:rPr>
              <a:t> </a:t>
            </a:r>
            <a:r>
              <a:rPr lang="en-US" sz="4400" dirty="0" err="1" smtClean="0">
                <a:latin typeface="+mj-lt"/>
                <a:ea typeface="+mj-ea"/>
                <a:cs typeface="+mj-cs"/>
              </a:rPr>
              <a:t>te</a:t>
            </a:r>
            <a:r>
              <a:rPr lang="en-US" sz="4400" dirty="0" smtClean="0">
                <a:latin typeface="+mj-lt"/>
                <a:ea typeface="+mj-ea"/>
                <a:cs typeface="+mj-cs"/>
              </a:rPr>
              <a:t>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t>jugar</a:t>
            </a:r>
            <a:r>
              <a:rPr lang="en-US" sz="4400" dirty="0" smtClean="0"/>
              <a:t> al </a:t>
            </a:r>
            <a:r>
              <a:rPr lang="en-US" sz="4400" dirty="0" err="1" smtClean="0"/>
              <a:t>fútbol</a:t>
            </a:r>
            <a:r>
              <a:rPr lang="en-US" sz="4400" dirty="0" smtClean="0">
                <a:latin typeface="+mj-lt"/>
                <a:ea typeface="+mj-ea"/>
                <a:cs typeface="+mj-cs"/>
              </a:rPr>
              <a:t>.</a:t>
            </a:r>
            <a:endParaRPr lang="en-US" sz="4400" dirty="0" smtClean="0">
              <a:latin typeface="+mj-lt"/>
              <a:ea typeface="+mj-ea"/>
              <a:cs typeface="+mj-cs"/>
            </a:endParaRPr>
          </a:p>
          <a:p>
            <a:pPr marL="742950" lvl="0" indent="-742950" algn="ctr">
              <a:spcBef>
                <a:spcPct val="0"/>
              </a:spcBef>
              <a:buFontTx/>
              <a:buAutoNum type="arabicPeriod"/>
              <a:defRPr/>
            </a:pPr>
            <a:r>
              <a:rPr lang="en-US" sz="4400" dirty="0" smtClean="0">
                <a:solidFill>
                  <a:srgbClr val="FF0000"/>
                </a:solidFill>
                <a:latin typeface="+mj-lt"/>
                <a:ea typeface="+mj-ea"/>
                <a:cs typeface="+mj-cs"/>
              </a:rPr>
              <a:t>A </a:t>
            </a:r>
            <a:r>
              <a:rPr lang="en-US" sz="4400" dirty="0" err="1" smtClean="0">
                <a:solidFill>
                  <a:srgbClr val="FF0000"/>
                </a:solidFill>
                <a:latin typeface="+mj-lt"/>
                <a:ea typeface="+mj-ea"/>
                <a:cs typeface="+mj-cs"/>
              </a:rPr>
              <a:t>vosotros</a:t>
            </a:r>
            <a:r>
              <a:rPr lang="en-US" sz="4400" dirty="0" smtClean="0">
                <a:solidFill>
                  <a:srgbClr val="FF0000"/>
                </a:solidFill>
                <a:latin typeface="+mj-lt"/>
                <a:ea typeface="+mj-ea"/>
                <a:cs typeface="+mj-cs"/>
              </a:rPr>
              <a:t> </a:t>
            </a:r>
            <a:r>
              <a:rPr lang="en-US" sz="4400" dirty="0" err="1" smtClean="0">
                <a:latin typeface="+mj-lt"/>
                <a:ea typeface="+mj-ea"/>
                <a:cs typeface="+mj-cs"/>
              </a:rPr>
              <a:t>os</a:t>
            </a:r>
            <a:r>
              <a:rPr lang="en-US" sz="4400" dirty="0" smtClean="0">
                <a:latin typeface="+mj-lt"/>
                <a:ea typeface="+mj-ea"/>
                <a:cs typeface="+mj-cs"/>
              </a:rPr>
              <a:t> </a:t>
            </a:r>
            <a:r>
              <a:rPr lang="en-US" sz="4400" dirty="0" err="1" smtClean="0">
                <a:latin typeface="+mj-lt"/>
                <a:ea typeface="+mj-ea"/>
                <a:cs typeface="+mj-cs"/>
              </a:rPr>
              <a:t>gusta</a:t>
            </a:r>
            <a:r>
              <a:rPr lang="en-US" sz="4400" dirty="0" smtClean="0">
                <a:latin typeface="+mj-lt"/>
                <a:ea typeface="+mj-ea"/>
                <a:cs typeface="+mj-cs"/>
              </a:rPr>
              <a:t> </a:t>
            </a:r>
            <a:r>
              <a:rPr lang="en-US" sz="4400" dirty="0" err="1" smtClean="0"/>
              <a:t>escuchar</a:t>
            </a:r>
            <a:r>
              <a:rPr lang="en-US" sz="4400" dirty="0" smtClean="0"/>
              <a:t> </a:t>
            </a:r>
            <a:r>
              <a:rPr lang="en-US" sz="4400" dirty="0" err="1" smtClean="0"/>
              <a:t>música</a:t>
            </a:r>
            <a:r>
              <a:rPr lang="en-US" sz="4400" dirty="0" smtClean="0">
                <a:latin typeface="+mj-lt"/>
                <a:ea typeface="+mj-ea"/>
                <a:cs typeface="+mj-cs"/>
              </a:rPr>
              <a:t>.</a:t>
            </a:r>
            <a:endParaRPr lang="en-US" sz="4400" dirty="0" smtClean="0">
              <a:latin typeface="+mj-lt"/>
              <a:ea typeface="+mj-ea"/>
              <a:cs typeface="+mj-cs"/>
            </a:endParaRPr>
          </a:p>
          <a:p>
            <a:pPr marL="742950" marR="0" lvl="0" indent="-742950" algn="ctr" defTabSz="914400" rtl="0" eaLnBrk="1" fontAlgn="auto" latinLnBrk="0" hangingPunct="1">
              <a:lnSpc>
                <a:spcPct val="100000"/>
              </a:lnSpc>
              <a:spcBef>
                <a:spcPct val="0"/>
              </a:spcBef>
              <a:spcAft>
                <a:spcPts val="0"/>
              </a:spcAft>
              <a:buClrTx/>
              <a:buSzTx/>
              <a:tabLst/>
              <a:defRPr/>
            </a:pPr>
            <a:endParaRPr lang="en-US" sz="4400" dirty="0" smtClean="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428</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1) REVIEW THE VERB “GUSTAR”</vt:lpstr>
      <vt:lpstr>GUSTAR = to be pleasing to (like)</vt:lpstr>
      <vt:lpstr>To say you like to do something use the formula:  pronoun + gusta + infinitive (verb) Ej. Me + gusta + comer. </vt:lpstr>
      <vt:lpstr>Slide 4</vt:lpstr>
      <vt:lpstr>Answer Key:  1. I like to draw.  2. She/he likes to study.  3. They like to work.  4. We like to do homework.  5. You like to play soccer.  6. Y’all like to listen to music. </vt:lpstr>
      <vt:lpstr>Slide 6</vt:lpstr>
      <vt:lpstr>To add emphasis or clarity: Means to  REALLY LIKE or tells who.  Put these in front of forms of GUSTAR</vt:lpstr>
      <vt:lpstr>Slide 8</vt:lpstr>
      <vt:lpstr>Slide 9</vt:lpstr>
      <vt:lpstr>Slide 10</vt:lpstr>
      <vt:lpstr>If you are finished taking notes and have practiced on the weebly sites I put on for GUSTAR, then ask sub for “check for understanding”.  You should give yourself 20 minutes to complete check for understanding. When check is completed, go to the answer key on weebly and check your answers.  How did you do?  Practice for the GUSTAR quiz tomorrow!</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Remember Vocabulary</dc:title>
  <dc:creator> </dc:creator>
  <cp:lastModifiedBy>kzolp</cp:lastModifiedBy>
  <cp:revision>102</cp:revision>
  <dcterms:created xsi:type="dcterms:W3CDTF">2010-10-13T01:10:31Z</dcterms:created>
  <dcterms:modified xsi:type="dcterms:W3CDTF">2013-10-10T12:26:34Z</dcterms:modified>
</cp:coreProperties>
</file>