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4" r:id="rId4"/>
    <p:sldId id="270" r:id="rId5"/>
    <p:sldId id="296" r:id="rId6"/>
    <p:sldId id="297" r:id="rId7"/>
    <p:sldId id="294" r:id="rId8"/>
    <p:sldId id="295" r:id="rId9"/>
    <p:sldId id="278" r:id="rId10"/>
    <p:sldId id="299" r:id="rId11"/>
    <p:sldId id="300" r:id="rId12"/>
    <p:sldId id="280" r:id="rId13"/>
    <p:sldId id="287" r:id="rId14"/>
    <p:sldId id="288" r:id="rId15"/>
    <p:sldId id="292" r:id="rId16"/>
    <p:sldId id="293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45" autoAdjust="0"/>
    <p:restoredTop sz="90929"/>
  </p:normalViewPr>
  <p:slideViewPr>
    <p:cSldViewPr>
      <p:cViewPr varScale="1">
        <p:scale>
          <a:sx n="85" d="100"/>
          <a:sy n="85" d="100"/>
        </p:scale>
        <p:origin x="96" y="396"/>
      </p:cViewPr>
      <p:guideLst>
        <p:guide orient="horz" pos="139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 varScale="1">
        <p:scale>
          <a:sx n="40" d="100"/>
          <a:sy n="40" d="100"/>
        </p:scale>
        <p:origin x="-13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AA75CC-360A-47D6-88A1-CA4D22AE87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5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fld id="{7D0A0A72-A3F6-4095-BED8-46B838D1BD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4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D06A4-8741-46D1-A6EE-D3BC6E8F3402}" type="slidenum">
              <a:rPr lang="en-US"/>
              <a:pPr/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7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1BAC4-2E24-4872-B84D-332F654F97E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468F8-25B3-4A32-931D-ED207983793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16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468F8-25B3-4A32-931D-ED2079837938}" type="slidenum">
              <a:rPr lang="en-US"/>
              <a:pPr/>
              <a:t>10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468F8-25B3-4A32-931D-ED2079837938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C21B-0FFE-4620-B922-3366A6DC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8901-9F8F-4B48-91A8-518DE3BAF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2DD6-F90E-4F52-AC2F-71EFFE21E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F9F6AA-8753-40C0-B42B-4A728F7B3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A981-6D3D-4CDE-9BB0-D286CD95D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F8A7-9D12-4261-A096-B0354020DA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0898D-AA79-4571-B17C-7E7119819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D970-A241-408F-AF08-43126B991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BF11-3B24-40FE-BCA3-CF2F526B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6872E-8C50-41AA-A53E-30D81C3D3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71D4-668C-4C1F-8FE9-E678EB984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965A-5040-4DEB-9605-7A536F46B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1" name="projcto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392B-3287-47AC-933A-DC4DD8ED5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spd="med">
    <p:zoom/>
    <p:sndAc>
      <p:stSnd>
        <p:snd r:embed="rId14" name="projctor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sz="6000" b="1"/>
              <a:t>Los Verbos Regulares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>
            <a:normAutofit fontScale="62500" lnSpcReduction="20000"/>
          </a:bodyPr>
          <a:lstStyle/>
          <a:p>
            <a:r>
              <a:rPr lang="en-US" sz="4000"/>
              <a:t>Present tense conjugations    of regular </a:t>
            </a:r>
            <a:r>
              <a:rPr lang="en-US" sz="4000" b="1"/>
              <a:t>–AR verbs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BEE516D-27BB-467D-9360-116DE90048E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spd="med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4AC2-F117-43FB-933C-90D8FA474291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60438" y="339725"/>
            <a:ext cx="3763962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Por ejemplo…: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613240" y="304800"/>
            <a:ext cx="2610010" cy="76944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 i="1" u="sng" dirty="0" err="1" smtClean="0">
                <a:solidFill>
                  <a:schemeClr val="tx2"/>
                </a:solidFill>
                <a:latin typeface="Comic Sans MS" pitchFamily="66" charset="0"/>
              </a:rPr>
              <a:t>practicar</a:t>
            </a:r>
            <a:endParaRPr lang="en-US" sz="4400" i="1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2731838" cy="1015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dirty="0" err="1" smtClean="0">
                <a:solidFill>
                  <a:schemeClr val="tx2"/>
                </a:solidFill>
                <a:latin typeface="Comic Sans MS" pitchFamily="66" charset="0"/>
              </a:rPr>
              <a:t>practic</a:t>
            </a:r>
            <a:endParaRPr lang="en-US" sz="60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078413" y="1508125"/>
            <a:ext cx="941387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u="sng" dirty="0" err="1">
                <a:latin typeface="Comic Sans MS" pitchFamily="66" charset="0"/>
              </a:rPr>
              <a:t>ar</a:t>
            </a:r>
            <a:endParaRPr lang="en-US" sz="6000" i="1" u="sng" dirty="0">
              <a:latin typeface="Comic Sans MS" pitchFamily="66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2743200"/>
            <a:ext cx="4876800" cy="3733800"/>
            <a:chOff x="1344" y="1728"/>
            <a:chExt cx="3072" cy="2352"/>
          </a:xfrm>
        </p:grpSpPr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92" cy="22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3072" y="1728"/>
              <a:ext cx="892" cy="22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practic</a:t>
              </a:r>
              <a:endParaRPr lang="en-US" sz="3200" b="1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3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4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81402" y="2743200"/>
            <a:ext cx="3657602" cy="3503613"/>
            <a:chOff x="2256" y="1728"/>
            <a:chExt cx="2304" cy="2207"/>
          </a:xfrm>
        </p:grpSpPr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2256" y="1728"/>
              <a:ext cx="344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o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as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</a:t>
              </a:r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3875" y="1728"/>
              <a:ext cx="685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amos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áis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an</a:t>
              </a:r>
            </a:p>
          </p:txBody>
        </p:sp>
      </p:grpSp>
    </p:spTree>
  </p:cSld>
  <p:clrMapOvr>
    <a:masterClrMapping/>
  </p:clrMapOvr>
  <p:transition spd="med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4AC2-F117-43FB-933C-90D8FA474291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60438" y="339725"/>
            <a:ext cx="3763962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Por ejemplo…: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802394" y="304800"/>
            <a:ext cx="2420856" cy="76944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 i="1" u="sng" dirty="0" err="1" smtClean="0">
                <a:solidFill>
                  <a:schemeClr val="tx2"/>
                </a:solidFill>
                <a:latin typeface="Comic Sans MS" pitchFamily="66" charset="0"/>
              </a:rPr>
              <a:t>trabajar</a:t>
            </a:r>
            <a:endParaRPr lang="en-US" sz="4400" i="1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743200" y="1524000"/>
            <a:ext cx="2473754" cy="1015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dirty="0" err="1" smtClean="0">
                <a:solidFill>
                  <a:schemeClr val="tx2"/>
                </a:solidFill>
                <a:latin typeface="Comic Sans MS" pitchFamily="66" charset="0"/>
              </a:rPr>
              <a:t>trabaj</a:t>
            </a:r>
            <a:endParaRPr lang="en-US" sz="60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078413" y="1508125"/>
            <a:ext cx="941387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u="sng" dirty="0" err="1">
                <a:latin typeface="Comic Sans MS" pitchFamily="66" charset="0"/>
              </a:rPr>
              <a:t>ar</a:t>
            </a:r>
            <a:endParaRPr lang="en-US" sz="6000" i="1" u="sng" dirty="0">
              <a:latin typeface="Comic Sans MS" pitchFamily="66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2743200"/>
            <a:ext cx="4876800" cy="3733800"/>
            <a:chOff x="1344" y="1728"/>
            <a:chExt cx="3072" cy="2352"/>
          </a:xfrm>
        </p:grpSpPr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584" y="1728"/>
              <a:ext cx="805" cy="22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3168" y="1728"/>
              <a:ext cx="805" cy="22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 smtClean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 smtClean="0">
                  <a:solidFill>
                    <a:schemeClr val="tx2"/>
                  </a:solidFill>
                </a:rPr>
                <a:t>trabaj</a:t>
              </a:r>
              <a:endParaRPr lang="en-US" sz="3200" b="1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3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4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81402" y="2743200"/>
            <a:ext cx="3657602" cy="3503613"/>
            <a:chOff x="2256" y="1728"/>
            <a:chExt cx="2304" cy="2207"/>
          </a:xfrm>
        </p:grpSpPr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2256" y="1728"/>
              <a:ext cx="344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o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as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</a:t>
              </a:r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3875" y="1728"/>
              <a:ext cx="685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amos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áis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an</a:t>
              </a:r>
            </a:p>
          </p:txBody>
        </p:sp>
      </p:grpSp>
    </p:spTree>
  </p:cSld>
  <p:clrMapOvr>
    <a:masterClrMapping/>
  </p:clrMapOvr>
  <p:transition spd="med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>
                <a:latin typeface="Comic Sans MS" pitchFamily="66" charset="0"/>
              </a:rPr>
              <a:t>¿Cuál es la forma correcta?</a:t>
            </a:r>
          </a:p>
        </p:txBody>
      </p:sp>
      <p:pic>
        <p:nvPicPr>
          <p:cNvPr id="78853" name="Picture 5" descr="c:\Program Files\Microsoft Office\Clipart\standard\stddir3\pe01705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3111" y="2304107"/>
            <a:ext cx="3535378" cy="3468986"/>
          </a:xfrm>
        </p:spPr>
      </p:pic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>
                <a:latin typeface="Comic Sans MS" pitchFamily="66" charset="0"/>
              </a:rPr>
              <a:t>mi amigo y yo</a:t>
            </a:r>
          </a:p>
          <a:p>
            <a:pPr algn="ctr">
              <a:buFontTx/>
              <a:buNone/>
            </a:pPr>
            <a:endParaRPr lang="en-US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b="1" i="1">
                <a:solidFill>
                  <a:schemeClr val="tx2"/>
                </a:solidFill>
                <a:latin typeface="Comic Sans MS" pitchFamily="66" charset="0"/>
              </a:rPr>
              <a:t>habl</a:t>
            </a:r>
            <a:r>
              <a:rPr lang="en-US" b="1" i="1" u="sng">
                <a:latin typeface="Comic Sans MS" pitchFamily="66" charset="0"/>
              </a:rPr>
              <a:t>amos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8CF-02C9-4C49-BB13-00978183ECA7}" type="slidenum">
              <a:rPr lang="en-US"/>
              <a:pPr/>
              <a:t>12</a:t>
            </a:fld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4648200" y="2514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latin typeface="Comic Sans MS" pitchFamily="66" charset="0"/>
              </a:rPr>
              <a:t>el </a:t>
            </a:r>
            <a:r>
              <a:rPr lang="en-US" sz="3200" dirty="0" err="1" smtClean="0">
                <a:latin typeface="Comic Sans MS" pitchFamily="66" charset="0"/>
              </a:rPr>
              <a:t>profesor</a:t>
            </a: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 err="1">
                <a:solidFill>
                  <a:schemeClr val="tx2"/>
                </a:solidFill>
                <a:latin typeface="Comic Sans MS" pitchFamily="66" charset="0"/>
              </a:rPr>
              <a:t>habl</a:t>
            </a:r>
            <a:r>
              <a:rPr lang="en-US" sz="3200" b="1" i="1" u="sng" dirty="0" err="1">
                <a:latin typeface="Comic Sans MS" pitchFamily="66" charset="0"/>
              </a:rPr>
              <a:t>a</a:t>
            </a:r>
            <a:endParaRPr lang="en-US" sz="3200" b="1" i="1" u="sng" dirty="0">
              <a:latin typeface="Comic Sans MS" pitchFamily="66" charset="0"/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901825" y="5940425"/>
            <a:ext cx="1233488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tx2"/>
                </a:solidFill>
                <a:latin typeface="Comic Sans MS" pitchFamily="66" charset="0"/>
              </a:rPr>
              <a:t>hablar</a:t>
            </a: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2" grpId="0" build="p" autoUpdateAnimBg="0"/>
      <p:bldP spid="78854" grpId="0" build="p" autoUpdateAnimBg="0"/>
      <p:bldP spid="7885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4396-9711-4998-AC43-DF806B49BBE7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Comic Sans MS" pitchFamily="66" charset="0"/>
              </a:rPr>
              <a:t>¿Cuál es la forma correcta?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718889" y="1958093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latin typeface="Comic Sans MS" pitchFamily="66" charset="0"/>
              </a:rPr>
              <a:t>la </a:t>
            </a:r>
            <a:r>
              <a:rPr lang="en-US" sz="3200" dirty="0" err="1" smtClean="0">
                <a:latin typeface="Comic Sans MS" pitchFamily="66" charset="0"/>
              </a:rPr>
              <a:t>chica</a:t>
            </a: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b="1" i="1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 err="1" smtClean="0">
                <a:solidFill>
                  <a:schemeClr val="tx2"/>
                </a:solidFill>
                <a:latin typeface="Comic Sans MS" pitchFamily="66" charset="0"/>
              </a:rPr>
              <a:t>dibuj</a:t>
            </a:r>
            <a:r>
              <a:rPr lang="en-US" sz="3200" b="1" i="1" u="sng" dirty="0" err="1" smtClean="0">
                <a:latin typeface="Comic Sans MS" pitchFamily="66" charset="0"/>
              </a:rPr>
              <a:t>a</a:t>
            </a:r>
            <a:endParaRPr lang="en-US" sz="3200" b="1" i="1" u="sng" dirty="0">
              <a:latin typeface="Comic Sans MS" pitchFamily="66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802010" y="2424112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 err="1">
                <a:latin typeface="Comic Sans MS" pitchFamily="66" charset="0"/>
              </a:rPr>
              <a:t>las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estudiantes</a:t>
            </a: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b="1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 err="1" smtClean="0">
                <a:solidFill>
                  <a:schemeClr val="tx2"/>
                </a:solidFill>
                <a:latin typeface="Comic Sans MS" pitchFamily="66" charset="0"/>
              </a:rPr>
              <a:t>dibuj</a:t>
            </a:r>
            <a:r>
              <a:rPr lang="en-US" sz="3200" b="1" i="1" u="sng" dirty="0" err="1" smtClean="0">
                <a:latin typeface="Comic Sans MS" pitchFamily="66" charset="0"/>
              </a:rPr>
              <a:t>an</a:t>
            </a:r>
            <a:endParaRPr lang="en-US" sz="3200" b="1" i="1" u="sng" dirty="0">
              <a:latin typeface="Comic Sans MS" pitchFamily="66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821881" y="5940425"/>
            <a:ext cx="1398140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 dirty="0" err="1" smtClean="0">
                <a:solidFill>
                  <a:schemeClr val="tx2"/>
                </a:solidFill>
                <a:latin typeface="Comic Sans MS" pitchFamily="66" charset="0"/>
              </a:rPr>
              <a:t>dibujar</a:t>
            </a:r>
            <a:endParaRPr lang="en-US" sz="2800" i="1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t="5819" b="5819"/>
          <a:stretch>
            <a:fillRect/>
          </a:stretch>
        </p:blipFill>
        <p:spPr bwMode="auto">
          <a:xfrm>
            <a:off x="-76201" y="1752599"/>
            <a:ext cx="4872567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  <p:bldP spid="87046" grpId="0" build="p" autoUpdateAnimBg="0"/>
      <p:bldP spid="870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52035-6D6B-47FE-9344-77570B940CD7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Comic Sans MS" pitchFamily="66" charset="0"/>
              </a:rPr>
              <a:t>¿Cuál es la forma correcta?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los profesores    de inglés 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b="1" i="1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>
                <a:solidFill>
                  <a:schemeClr val="tx2"/>
                </a:solidFill>
                <a:latin typeface="Comic Sans MS" pitchFamily="66" charset="0"/>
              </a:rPr>
              <a:t>toc</a:t>
            </a:r>
            <a:r>
              <a:rPr lang="en-US" sz="3200" b="1" i="1" u="sng">
                <a:latin typeface="Comic Sans MS" pitchFamily="66" charset="0"/>
              </a:rPr>
              <a:t>an</a:t>
            </a:r>
          </a:p>
        </p:txBody>
      </p:sp>
      <p:pic>
        <p:nvPicPr>
          <p:cNvPr id="88069" name="Picture 5" descr="c:\Program Files\Microsoft Office\Clipart\smbusbas\pe0743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097088"/>
            <a:ext cx="3352800" cy="3770312"/>
          </a:xfrm>
          <a:prstGeom prst="rect">
            <a:avLst/>
          </a:prstGeom>
          <a:noFill/>
        </p:spPr>
      </p:pic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4648200" y="32004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Ud. 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b="1" i="1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>
                <a:solidFill>
                  <a:schemeClr val="tx2"/>
                </a:solidFill>
                <a:latin typeface="Comic Sans MS" pitchFamily="66" charset="0"/>
              </a:rPr>
              <a:t>toc</a:t>
            </a:r>
            <a:r>
              <a:rPr lang="en-US" sz="3200" b="1" i="1" u="sng">
                <a:latin typeface="Comic Sans MS" pitchFamily="66" charset="0"/>
              </a:rPr>
              <a:t>a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1981200" y="5940425"/>
            <a:ext cx="1076325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u="sng">
                <a:solidFill>
                  <a:schemeClr val="tx2"/>
                </a:solidFill>
                <a:latin typeface="Comic Sans MS" pitchFamily="66" charset="0"/>
              </a:rPr>
              <a:t>tocar</a:t>
            </a: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  <p:bldP spid="88070" grpId="0" build="p" autoUpdateAnimBg="0"/>
      <p:bldP spid="880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6040-03B1-4D08-87C7-7895746C722A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6200" y="76200"/>
            <a:ext cx="8686800" cy="1600200"/>
            <a:chOff x="48" y="48"/>
            <a:chExt cx="5472" cy="1008"/>
          </a:xfrm>
        </p:grpSpPr>
        <p:sp>
          <p:nvSpPr>
            <p:cNvPr id="96258" name="Rectangle 2"/>
            <p:cNvSpPr>
              <a:spLocks noChangeArrowheads="1"/>
            </p:cNvSpPr>
            <p:nvPr/>
          </p:nvSpPr>
          <p:spPr bwMode="auto">
            <a:xfrm>
              <a:off x="48" y="48"/>
              <a:ext cx="4272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000">
                  <a:solidFill>
                    <a:schemeClr val="tx2"/>
                  </a:solidFill>
                  <a:latin typeface="Comic Sans MS" pitchFamily="66" charset="0"/>
                </a:rPr>
                <a:t>¿Cómo se dice </a:t>
              </a:r>
              <a:r>
                <a:rPr lang="en-US" sz="4000" i="1">
                  <a:solidFill>
                    <a:schemeClr val="tx2"/>
                  </a:solidFill>
                  <a:latin typeface="Comic Sans MS" pitchFamily="66" charset="0"/>
                </a:rPr>
                <a:t>en español</a:t>
              </a:r>
              <a:r>
                <a:rPr lang="en-US" sz="4000">
                  <a:solidFill>
                    <a:schemeClr val="tx2"/>
                  </a:solidFill>
                  <a:latin typeface="Comic Sans MS" pitchFamily="66" charset="0"/>
                </a:rPr>
                <a:t>?</a:t>
              </a:r>
            </a:p>
          </p:txBody>
        </p:sp>
        <p:pic>
          <p:nvPicPr>
            <p:cNvPr id="96259" name="Picture 3" descr="c:\Program Files\Microsoft Office\Clipart\standard\stddir1\bd07213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1" y="48"/>
              <a:ext cx="829" cy="1008"/>
            </a:xfrm>
            <a:prstGeom prst="rect">
              <a:avLst/>
            </a:prstGeom>
            <a:noFill/>
          </p:spPr>
        </p:pic>
      </p:grp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715963" y="1447800"/>
            <a:ext cx="5721438" cy="353943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 I </a:t>
            </a:r>
            <a:r>
              <a:rPr lang="en-US" sz="2800" dirty="0" smtClean="0">
                <a:latin typeface="Comic Sans MS" pitchFamily="66" charset="0"/>
              </a:rPr>
              <a:t>listen to music </a:t>
            </a:r>
            <a:r>
              <a:rPr lang="en-US" sz="2800" dirty="0">
                <a:latin typeface="Comic Sans MS" pitchFamily="66" charset="0"/>
              </a:rPr>
              <a:t>in class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girls practice sports.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 We work a lot in </a:t>
            </a:r>
            <a:r>
              <a:rPr lang="en-US" sz="2800" dirty="0" smtClean="0">
                <a:latin typeface="Comic Sans MS" pitchFamily="66" charset="0"/>
              </a:rPr>
              <a:t>Spanish </a:t>
            </a:r>
            <a:r>
              <a:rPr lang="en-US" sz="2800" dirty="0">
                <a:latin typeface="Comic Sans MS" pitchFamily="66" charset="0"/>
              </a:rPr>
              <a:t>class.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 You (</a:t>
            </a:r>
            <a:r>
              <a:rPr lang="en-US" sz="2800" dirty="0" err="1">
                <a:latin typeface="Comic Sans MS" pitchFamily="66" charset="0"/>
              </a:rPr>
              <a:t>tú</a:t>
            </a:r>
            <a:r>
              <a:rPr lang="en-US" sz="2800" dirty="0">
                <a:latin typeface="Comic Sans MS" pitchFamily="66" charset="0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ride a bike.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1295400" y="1833563"/>
            <a:ext cx="4118435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Yo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escucho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musica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en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1219200" y="2819400"/>
            <a:ext cx="5009705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Las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chicas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practican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los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deportes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1219200" y="3581400"/>
            <a:ext cx="7651454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Nosotros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trabajamos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mucho en la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clase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de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español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1295400" y="4495800"/>
            <a:ext cx="3270447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Tú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andas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en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bicicleta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utoUpdateAnimBg="0"/>
      <p:bldP spid="96264" grpId="0" autoUpdateAnimBg="0"/>
      <p:bldP spid="96266" grpId="0" autoUpdateAnimBg="0"/>
      <p:bldP spid="96267" grpId="0" autoUpdateAnimBg="0"/>
      <p:bldP spid="962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B9FB-9628-495D-B6DD-E4FFB6F97239}" type="slidenum">
              <a:rPr lang="en-US"/>
              <a:pPr/>
              <a:t>16</a:t>
            </a:fld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4270721" cy="397031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endParaRPr lang="en-US" sz="28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I </a:t>
            </a:r>
            <a:r>
              <a:rPr lang="en-US" sz="2800" dirty="0" smtClean="0">
                <a:latin typeface="Comic Sans MS" pitchFamily="66" charset="0"/>
              </a:rPr>
              <a:t>study </a:t>
            </a:r>
            <a:r>
              <a:rPr lang="en-US" sz="2800" dirty="0" smtClean="0">
                <a:latin typeface="Comic Sans MS" pitchFamily="66" charset="0"/>
              </a:rPr>
              <a:t>in math class. 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We study </a:t>
            </a:r>
            <a:r>
              <a:rPr lang="en-US" sz="2800" dirty="0" smtClean="0">
                <a:latin typeface="Comic Sans MS" pitchFamily="66" charset="0"/>
              </a:rPr>
              <a:t>verbs.</a:t>
            </a: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en-US" sz="2800" dirty="0"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925323" y="2895600"/>
            <a:ext cx="5658921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Yo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estudio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en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la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clase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de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matemáticas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194683" y="3802670"/>
            <a:ext cx="432041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Nosotros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estudiamos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mic Sans MS" pitchFamily="66" charset="0"/>
              </a:rPr>
              <a:t>verbos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98317" name="Group 13"/>
          <p:cNvGrpSpPr>
            <a:grpSpLocks/>
          </p:cNvGrpSpPr>
          <p:nvPr/>
        </p:nvGrpSpPr>
        <p:grpSpPr bwMode="auto">
          <a:xfrm>
            <a:off x="76200" y="76200"/>
            <a:ext cx="8839200" cy="1600200"/>
            <a:chOff x="48" y="48"/>
            <a:chExt cx="5568" cy="1008"/>
          </a:xfrm>
        </p:grpSpPr>
        <p:sp>
          <p:nvSpPr>
            <p:cNvPr id="98307" name="Rectangle 3"/>
            <p:cNvSpPr>
              <a:spLocks noChangeArrowheads="1"/>
            </p:cNvSpPr>
            <p:nvPr/>
          </p:nvSpPr>
          <p:spPr bwMode="auto">
            <a:xfrm>
              <a:off x="48" y="48"/>
              <a:ext cx="4272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000">
                  <a:solidFill>
                    <a:schemeClr val="tx2"/>
                  </a:solidFill>
                  <a:latin typeface="Comic Sans MS" pitchFamily="66" charset="0"/>
                </a:rPr>
                <a:t>¿Cómo se dice </a:t>
              </a:r>
              <a:r>
                <a:rPr lang="en-US" sz="4000" i="1">
                  <a:solidFill>
                    <a:schemeClr val="tx2"/>
                  </a:solidFill>
                  <a:latin typeface="Comic Sans MS" pitchFamily="66" charset="0"/>
                </a:rPr>
                <a:t>en español</a:t>
              </a:r>
              <a:r>
                <a:rPr lang="en-US" sz="4000">
                  <a:solidFill>
                    <a:schemeClr val="tx2"/>
                  </a:solidFill>
                  <a:latin typeface="Comic Sans MS" pitchFamily="66" charset="0"/>
                </a:rPr>
                <a:t>?</a:t>
              </a:r>
            </a:p>
          </p:txBody>
        </p:sp>
        <p:pic>
          <p:nvPicPr>
            <p:cNvPr id="98316" name="Picture 12" descr="c:\Program Files\Microsoft Office\Clipart\standard\stddir4\pe02546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48"/>
              <a:ext cx="1104" cy="10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utoUpdateAnimBg="0"/>
      <p:bldP spid="98313" grpId="0" autoUpdateAnimBg="0"/>
      <p:bldP spid="983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7316-4144-49A4-B483-C361E305F35B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895600"/>
            <a:ext cx="7772400" cy="1006475"/>
          </a:xfrm>
        </p:spPr>
        <p:txBody>
          <a:bodyPr>
            <a:normAutofit fontScale="90000"/>
          </a:bodyPr>
          <a:lstStyle/>
          <a:p>
            <a:r>
              <a:rPr lang="en-US" sz="6000">
                <a:latin typeface="Comic Sans MS" pitchFamily="66" charset="0"/>
              </a:rPr>
              <a:t>El fin…</a:t>
            </a:r>
            <a:br>
              <a:rPr lang="en-US" sz="6000">
                <a:latin typeface="Comic Sans MS" pitchFamily="66" charset="0"/>
              </a:rPr>
            </a:br>
            <a:r>
              <a:rPr lang="en-US" sz="6000">
                <a:latin typeface="Comic Sans MS" pitchFamily="66" charset="0"/>
              </a:rPr>
              <a:t>(Terminamos…)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39FB9-D265-4BAC-B5FB-CD931930DB11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Comic Sans MS" pitchFamily="66" charset="0"/>
              </a:rPr>
              <a:t>Every </a:t>
            </a:r>
            <a:r>
              <a:rPr lang="en-US" u="sng" dirty="0" smtClean="0">
                <a:latin typeface="Comic Sans MS" pitchFamily="66" charset="0"/>
              </a:rPr>
              <a:t>INFINITVE verb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has 2 parts</a:t>
            </a:r>
            <a:r>
              <a:rPr lang="en-US" dirty="0" smtClean="0">
                <a:latin typeface="Comic Sans MS" pitchFamily="66" charset="0"/>
              </a:rPr>
              <a:t>: HABLAR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429000"/>
            <a:ext cx="1981200" cy="243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Hablar</a:t>
            </a: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Practicar</a:t>
            </a: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Estudiar</a:t>
            </a: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Trabajar</a:t>
            </a: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mic Sans MS" pitchFamily="66" charset="0"/>
              </a:rPr>
              <a:t>andar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1676400"/>
            <a:ext cx="1218602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STEM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876800" y="3429000"/>
            <a:ext cx="426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66" charset="0"/>
              </a:rPr>
              <a:t>Mirar</a:t>
            </a: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err="1">
                <a:latin typeface="Comic Sans MS" pitchFamily="66" charset="0"/>
              </a:rPr>
              <a:t>Escuchar</a:t>
            </a: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err="1" smtClean="0">
                <a:latin typeface="Comic Sans MS" pitchFamily="66" charset="0"/>
              </a:rPr>
              <a:t>pescar</a:t>
            </a: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err="1" smtClean="0">
                <a:latin typeface="Comic Sans MS" pitchFamily="66" charset="0"/>
              </a:rPr>
              <a:t>pasar</a:t>
            </a: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err="1" smtClean="0">
                <a:latin typeface="Comic Sans MS" pitchFamily="66" charset="0"/>
              </a:rPr>
              <a:t>dibujar</a:t>
            </a: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	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92513" y="6192838"/>
            <a:ext cx="1658937" cy="519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Comic Sans MS" pitchFamily="66" charset="0"/>
              </a:rPr>
              <a:t>+     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3429000"/>
            <a:ext cx="251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mir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escuch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pesc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smtClean="0">
                <a:latin typeface="Comic Sans MS" pitchFamily="66" charset="0"/>
              </a:rPr>
              <a:t>pas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dibuj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Infinitive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Infinitive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Stem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Stem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5791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Ending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209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HABL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2209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3352800"/>
            <a:ext cx="2514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habl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practic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estudi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err="1" smtClean="0">
                <a:latin typeface="Comic Sans MS" pitchFamily="66" charset="0"/>
              </a:rPr>
              <a:t>trabaj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r>
              <a:rPr lang="en-US" sz="3000" dirty="0" smtClean="0">
                <a:latin typeface="Comic Sans MS" pitchFamily="66" charset="0"/>
              </a:rPr>
              <a:t>=   </a:t>
            </a:r>
            <a:r>
              <a:rPr lang="en-US" sz="3000" b="1" dirty="0" smtClean="0">
                <a:latin typeface="Comic Sans MS" pitchFamily="66" charset="0"/>
              </a:rPr>
              <a:t>and</a:t>
            </a:r>
            <a:r>
              <a:rPr lang="en-US" sz="3000" dirty="0" smtClean="0">
                <a:latin typeface="Comic Sans MS" pitchFamily="66" charset="0"/>
              </a:rPr>
              <a:t>-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495800" y="1676400"/>
            <a:ext cx="1854996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+ENDING</a:t>
            </a:r>
            <a:endParaRPr lang="en-US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68FC-FE1D-4E67-BB4D-A4A5E27E5E43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mic Sans MS" pitchFamily="66" charset="0"/>
              </a:rPr>
              <a:t>Los Pronombres Personales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81313" y="1292225"/>
            <a:ext cx="3395662" cy="5191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(Subject Pronouns)</a:t>
            </a:r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2286000" y="2104430"/>
            <a:ext cx="4876800" cy="3581400"/>
            <a:chOff x="1440" y="1824"/>
            <a:chExt cx="3072" cy="2256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40391" y="1908588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yo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45077" y="3164638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tú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6121" y="4378723"/>
            <a:ext cx="32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Él</a:t>
            </a:r>
            <a:endParaRPr lang="en-US" sz="4400" dirty="0" smtClean="0"/>
          </a:p>
          <a:p>
            <a:r>
              <a:rPr lang="en-US" sz="4400" dirty="0" smtClean="0"/>
              <a:t>Ella</a:t>
            </a:r>
          </a:p>
          <a:p>
            <a:r>
              <a:rPr lang="en-US" sz="4400" dirty="0" err="1" smtClean="0"/>
              <a:t>Usted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29187" y="1671982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n</a:t>
            </a:r>
            <a:r>
              <a:rPr lang="en-US" sz="4400" dirty="0" err="1" smtClean="0"/>
              <a:t>osotros</a:t>
            </a:r>
            <a:r>
              <a:rPr lang="en-US" sz="4400" dirty="0" smtClean="0"/>
              <a:t>/</a:t>
            </a:r>
          </a:p>
          <a:p>
            <a:r>
              <a:rPr lang="en-US" sz="4400" dirty="0" err="1" smtClean="0"/>
              <a:t>nosotras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52987" y="2905915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v</a:t>
            </a:r>
            <a:r>
              <a:rPr lang="en-US" sz="4400" dirty="0" err="1" smtClean="0"/>
              <a:t>osotros</a:t>
            </a:r>
            <a:r>
              <a:rPr lang="en-US" sz="4400" dirty="0" smtClean="0"/>
              <a:t>/</a:t>
            </a:r>
          </a:p>
          <a:p>
            <a:r>
              <a:rPr lang="en-US" sz="4400" dirty="0" err="1" smtClean="0"/>
              <a:t>vosotras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98143" y="4308268"/>
            <a:ext cx="4495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Ellos</a:t>
            </a:r>
            <a:endParaRPr lang="en-US" sz="4400" dirty="0" smtClean="0"/>
          </a:p>
          <a:p>
            <a:r>
              <a:rPr lang="en-US" sz="4400" dirty="0" err="1" smtClean="0"/>
              <a:t>Ellas</a:t>
            </a:r>
            <a:endParaRPr lang="en-US" sz="4400" dirty="0" smtClean="0"/>
          </a:p>
          <a:p>
            <a:r>
              <a:rPr lang="en-US" sz="4400" dirty="0" err="1" smtClean="0"/>
              <a:t>Ustedes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9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34DF-61B9-4CB6-8B66-4C47D65D1C68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To form the present tense: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84425" y="144780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STEM	        +        Verb ending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43200" y="2895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o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962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as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a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2743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 smtClean="0"/>
              <a:t>amos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962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 smtClean="0"/>
              <a:t>áis</a:t>
            </a:r>
            <a:endParaRPr lang="en-US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an</a:t>
            </a:r>
            <a:endParaRPr lang="en-US" sz="6000" dirty="0"/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6C52-0B19-495B-93E5-87571597EB51}" type="slidenum">
              <a:rPr lang="en-US"/>
              <a:pPr/>
              <a:t>5</a:t>
            </a:fld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60438" y="339725"/>
            <a:ext cx="3763962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Por ejemplo…: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392863" y="304800"/>
            <a:ext cx="1830387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 i="1" u="sng">
                <a:solidFill>
                  <a:schemeClr val="tx2"/>
                </a:solidFill>
                <a:latin typeface="Comic Sans MS" pitchFamily="66" charset="0"/>
              </a:rPr>
              <a:t>hablar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209925" y="1508125"/>
            <a:ext cx="1674813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>
                <a:solidFill>
                  <a:schemeClr val="tx2"/>
                </a:solidFill>
                <a:latin typeface="Comic Sans MS" pitchFamily="66" charset="0"/>
              </a:rPr>
              <a:t>habl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724400" y="1508125"/>
            <a:ext cx="941388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u="sng">
                <a:latin typeface="Comic Sans MS" pitchFamily="66" charset="0"/>
              </a:rPr>
              <a:t>ar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2743200"/>
            <a:ext cx="4876800" cy="3733800"/>
            <a:chOff x="1344" y="1728"/>
            <a:chExt cx="3072" cy="2352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680" y="1728"/>
              <a:ext cx="599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264" y="1728"/>
              <a:ext cx="599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habl</a:t>
              </a:r>
              <a:endParaRPr lang="en-US" sz="3200" b="1" dirty="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429001" y="2743200"/>
            <a:ext cx="3602039" cy="3503613"/>
            <a:chOff x="2200" y="1728"/>
            <a:chExt cx="2269" cy="2207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200" y="1728"/>
              <a:ext cx="344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o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as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784" y="1728"/>
              <a:ext cx="685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 err="1"/>
                <a:t>amos</a:t>
              </a:r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 err="1"/>
                <a:t>áis</a:t>
              </a:r>
              <a:endParaRPr lang="en-US" sz="3200" b="1" dirty="0"/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an</a:t>
              </a:r>
            </a:p>
          </p:txBody>
        </p:sp>
      </p:grpSp>
    </p:spTree>
  </p:cSld>
  <p:clrMapOvr>
    <a:masterClrMapping/>
  </p:clrMapOvr>
  <p:transition spd="med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4AC2-F117-43FB-933C-90D8FA474291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60438" y="339725"/>
            <a:ext cx="3763962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Por ejemplo…: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867400" y="304800"/>
            <a:ext cx="2355850" cy="762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400" i="1" u="sng">
                <a:solidFill>
                  <a:schemeClr val="tx2"/>
                </a:solidFill>
                <a:latin typeface="Comic Sans MS" pitchFamily="66" charset="0"/>
              </a:rPr>
              <a:t>estudiar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851150" y="1508125"/>
            <a:ext cx="2390775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>
                <a:solidFill>
                  <a:schemeClr val="tx2"/>
                </a:solidFill>
                <a:latin typeface="Comic Sans MS" pitchFamily="66" charset="0"/>
              </a:rPr>
              <a:t>estudi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078413" y="1508125"/>
            <a:ext cx="941387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i="1" u="sng">
                <a:latin typeface="Comic Sans MS" pitchFamily="66" charset="0"/>
              </a:rPr>
              <a:t>ar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2743200"/>
            <a:ext cx="4876800" cy="3733800"/>
            <a:chOff x="1344" y="1728"/>
            <a:chExt cx="3072" cy="2352"/>
          </a:xfrm>
        </p:grpSpPr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1584" y="1728"/>
              <a:ext cx="770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estudi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estudi</a:t>
              </a:r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endParaRPr lang="en-US" sz="3200" b="1" dirty="0"/>
            </a:p>
            <a:p>
              <a:pPr algn="ctr"/>
              <a:r>
                <a:rPr lang="en-US" sz="3200" b="1" dirty="0" err="1">
                  <a:solidFill>
                    <a:schemeClr val="tx2"/>
                  </a:solidFill>
                </a:rPr>
                <a:t>estudi</a:t>
              </a:r>
              <a:endParaRPr lang="en-US" sz="3200" b="1" dirty="0"/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3216" y="1728"/>
              <a:ext cx="770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estudi</a:t>
              </a:r>
              <a:endParaRPr lang="en-US" sz="3200" b="1"/>
            </a:p>
            <a:p>
              <a:pPr algn="ctr"/>
              <a:endParaRPr lang="en-US" sz="3200" b="1"/>
            </a:p>
            <a:p>
              <a:pPr algn="ctr"/>
              <a:endParaRPr lang="en-US" sz="3200" b="1"/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estudi</a:t>
              </a:r>
              <a:endParaRPr lang="en-US" sz="3200" b="1"/>
            </a:p>
            <a:p>
              <a:pPr algn="ctr"/>
              <a:endParaRPr lang="en-US" sz="3200" b="1"/>
            </a:p>
            <a:p>
              <a:pPr algn="ctr"/>
              <a:endParaRPr lang="en-US" sz="3200" b="1"/>
            </a:p>
            <a:p>
              <a:pPr algn="ctr"/>
              <a:r>
                <a:rPr lang="en-US" sz="3200" b="1">
                  <a:solidFill>
                    <a:schemeClr val="tx2"/>
                  </a:solidFill>
                </a:rPr>
                <a:t>estudi</a:t>
              </a:r>
              <a:endParaRPr lang="en-US" sz="3200" b="1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4" y="1824"/>
              <a:ext cx="3072" cy="2256"/>
              <a:chOff x="1440" y="1824"/>
              <a:chExt cx="3072" cy="2256"/>
            </a:xfrm>
          </p:grpSpPr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0" cy="2256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3" name="Line 11"/>
              <p:cNvSpPr>
                <a:spLocks noChangeShapeType="1"/>
              </p:cNvSpPr>
              <p:nvPr/>
            </p:nvSpPr>
            <p:spPr bwMode="auto">
              <a:xfrm flipV="1">
                <a:off x="1440" y="2448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124" name="Line 12"/>
              <p:cNvSpPr>
                <a:spLocks noChangeShapeType="1"/>
              </p:cNvSpPr>
              <p:nvPr/>
            </p:nvSpPr>
            <p:spPr bwMode="auto">
              <a:xfrm flipV="1">
                <a:off x="1440" y="3216"/>
                <a:ext cx="3072" cy="0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81402" y="2743200"/>
            <a:ext cx="3657602" cy="3503613"/>
            <a:chOff x="2256" y="1728"/>
            <a:chExt cx="2304" cy="2207"/>
          </a:xfrm>
        </p:grpSpPr>
        <p:sp>
          <p:nvSpPr>
            <p:cNvPr id="90127" name="Text Box 15"/>
            <p:cNvSpPr txBox="1">
              <a:spLocks noChangeArrowheads="1"/>
            </p:cNvSpPr>
            <p:nvPr/>
          </p:nvSpPr>
          <p:spPr bwMode="auto">
            <a:xfrm>
              <a:off x="2256" y="1728"/>
              <a:ext cx="344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o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as</a:t>
              </a:r>
            </a:p>
            <a:p>
              <a:endParaRPr lang="en-US" sz="3200" b="1" dirty="0"/>
            </a:p>
            <a:p>
              <a:endParaRPr lang="en-US" sz="3200" b="1" dirty="0"/>
            </a:p>
            <a:p>
              <a:r>
                <a:rPr lang="en-US" sz="3200" b="1" dirty="0"/>
                <a:t>a</a:t>
              </a:r>
            </a:p>
          </p:txBody>
        </p:sp>
        <p:sp>
          <p:nvSpPr>
            <p:cNvPr id="90128" name="Text Box 16"/>
            <p:cNvSpPr txBox="1">
              <a:spLocks noChangeArrowheads="1"/>
            </p:cNvSpPr>
            <p:nvPr/>
          </p:nvSpPr>
          <p:spPr bwMode="auto">
            <a:xfrm>
              <a:off x="3875" y="1728"/>
              <a:ext cx="685" cy="220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amos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áis</a:t>
              </a:r>
            </a:p>
            <a:p>
              <a:endParaRPr lang="en-US" sz="3200" b="1"/>
            </a:p>
            <a:p>
              <a:endParaRPr lang="en-US" sz="3200" b="1"/>
            </a:p>
            <a:p>
              <a:r>
                <a:rPr lang="en-US" sz="3200" b="1"/>
                <a:t>an</a:t>
              </a:r>
            </a:p>
          </p:txBody>
        </p:sp>
      </p:grpSp>
    </p:spTree>
  </p:cSld>
  <p:clrMapOvr>
    <a:masterClrMapping/>
  </p:clrMapOvr>
  <p:transition spd="med">
    <p:zoom/>
    <p:sndAc>
      <p:stSnd>
        <p:snd r:embed="rId3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AD4B-C9A2-4336-9BD4-24A7DF24CF20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99334" name="Group 6"/>
          <p:cNvGrpSpPr>
            <a:grpSpLocks/>
          </p:cNvGrpSpPr>
          <p:nvPr/>
        </p:nvGrpSpPr>
        <p:grpSpPr bwMode="auto">
          <a:xfrm>
            <a:off x="304800" y="228600"/>
            <a:ext cx="7696200" cy="6248400"/>
            <a:chOff x="192" y="144"/>
            <a:chExt cx="4848" cy="3936"/>
          </a:xfrm>
        </p:grpSpPr>
        <p:pic>
          <p:nvPicPr>
            <p:cNvPr id="99330" name="Picture 2" descr="c:\Program Files\Microsoft Office\Clipart\corpbas\j0079118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2" y="960"/>
              <a:ext cx="2028" cy="3120"/>
            </a:xfrm>
            <a:prstGeom prst="rect">
              <a:avLst/>
            </a:prstGeom>
            <a:noFill/>
          </p:spPr>
        </p:pic>
        <p:grpSp>
          <p:nvGrpSpPr>
            <p:cNvPr id="99333" name="Group 5"/>
            <p:cNvGrpSpPr>
              <a:grpSpLocks/>
            </p:cNvGrpSpPr>
            <p:nvPr/>
          </p:nvGrpSpPr>
          <p:grpSpPr bwMode="auto">
            <a:xfrm>
              <a:off x="192" y="144"/>
              <a:ext cx="2976" cy="1632"/>
              <a:chOff x="0" y="576"/>
              <a:chExt cx="2976" cy="1632"/>
            </a:xfrm>
          </p:grpSpPr>
          <p:sp>
            <p:nvSpPr>
              <p:cNvPr id="99331" name="Text Box 3"/>
              <p:cNvSpPr txBox="1">
                <a:spLocks noChangeArrowheads="1"/>
              </p:cNvSpPr>
              <p:nvPr/>
            </p:nvSpPr>
            <p:spPr bwMode="auto">
              <a:xfrm>
                <a:off x="459" y="838"/>
                <a:ext cx="2260" cy="902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4400">
                    <a:solidFill>
                      <a:schemeClr val="tx2"/>
                    </a:solidFill>
                    <a:latin typeface="Comic Sans MS" pitchFamily="66" charset="0"/>
                  </a:rPr>
                  <a:t>Pero, ¿qué es</a:t>
                </a:r>
              </a:p>
              <a:p>
                <a:pPr algn="ctr"/>
                <a:r>
                  <a:rPr lang="en-US" sz="4400" i="1" u="sng">
                    <a:solidFill>
                      <a:schemeClr val="tx2"/>
                    </a:solidFill>
                    <a:latin typeface="Comic Sans MS" pitchFamily="66" charset="0"/>
                  </a:rPr>
                  <a:t>el presente</a:t>
                </a:r>
                <a:r>
                  <a:rPr lang="en-US" sz="4400">
                    <a:solidFill>
                      <a:schemeClr val="tx2"/>
                    </a:solidFill>
                    <a:latin typeface="Comic Sans MS" pitchFamily="66" charset="0"/>
                  </a:rPr>
                  <a:t>?</a:t>
                </a:r>
              </a:p>
            </p:txBody>
          </p:sp>
          <p:sp>
            <p:nvSpPr>
              <p:cNvPr id="99332" name="AutoShape 4"/>
              <p:cNvSpPr>
                <a:spLocks noChangeArrowheads="1"/>
              </p:cNvSpPr>
              <p:nvPr/>
            </p:nvSpPr>
            <p:spPr bwMode="auto">
              <a:xfrm flipH="1">
                <a:off x="0" y="576"/>
                <a:ext cx="2976" cy="1632"/>
              </a:xfrm>
              <a:prstGeom prst="cloudCallout">
                <a:avLst>
                  <a:gd name="adj1" fmla="val -43551"/>
                  <a:gd name="adj2" fmla="val 72241"/>
                </a:avLst>
              </a:prstGeom>
              <a:noFill/>
              <a:ln w="952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7276-5B4C-4AD4-9811-5F11B54399BD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00949" name="Group 597"/>
          <p:cNvGrpSpPr>
            <a:grpSpLocks/>
          </p:cNvGrpSpPr>
          <p:nvPr/>
        </p:nvGrpSpPr>
        <p:grpSpPr bwMode="auto">
          <a:xfrm flipH="1">
            <a:off x="228600" y="4648200"/>
            <a:ext cx="1295400" cy="2001838"/>
            <a:chOff x="2304" y="1273"/>
            <a:chExt cx="1141" cy="1764"/>
          </a:xfrm>
        </p:grpSpPr>
        <p:grpSp>
          <p:nvGrpSpPr>
            <p:cNvPr id="100555" name="Group 203"/>
            <p:cNvGrpSpPr>
              <a:grpSpLocks/>
            </p:cNvGrpSpPr>
            <p:nvPr/>
          </p:nvGrpSpPr>
          <p:grpSpPr bwMode="auto">
            <a:xfrm>
              <a:off x="2304" y="1273"/>
              <a:ext cx="1141" cy="1764"/>
              <a:chOff x="2304" y="1273"/>
              <a:chExt cx="1141" cy="1764"/>
            </a:xfrm>
          </p:grpSpPr>
          <p:sp>
            <p:nvSpPr>
              <p:cNvPr id="100355" name="Freeform 3"/>
              <p:cNvSpPr>
                <a:spLocks/>
              </p:cNvSpPr>
              <p:nvPr/>
            </p:nvSpPr>
            <p:spPr bwMode="auto">
              <a:xfrm>
                <a:off x="2307" y="1276"/>
                <a:ext cx="1130" cy="1757"/>
              </a:xfrm>
              <a:custGeom>
                <a:avLst/>
                <a:gdLst/>
                <a:ahLst/>
                <a:cxnLst>
                  <a:cxn ang="0">
                    <a:pos x="684" y="22"/>
                  </a:cxn>
                  <a:cxn ang="0">
                    <a:pos x="749" y="36"/>
                  </a:cxn>
                  <a:cxn ang="0">
                    <a:pos x="817" y="94"/>
                  </a:cxn>
                  <a:cxn ang="0">
                    <a:pos x="860" y="202"/>
                  </a:cxn>
                  <a:cxn ang="0">
                    <a:pos x="857" y="400"/>
                  </a:cxn>
                  <a:cxn ang="0">
                    <a:pos x="875" y="562"/>
                  </a:cxn>
                  <a:cxn ang="0">
                    <a:pos x="968" y="616"/>
                  </a:cxn>
                  <a:cxn ang="0">
                    <a:pos x="1055" y="677"/>
                  </a:cxn>
                  <a:cxn ang="0">
                    <a:pos x="1094" y="742"/>
                  </a:cxn>
                  <a:cxn ang="0">
                    <a:pos x="1102" y="861"/>
                  </a:cxn>
                  <a:cxn ang="0">
                    <a:pos x="1120" y="943"/>
                  </a:cxn>
                  <a:cxn ang="0">
                    <a:pos x="1120" y="1095"/>
                  </a:cxn>
                  <a:cxn ang="0">
                    <a:pos x="1087" y="1138"/>
                  </a:cxn>
                  <a:cxn ang="0">
                    <a:pos x="1026" y="1177"/>
                  </a:cxn>
                  <a:cxn ang="0">
                    <a:pos x="1069" y="1314"/>
                  </a:cxn>
                  <a:cxn ang="0">
                    <a:pos x="1076" y="1401"/>
                  </a:cxn>
                  <a:cxn ang="0">
                    <a:pos x="1030" y="1426"/>
                  </a:cxn>
                  <a:cxn ang="0">
                    <a:pos x="979" y="1444"/>
                  </a:cxn>
                  <a:cxn ang="0">
                    <a:pos x="950" y="1509"/>
                  </a:cxn>
                  <a:cxn ang="0">
                    <a:pos x="954" y="1609"/>
                  </a:cxn>
                  <a:cxn ang="0">
                    <a:pos x="990" y="1681"/>
                  </a:cxn>
                  <a:cxn ang="0">
                    <a:pos x="976" y="1757"/>
                  </a:cxn>
                  <a:cxn ang="0">
                    <a:pos x="497" y="1739"/>
                  </a:cxn>
                  <a:cxn ang="0">
                    <a:pos x="4" y="1732"/>
                  </a:cxn>
                  <a:cxn ang="0">
                    <a:pos x="259" y="1692"/>
                  </a:cxn>
                  <a:cxn ang="0">
                    <a:pos x="310" y="1642"/>
                  </a:cxn>
                  <a:cxn ang="0">
                    <a:pos x="378" y="1617"/>
                  </a:cxn>
                  <a:cxn ang="0">
                    <a:pos x="421" y="1581"/>
                  </a:cxn>
                  <a:cxn ang="0">
                    <a:pos x="396" y="1480"/>
                  </a:cxn>
                  <a:cxn ang="0">
                    <a:pos x="353" y="1426"/>
                  </a:cxn>
                  <a:cxn ang="0">
                    <a:pos x="313" y="1404"/>
                  </a:cxn>
                  <a:cxn ang="0">
                    <a:pos x="299" y="1354"/>
                  </a:cxn>
                  <a:cxn ang="0">
                    <a:pos x="313" y="1210"/>
                  </a:cxn>
                  <a:cxn ang="0">
                    <a:pos x="263" y="1185"/>
                  </a:cxn>
                  <a:cxn ang="0">
                    <a:pos x="213" y="1141"/>
                  </a:cxn>
                  <a:cxn ang="0">
                    <a:pos x="205" y="1019"/>
                  </a:cxn>
                  <a:cxn ang="0">
                    <a:pos x="256" y="853"/>
                  </a:cxn>
                  <a:cxn ang="0">
                    <a:pos x="303" y="760"/>
                  </a:cxn>
                  <a:cxn ang="0">
                    <a:pos x="317" y="688"/>
                  </a:cxn>
                  <a:cxn ang="0">
                    <a:pos x="285" y="623"/>
                  </a:cxn>
                  <a:cxn ang="0">
                    <a:pos x="249" y="623"/>
                  </a:cxn>
                  <a:cxn ang="0">
                    <a:pos x="205" y="609"/>
                  </a:cxn>
                  <a:cxn ang="0">
                    <a:pos x="155" y="587"/>
                  </a:cxn>
                  <a:cxn ang="0">
                    <a:pos x="105" y="555"/>
                  </a:cxn>
                  <a:cxn ang="0">
                    <a:pos x="69" y="540"/>
                  </a:cxn>
                  <a:cxn ang="0">
                    <a:pos x="36" y="529"/>
                  </a:cxn>
                  <a:cxn ang="0">
                    <a:pos x="51" y="468"/>
                  </a:cxn>
                  <a:cxn ang="0">
                    <a:pos x="76" y="349"/>
                  </a:cxn>
                  <a:cxn ang="0">
                    <a:pos x="123" y="234"/>
                  </a:cxn>
                  <a:cxn ang="0">
                    <a:pos x="209" y="126"/>
                  </a:cxn>
                  <a:cxn ang="0">
                    <a:pos x="263" y="83"/>
                  </a:cxn>
                  <a:cxn ang="0">
                    <a:pos x="339" y="43"/>
                  </a:cxn>
                  <a:cxn ang="0">
                    <a:pos x="418" y="18"/>
                  </a:cxn>
                  <a:cxn ang="0">
                    <a:pos x="533" y="0"/>
                  </a:cxn>
                  <a:cxn ang="0">
                    <a:pos x="598" y="18"/>
                  </a:cxn>
                </a:cxnLst>
                <a:rect l="0" t="0" r="r" b="b"/>
                <a:pathLst>
                  <a:path w="1130" h="1757">
                    <a:moveTo>
                      <a:pt x="626" y="36"/>
                    </a:moveTo>
                    <a:lnTo>
                      <a:pt x="634" y="33"/>
                    </a:lnTo>
                    <a:lnTo>
                      <a:pt x="644" y="29"/>
                    </a:lnTo>
                    <a:lnTo>
                      <a:pt x="655" y="25"/>
                    </a:lnTo>
                    <a:lnTo>
                      <a:pt x="673" y="25"/>
                    </a:lnTo>
                    <a:lnTo>
                      <a:pt x="684" y="22"/>
                    </a:lnTo>
                    <a:lnTo>
                      <a:pt x="691" y="22"/>
                    </a:lnTo>
                    <a:lnTo>
                      <a:pt x="702" y="25"/>
                    </a:lnTo>
                    <a:lnTo>
                      <a:pt x="720" y="25"/>
                    </a:lnTo>
                    <a:lnTo>
                      <a:pt x="731" y="29"/>
                    </a:lnTo>
                    <a:lnTo>
                      <a:pt x="742" y="33"/>
                    </a:lnTo>
                    <a:lnTo>
                      <a:pt x="749" y="36"/>
                    </a:lnTo>
                    <a:lnTo>
                      <a:pt x="760" y="43"/>
                    </a:lnTo>
                    <a:lnTo>
                      <a:pt x="767" y="47"/>
                    </a:lnTo>
                    <a:lnTo>
                      <a:pt x="774" y="51"/>
                    </a:lnTo>
                    <a:lnTo>
                      <a:pt x="792" y="65"/>
                    </a:lnTo>
                    <a:lnTo>
                      <a:pt x="806" y="79"/>
                    </a:lnTo>
                    <a:lnTo>
                      <a:pt x="817" y="94"/>
                    </a:lnTo>
                    <a:lnTo>
                      <a:pt x="828" y="112"/>
                    </a:lnTo>
                    <a:lnTo>
                      <a:pt x="839" y="130"/>
                    </a:lnTo>
                    <a:lnTo>
                      <a:pt x="846" y="148"/>
                    </a:lnTo>
                    <a:lnTo>
                      <a:pt x="850" y="166"/>
                    </a:lnTo>
                    <a:lnTo>
                      <a:pt x="857" y="184"/>
                    </a:lnTo>
                    <a:lnTo>
                      <a:pt x="860" y="202"/>
                    </a:lnTo>
                    <a:lnTo>
                      <a:pt x="860" y="223"/>
                    </a:lnTo>
                    <a:lnTo>
                      <a:pt x="864" y="241"/>
                    </a:lnTo>
                    <a:lnTo>
                      <a:pt x="864" y="281"/>
                    </a:lnTo>
                    <a:lnTo>
                      <a:pt x="860" y="303"/>
                    </a:lnTo>
                    <a:lnTo>
                      <a:pt x="860" y="382"/>
                    </a:lnTo>
                    <a:lnTo>
                      <a:pt x="857" y="400"/>
                    </a:lnTo>
                    <a:lnTo>
                      <a:pt x="857" y="475"/>
                    </a:lnTo>
                    <a:lnTo>
                      <a:pt x="860" y="493"/>
                    </a:lnTo>
                    <a:lnTo>
                      <a:pt x="857" y="508"/>
                    </a:lnTo>
                    <a:lnTo>
                      <a:pt x="857" y="537"/>
                    </a:lnTo>
                    <a:lnTo>
                      <a:pt x="860" y="547"/>
                    </a:lnTo>
                    <a:lnTo>
                      <a:pt x="875" y="562"/>
                    </a:lnTo>
                    <a:lnTo>
                      <a:pt x="889" y="573"/>
                    </a:lnTo>
                    <a:lnTo>
                      <a:pt x="904" y="583"/>
                    </a:lnTo>
                    <a:lnTo>
                      <a:pt x="918" y="591"/>
                    </a:lnTo>
                    <a:lnTo>
                      <a:pt x="936" y="601"/>
                    </a:lnTo>
                    <a:lnTo>
                      <a:pt x="950" y="609"/>
                    </a:lnTo>
                    <a:lnTo>
                      <a:pt x="968" y="616"/>
                    </a:lnTo>
                    <a:lnTo>
                      <a:pt x="983" y="623"/>
                    </a:lnTo>
                    <a:lnTo>
                      <a:pt x="997" y="634"/>
                    </a:lnTo>
                    <a:lnTo>
                      <a:pt x="1012" y="645"/>
                    </a:lnTo>
                    <a:lnTo>
                      <a:pt x="1026" y="655"/>
                    </a:lnTo>
                    <a:lnTo>
                      <a:pt x="1040" y="666"/>
                    </a:lnTo>
                    <a:lnTo>
                      <a:pt x="1055" y="677"/>
                    </a:lnTo>
                    <a:lnTo>
                      <a:pt x="1066" y="691"/>
                    </a:lnTo>
                    <a:lnTo>
                      <a:pt x="1076" y="706"/>
                    </a:lnTo>
                    <a:lnTo>
                      <a:pt x="1084" y="724"/>
                    </a:lnTo>
                    <a:lnTo>
                      <a:pt x="1091" y="731"/>
                    </a:lnTo>
                    <a:lnTo>
                      <a:pt x="1091" y="738"/>
                    </a:lnTo>
                    <a:lnTo>
                      <a:pt x="1094" y="742"/>
                    </a:lnTo>
                    <a:lnTo>
                      <a:pt x="1098" y="749"/>
                    </a:lnTo>
                    <a:lnTo>
                      <a:pt x="1098" y="789"/>
                    </a:lnTo>
                    <a:lnTo>
                      <a:pt x="1094" y="799"/>
                    </a:lnTo>
                    <a:lnTo>
                      <a:pt x="1094" y="839"/>
                    </a:lnTo>
                    <a:lnTo>
                      <a:pt x="1098" y="850"/>
                    </a:lnTo>
                    <a:lnTo>
                      <a:pt x="1102" y="861"/>
                    </a:lnTo>
                    <a:lnTo>
                      <a:pt x="1105" y="875"/>
                    </a:lnTo>
                    <a:lnTo>
                      <a:pt x="1109" y="889"/>
                    </a:lnTo>
                    <a:lnTo>
                      <a:pt x="1109" y="904"/>
                    </a:lnTo>
                    <a:lnTo>
                      <a:pt x="1112" y="918"/>
                    </a:lnTo>
                    <a:lnTo>
                      <a:pt x="1116" y="933"/>
                    </a:lnTo>
                    <a:lnTo>
                      <a:pt x="1120" y="943"/>
                    </a:lnTo>
                    <a:lnTo>
                      <a:pt x="1127" y="958"/>
                    </a:lnTo>
                    <a:lnTo>
                      <a:pt x="1127" y="979"/>
                    </a:lnTo>
                    <a:lnTo>
                      <a:pt x="1130" y="997"/>
                    </a:lnTo>
                    <a:lnTo>
                      <a:pt x="1130" y="1055"/>
                    </a:lnTo>
                    <a:lnTo>
                      <a:pt x="1127" y="1077"/>
                    </a:lnTo>
                    <a:lnTo>
                      <a:pt x="1120" y="1095"/>
                    </a:lnTo>
                    <a:lnTo>
                      <a:pt x="1112" y="1109"/>
                    </a:lnTo>
                    <a:lnTo>
                      <a:pt x="1109" y="1116"/>
                    </a:lnTo>
                    <a:lnTo>
                      <a:pt x="1105" y="1123"/>
                    </a:lnTo>
                    <a:lnTo>
                      <a:pt x="1098" y="1127"/>
                    </a:lnTo>
                    <a:lnTo>
                      <a:pt x="1094" y="1134"/>
                    </a:lnTo>
                    <a:lnTo>
                      <a:pt x="1087" y="1138"/>
                    </a:lnTo>
                    <a:lnTo>
                      <a:pt x="1076" y="1141"/>
                    </a:lnTo>
                    <a:lnTo>
                      <a:pt x="1062" y="1156"/>
                    </a:lnTo>
                    <a:lnTo>
                      <a:pt x="1051" y="1159"/>
                    </a:lnTo>
                    <a:lnTo>
                      <a:pt x="1044" y="1163"/>
                    </a:lnTo>
                    <a:lnTo>
                      <a:pt x="1037" y="1170"/>
                    </a:lnTo>
                    <a:lnTo>
                      <a:pt x="1026" y="1177"/>
                    </a:lnTo>
                    <a:lnTo>
                      <a:pt x="1030" y="1199"/>
                    </a:lnTo>
                    <a:lnTo>
                      <a:pt x="1037" y="1221"/>
                    </a:lnTo>
                    <a:lnTo>
                      <a:pt x="1044" y="1246"/>
                    </a:lnTo>
                    <a:lnTo>
                      <a:pt x="1051" y="1267"/>
                    </a:lnTo>
                    <a:lnTo>
                      <a:pt x="1062" y="1293"/>
                    </a:lnTo>
                    <a:lnTo>
                      <a:pt x="1069" y="1314"/>
                    </a:lnTo>
                    <a:lnTo>
                      <a:pt x="1080" y="1336"/>
                    </a:lnTo>
                    <a:lnTo>
                      <a:pt x="1091" y="1357"/>
                    </a:lnTo>
                    <a:lnTo>
                      <a:pt x="1087" y="1365"/>
                    </a:lnTo>
                    <a:lnTo>
                      <a:pt x="1087" y="1386"/>
                    </a:lnTo>
                    <a:lnTo>
                      <a:pt x="1080" y="1393"/>
                    </a:lnTo>
                    <a:lnTo>
                      <a:pt x="1076" y="1401"/>
                    </a:lnTo>
                    <a:lnTo>
                      <a:pt x="1066" y="1408"/>
                    </a:lnTo>
                    <a:lnTo>
                      <a:pt x="1058" y="1411"/>
                    </a:lnTo>
                    <a:lnTo>
                      <a:pt x="1051" y="1415"/>
                    </a:lnTo>
                    <a:lnTo>
                      <a:pt x="1044" y="1419"/>
                    </a:lnTo>
                    <a:lnTo>
                      <a:pt x="1037" y="1422"/>
                    </a:lnTo>
                    <a:lnTo>
                      <a:pt x="1030" y="1426"/>
                    </a:lnTo>
                    <a:lnTo>
                      <a:pt x="1019" y="1429"/>
                    </a:lnTo>
                    <a:lnTo>
                      <a:pt x="1012" y="1433"/>
                    </a:lnTo>
                    <a:lnTo>
                      <a:pt x="1004" y="1437"/>
                    </a:lnTo>
                    <a:lnTo>
                      <a:pt x="997" y="1440"/>
                    </a:lnTo>
                    <a:lnTo>
                      <a:pt x="986" y="1440"/>
                    </a:lnTo>
                    <a:lnTo>
                      <a:pt x="979" y="1444"/>
                    </a:lnTo>
                    <a:lnTo>
                      <a:pt x="972" y="1447"/>
                    </a:lnTo>
                    <a:lnTo>
                      <a:pt x="961" y="1451"/>
                    </a:lnTo>
                    <a:lnTo>
                      <a:pt x="961" y="1465"/>
                    </a:lnTo>
                    <a:lnTo>
                      <a:pt x="958" y="1480"/>
                    </a:lnTo>
                    <a:lnTo>
                      <a:pt x="954" y="1494"/>
                    </a:lnTo>
                    <a:lnTo>
                      <a:pt x="950" y="1509"/>
                    </a:lnTo>
                    <a:lnTo>
                      <a:pt x="947" y="1523"/>
                    </a:lnTo>
                    <a:lnTo>
                      <a:pt x="947" y="1537"/>
                    </a:lnTo>
                    <a:lnTo>
                      <a:pt x="950" y="1552"/>
                    </a:lnTo>
                    <a:lnTo>
                      <a:pt x="958" y="1566"/>
                    </a:lnTo>
                    <a:lnTo>
                      <a:pt x="958" y="1595"/>
                    </a:lnTo>
                    <a:lnTo>
                      <a:pt x="954" y="1609"/>
                    </a:lnTo>
                    <a:lnTo>
                      <a:pt x="950" y="1620"/>
                    </a:lnTo>
                    <a:lnTo>
                      <a:pt x="965" y="1631"/>
                    </a:lnTo>
                    <a:lnTo>
                      <a:pt x="972" y="1642"/>
                    </a:lnTo>
                    <a:lnTo>
                      <a:pt x="979" y="1656"/>
                    </a:lnTo>
                    <a:lnTo>
                      <a:pt x="986" y="1667"/>
                    </a:lnTo>
                    <a:lnTo>
                      <a:pt x="990" y="1681"/>
                    </a:lnTo>
                    <a:lnTo>
                      <a:pt x="990" y="1725"/>
                    </a:lnTo>
                    <a:lnTo>
                      <a:pt x="994" y="1725"/>
                    </a:lnTo>
                    <a:lnTo>
                      <a:pt x="997" y="1728"/>
                    </a:lnTo>
                    <a:lnTo>
                      <a:pt x="1001" y="1728"/>
                    </a:lnTo>
                    <a:lnTo>
                      <a:pt x="1001" y="1732"/>
                    </a:lnTo>
                    <a:lnTo>
                      <a:pt x="976" y="1757"/>
                    </a:lnTo>
                    <a:lnTo>
                      <a:pt x="972" y="1753"/>
                    </a:lnTo>
                    <a:lnTo>
                      <a:pt x="968" y="1753"/>
                    </a:lnTo>
                    <a:lnTo>
                      <a:pt x="968" y="1746"/>
                    </a:lnTo>
                    <a:lnTo>
                      <a:pt x="576" y="1743"/>
                    </a:lnTo>
                    <a:lnTo>
                      <a:pt x="511" y="1743"/>
                    </a:lnTo>
                    <a:lnTo>
                      <a:pt x="497" y="1739"/>
                    </a:lnTo>
                    <a:lnTo>
                      <a:pt x="130" y="1739"/>
                    </a:lnTo>
                    <a:lnTo>
                      <a:pt x="115" y="1735"/>
                    </a:lnTo>
                    <a:lnTo>
                      <a:pt x="15" y="1735"/>
                    </a:lnTo>
                    <a:lnTo>
                      <a:pt x="7" y="1739"/>
                    </a:lnTo>
                    <a:lnTo>
                      <a:pt x="4" y="1735"/>
                    </a:lnTo>
                    <a:lnTo>
                      <a:pt x="4" y="1732"/>
                    </a:lnTo>
                    <a:lnTo>
                      <a:pt x="0" y="1728"/>
                    </a:lnTo>
                    <a:lnTo>
                      <a:pt x="0" y="1721"/>
                    </a:lnTo>
                    <a:lnTo>
                      <a:pt x="15" y="1714"/>
                    </a:lnTo>
                    <a:lnTo>
                      <a:pt x="249" y="1714"/>
                    </a:lnTo>
                    <a:lnTo>
                      <a:pt x="252" y="1703"/>
                    </a:lnTo>
                    <a:lnTo>
                      <a:pt x="259" y="1692"/>
                    </a:lnTo>
                    <a:lnTo>
                      <a:pt x="267" y="1681"/>
                    </a:lnTo>
                    <a:lnTo>
                      <a:pt x="274" y="1674"/>
                    </a:lnTo>
                    <a:lnTo>
                      <a:pt x="281" y="1663"/>
                    </a:lnTo>
                    <a:lnTo>
                      <a:pt x="288" y="1656"/>
                    </a:lnTo>
                    <a:lnTo>
                      <a:pt x="299" y="1649"/>
                    </a:lnTo>
                    <a:lnTo>
                      <a:pt x="310" y="1642"/>
                    </a:lnTo>
                    <a:lnTo>
                      <a:pt x="321" y="1638"/>
                    </a:lnTo>
                    <a:lnTo>
                      <a:pt x="331" y="1631"/>
                    </a:lnTo>
                    <a:lnTo>
                      <a:pt x="342" y="1627"/>
                    </a:lnTo>
                    <a:lnTo>
                      <a:pt x="353" y="1624"/>
                    </a:lnTo>
                    <a:lnTo>
                      <a:pt x="364" y="1620"/>
                    </a:lnTo>
                    <a:lnTo>
                      <a:pt x="378" y="1617"/>
                    </a:lnTo>
                    <a:lnTo>
                      <a:pt x="389" y="1613"/>
                    </a:lnTo>
                    <a:lnTo>
                      <a:pt x="400" y="1613"/>
                    </a:lnTo>
                    <a:lnTo>
                      <a:pt x="403" y="1609"/>
                    </a:lnTo>
                    <a:lnTo>
                      <a:pt x="403" y="1602"/>
                    </a:lnTo>
                    <a:lnTo>
                      <a:pt x="407" y="1595"/>
                    </a:lnTo>
                    <a:lnTo>
                      <a:pt x="421" y="1581"/>
                    </a:lnTo>
                    <a:lnTo>
                      <a:pt x="414" y="1566"/>
                    </a:lnTo>
                    <a:lnTo>
                      <a:pt x="407" y="1548"/>
                    </a:lnTo>
                    <a:lnTo>
                      <a:pt x="403" y="1530"/>
                    </a:lnTo>
                    <a:lnTo>
                      <a:pt x="400" y="1516"/>
                    </a:lnTo>
                    <a:lnTo>
                      <a:pt x="400" y="1498"/>
                    </a:lnTo>
                    <a:lnTo>
                      <a:pt x="396" y="1480"/>
                    </a:lnTo>
                    <a:lnTo>
                      <a:pt x="393" y="1465"/>
                    </a:lnTo>
                    <a:lnTo>
                      <a:pt x="385" y="1447"/>
                    </a:lnTo>
                    <a:lnTo>
                      <a:pt x="375" y="1437"/>
                    </a:lnTo>
                    <a:lnTo>
                      <a:pt x="367" y="1433"/>
                    </a:lnTo>
                    <a:lnTo>
                      <a:pt x="360" y="1429"/>
                    </a:lnTo>
                    <a:lnTo>
                      <a:pt x="353" y="1426"/>
                    </a:lnTo>
                    <a:lnTo>
                      <a:pt x="346" y="1422"/>
                    </a:lnTo>
                    <a:lnTo>
                      <a:pt x="339" y="1419"/>
                    </a:lnTo>
                    <a:lnTo>
                      <a:pt x="331" y="1415"/>
                    </a:lnTo>
                    <a:lnTo>
                      <a:pt x="324" y="1415"/>
                    </a:lnTo>
                    <a:lnTo>
                      <a:pt x="321" y="1408"/>
                    </a:lnTo>
                    <a:lnTo>
                      <a:pt x="313" y="1404"/>
                    </a:lnTo>
                    <a:lnTo>
                      <a:pt x="306" y="1401"/>
                    </a:lnTo>
                    <a:lnTo>
                      <a:pt x="303" y="1393"/>
                    </a:lnTo>
                    <a:lnTo>
                      <a:pt x="299" y="1390"/>
                    </a:lnTo>
                    <a:lnTo>
                      <a:pt x="295" y="1383"/>
                    </a:lnTo>
                    <a:lnTo>
                      <a:pt x="295" y="1375"/>
                    </a:lnTo>
                    <a:lnTo>
                      <a:pt x="299" y="1354"/>
                    </a:lnTo>
                    <a:lnTo>
                      <a:pt x="303" y="1332"/>
                    </a:lnTo>
                    <a:lnTo>
                      <a:pt x="310" y="1311"/>
                    </a:lnTo>
                    <a:lnTo>
                      <a:pt x="313" y="1293"/>
                    </a:lnTo>
                    <a:lnTo>
                      <a:pt x="317" y="1271"/>
                    </a:lnTo>
                    <a:lnTo>
                      <a:pt x="317" y="1228"/>
                    </a:lnTo>
                    <a:lnTo>
                      <a:pt x="313" y="1210"/>
                    </a:lnTo>
                    <a:lnTo>
                      <a:pt x="306" y="1203"/>
                    </a:lnTo>
                    <a:lnTo>
                      <a:pt x="299" y="1199"/>
                    </a:lnTo>
                    <a:lnTo>
                      <a:pt x="288" y="1195"/>
                    </a:lnTo>
                    <a:lnTo>
                      <a:pt x="281" y="1192"/>
                    </a:lnTo>
                    <a:lnTo>
                      <a:pt x="270" y="1188"/>
                    </a:lnTo>
                    <a:lnTo>
                      <a:pt x="263" y="1185"/>
                    </a:lnTo>
                    <a:lnTo>
                      <a:pt x="256" y="1177"/>
                    </a:lnTo>
                    <a:lnTo>
                      <a:pt x="245" y="1174"/>
                    </a:lnTo>
                    <a:lnTo>
                      <a:pt x="238" y="1167"/>
                    </a:lnTo>
                    <a:lnTo>
                      <a:pt x="231" y="1163"/>
                    </a:lnTo>
                    <a:lnTo>
                      <a:pt x="216" y="1149"/>
                    </a:lnTo>
                    <a:lnTo>
                      <a:pt x="213" y="1141"/>
                    </a:lnTo>
                    <a:lnTo>
                      <a:pt x="205" y="1134"/>
                    </a:lnTo>
                    <a:lnTo>
                      <a:pt x="202" y="1123"/>
                    </a:lnTo>
                    <a:lnTo>
                      <a:pt x="202" y="1116"/>
                    </a:lnTo>
                    <a:lnTo>
                      <a:pt x="198" y="1084"/>
                    </a:lnTo>
                    <a:lnTo>
                      <a:pt x="198" y="1051"/>
                    </a:lnTo>
                    <a:lnTo>
                      <a:pt x="205" y="1019"/>
                    </a:lnTo>
                    <a:lnTo>
                      <a:pt x="213" y="990"/>
                    </a:lnTo>
                    <a:lnTo>
                      <a:pt x="223" y="958"/>
                    </a:lnTo>
                    <a:lnTo>
                      <a:pt x="238" y="929"/>
                    </a:lnTo>
                    <a:lnTo>
                      <a:pt x="249" y="900"/>
                    </a:lnTo>
                    <a:lnTo>
                      <a:pt x="263" y="871"/>
                    </a:lnTo>
                    <a:lnTo>
                      <a:pt x="256" y="853"/>
                    </a:lnTo>
                    <a:lnTo>
                      <a:pt x="256" y="835"/>
                    </a:lnTo>
                    <a:lnTo>
                      <a:pt x="263" y="817"/>
                    </a:lnTo>
                    <a:lnTo>
                      <a:pt x="270" y="803"/>
                    </a:lnTo>
                    <a:lnTo>
                      <a:pt x="281" y="785"/>
                    </a:lnTo>
                    <a:lnTo>
                      <a:pt x="292" y="771"/>
                    </a:lnTo>
                    <a:lnTo>
                      <a:pt x="303" y="760"/>
                    </a:lnTo>
                    <a:lnTo>
                      <a:pt x="317" y="742"/>
                    </a:lnTo>
                    <a:lnTo>
                      <a:pt x="321" y="735"/>
                    </a:lnTo>
                    <a:lnTo>
                      <a:pt x="324" y="724"/>
                    </a:lnTo>
                    <a:lnTo>
                      <a:pt x="324" y="706"/>
                    </a:lnTo>
                    <a:lnTo>
                      <a:pt x="321" y="699"/>
                    </a:lnTo>
                    <a:lnTo>
                      <a:pt x="317" y="688"/>
                    </a:lnTo>
                    <a:lnTo>
                      <a:pt x="313" y="677"/>
                    </a:lnTo>
                    <a:lnTo>
                      <a:pt x="313" y="666"/>
                    </a:lnTo>
                    <a:lnTo>
                      <a:pt x="310" y="659"/>
                    </a:lnTo>
                    <a:lnTo>
                      <a:pt x="306" y="652"/>
                    </a:lnTo>
                    <a:lnTo>
                      <a:pt x="303" y="641"/>
                    </a:lnTo>
                    <a:lnTo>
                      <a:pt x="285" y="623"/>
                    </a:lnTo>
                    <a:lnTo>
                      <a:pt x="274" y="616"/>
                    </a:lnTo>
                    <a:lnTo>
                      <a:pt x="267" y="612"/>
                    </a:lnTo>
                    <a:lnTo>
                      <a:pt x="263" y="612"/>
                    </a:lnTo>
                    <a:lnTo>
                      <a:pt x="256" y="619"/>
                    </a:lnTo>
                    <a:lnTo>
                      <a:pt x="252" y="619"/>
                    </a:lnTo>
                    <a:lnTo>
                      <a:pt x="249" y="623"/>
                    </a:lnTo>
                    <a:lnTo>
                      <a:pt x="241" y="623"/>
                    </a:lnTo>
                    <a:lnTo>
                      <a:pt x="238" y="619"/>
                    </a:lnTo>
                    <a:lnTo>
                      <a:pt x="227" y="619"/>
                    </a:lnTo>
                    <a:lnTo>
                      <a:pt x="220" y="616"/>
                    </a:lnTo>
                    <a:lnTo>
                      <a:pt x="213" y="612"/>
                    </a:lnTo>
                    <a:lnTo>
                      <a:pt x="205" y="609"/>
                    </a:lnTo>
                    <a:lnTo>
                      <a:pt x="202" y="605"/>
                    </a:lnTo>
                    <a:lnTo>
                      <a:pt x="195" y="601"/>
                    </a:lnTo>
                    <a:lnTo>
                      <a:pt x="177" y="601"/>
                    </a:lnTo>
                    <a:lnTo>
                      <a:pt x="169" y="598"/>
                    </a:lnTo>
                    <a:lnTo>
                      <a:pt x="162" y="591"/>
                    </a:lnTo>
                    <a:lnTo>
                      <a:pt x="155" y="587"/>
                    </a:lnTo>
                    <a:lnTo>
                      <a:pt x="144" y="583"/>
                    </a:lnTo>
                    <a:lnTo>
                      <a:pt x="137" y="580"/>
                    </a:lnTo>
                    <a:lnTo>
                      <a:pt x="123" y="565"/>
                    </a:lnTo>
                    <a:lnTo>
                      <a:pt x="115" y="562"/>
                    </a:lnTo>
                    <a:lnTo>
                      <a:pt x="108" y="558"/>
                    </a:lnTo>
                    <a:lnTo>
                      <a:pt x="105" y="555"/>
                    </a:lnTo>
                    <a:lnTo>
                      <a:pt x="97" y="555"/>
                    </a:lnTo>
                    <a:lnTo>
                      <a:pt x="90" y="551"/>
                    </a:lnTo>
                    <a:lnTo>
                      <a:pt x="87" y="547"/>
                    </a:lnTo>
                    <a:lnTo>
                      <a:pt x="79" y="547"/>
                    </a:lnTo>
                    <a:lnTo>
                      <a:pt x="72" y="544"/>
                    </a:lnTo>
                    <a:lnTo>
                      <a:pt x="69" y="540"/>
                    </a:lnTo>
                    <a:lnTo>
                      <a:pt x="58" y="540"/>
                    </a:lnTo>
                    <a:lnTo>
                      <a:pt x="54" y="537"/>
                    </a:lnTo>
                    <a:lnTo>
                      <a:pt x="51" y="537"/>
                    </a:lnTo>
                    <a:lnTo>
                      <a:pt x="47" y="533"/>
                    </a:lnTo>
                    <a:lnTo>
                      <a:pt x="43" y="533"/>
                    </a:lnTo>
                    <a:lnTo>
                      <a:pt x="36" y="529"/>
                    </a:lnTo>
                    <a:lnTo>
                      <a:pt x="33" y="529"/>
                    </a:lnTo>
                    <a:lnTo>
                      <a:pt x="33" y="519"/>
                    </a:lnTo>
                    <a:lnTo>
                      <a:pt x="36" y="508"/>
                    </a:lnTo>
                    <a:lnTo>
                      <a:pt x="40" y="501"/>
                    </a:lnTo>
                    <a:lnTo>
                      <a:pt x="47" y="490"/>
                    </a:lnTo>
                    <a:lnTo>
                      <a:pt x="51" y="468"/>
                    </a:lnTo>
                    <a:lnTo>
                      <a:pt x="54" y="450"/>
                    </a:lnTo>
                    <a:lnTo>
                      <a:pt x="58" y="429"/>
                    </a:lnTo>
                    <a:lnTo>
                      <a:pt x="61" y="407"/>
                    </a:lnTo>
                    <a:lnTo>
                      <a:pt x="65" y="389"/>
                    </a:lnTo>
                    <a:lnTo>
                      <a:pt x="69" y="367"/>
                    </a:lnTo>
                    <a:lnTo>
                      <a:pt x="76" y="349"/>
                    </a:lnTo>
                    <a:lnTo>
                      <a:pt x="79" y="328"/>
                    </a:lnTo>
                    <a:lnTo>
                      <a:pt x="87" y="310"/>
                    </a:lnTo>
                    <a:lnTo>
                      <a:pt x="94" y="292"/>
                    </a:lnTo>
                    <a:lnTo>
                      <a:pt x="101" y="270"/>
                    </a:lnTo>
                    <a:lnTo>
                      <a:pt x="108" y="252"/>
                    </a:lnTo>
                    <a:lnTo>
                      <a:pt x="123" y="234"/>
                    </a:lnTo>
                    <a:lnTo>
                      <a:pt x="130" y="216"/>
                    </a:lnTo>
                    <a:lnTo>
                      <a:pt x="144" y="198"/>
                    </a:lnTo>
                    <a:lnTo>
                      <a:pt x="159" y="184"/>
                    </a:lnTo>
                    <a:lnTo>
                      <a:pt x="162" y="177"/>
                    </a:lnTo>
                    <a:lnTo>
                      <a:pt x="166" y="169"/>
                    </a:lnTo>
                    <a:lnTo>
                      <a:pt x="209" y="126"/>
                    </a:lnTo>
                    <a:lnTo>
                      <a:pt x="216" y="123"/>
                    </a:lnTo>
                    <a:lnTo>
                      <a:pt x="234" y="105"/>
                    </a:lnTo>
                    <a:lnTo>
                      <a:pt x="241" y="101"/>
                    </a:lnTo>
                    <a:lnTo>
                      <a:pt x="245" y="94"/>
                    </a:lnTo>
                    <a:lnTo>
                      <a:pt x="252" y="90"/>
                    </a:lnTo>
                    <a:lnTo>
                      <a:pt x="263" y="83"/>
                    </a:lnTo>
                    <a:lnTo>
                      <a:pt x="277" y="72"/>
                    </a:lnTo>
                    <a:lnTo>
                      <a:pt x="288" y="65"/>
                    </a:lnTo>
                    <a:lnTo>
                      <a:pt x="299" y="61"/>
                    </a:lnTo>
                    <a:lnTo>
                      <a:pt x="313" y="54"/>
                    </a:lnTo>
                    <a:lnTo>
                      <a:pt x="324" y="47"/>
                    </a:lnTo>
                    <a:lnTo>
                      <a:pt x="339" y="43"/>
                    </a:lnTo>
                    <a:lnTo>
                      <a:pt x="349" y="40"/>
                    </a:lnTo>
                    <a:lnTo>
                      <a:pt x="364" y="33"/>
                    </a:lnTo>
                    <a:lnTo>
                      <a:pt x="378" y="29"/>
                    </a:lnTo>
                    <a:lnTo>
                      <a:pt x="393" y="25"/>
                    </a:lnTo>
                    <a:lnTo>
                      <a:pt x="403" y="22"/>
                    </a:lnTo>
                    <a:lnTo>
                      <a:pt x="418" y="18"/>
                    </a:lnTo>
                    <a:lnTo>
                      <a:pt x="432" y="11"/>
                    </a:lnTo>
                    <a:lnTo>
                      <a:pt x="443" y="7"/>
                    </a:lnTo>
                    <a:lnTo>
                      <a:pt x="457" y="4"/>
                    </a:lnTo>
                    <a:lnTo>
                      <a:pt x="468" y="4"/>
                    </a:lnTo>
                    <a:lnTo>
                      <a:pt x="479" y="0"/>
                    </a:lnTo>
                    <a:lnTo>
                      <a:pt x="533" y="0"/>
                    </a:lnTo>
                    <a:lnTo>
                      <a:pt x="544" y="4"/>
                    </a:lnTo>
                    <a:lnTo>
                      <a:pt x="558" y="4"/>
                    </a:lnTo>
                    <a:lnTo>
                      <a:pt x="565" y="7"/>
                    </a:lnTo>
                    <a:lnTo>
                      <a:pt x="580" y="7"/>
                    </a:lnTo>
                    <a:lnTo>
                      <a:pt x="587" y="15"/>
                    </a:lnTo>
                    <a:lnTo>
                      <a:pt x="598" y="18"/>
                    </a:lnTo>
                    <a:lnTo>
                      <a:pt x="608" y="22"/>
                    </a:lnTo>
                    <a:lnTo>
                      <a:pt x="616" y="29"/>
                    </a:lnTo>
                    <a:lnTo>
                      <a:pt x="6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6" name="Freeform 4"/>
              <p:cNvSpPr>
                <a:spLocks/>
              </p:cNvSpPr>
              <p:nvPr/>
            </p:nvSpPr>
            <p:spPr bwMode="auto">
              <a:xfrm>
                <a:off x="2930" y="1294"/>
                <a:ext cx="155" cy="36"/>
              </a:xfrm>
              <a:custGeom>
                <a:avLst/>
                <a:gdLst/>
                <a:ahLst/>
                <a:cxnLst>
                  <a:cxn ang="0">
                    <a:pos x="155" y="29"/>
                  </a:cxn>
                  <a:cxn ang="0">
                    <a:pos x="144" y="25"/>
                  </a:cxn>
                  <a:cxn ang="0">
                    <a:pos x="137" y="22"/>
                  </a:cxn>
                  <a:cxn ang="0">
                    <a:pos x="126" y="15"/>
                  </a:cxn>
                  <a:cxn ang="0">
                    <a:pos x="119" y="11"/>
                  </a:cxn>
                  <a:cxn ang="0">
                    <a:pos x="108" y="7"/>
                  </a:cxn>
                  <a:cxn ang="0">
                    <a:pos x="97" y="7"/>
                  </a:cxn>
                  <a:cxn ang="0">
                    <a:pos x="90" y="4"/>
                  </a:cxn>
                  <a:cxn ang="0">
                    <a:pos x="79" y="4"/>
                  </a:cxn>
                  <a:cxn ang="0">
                    <a:pos x="68" y="0"/>
                  </a:cxn>
                  <a:cxn ang="0">
                    <a:pos x="61" y="0"/>
                  </a:cxn>
                  <a:cxn ang="0">
                    <a:pos x="50" y="4"/>
                  </a:cxn>
                  <a:cxn ang="0">
                    <a:pos x="29" y="4"/>
                  </a:cxn>
                  <a:cxn ang="0">
                    <a:pos x="21" y="7"/>
                  </a:cxn>
                  <a:cxn ang="0">
                    <a:pos x="11" y="11"/>
                  </a:cxn>
                  <a:cxn ang="0">
                    <a:pos x="0" y="15"/>
                  </a:cxn>
                  <a:cxn ang="0">
                    <a:pos x="3" y="22"/>
                  </a:cxn>
                  <a:cxn ang="0">
                    <a:pos x="14" y="18"/>
                  </a:cxn>
                  <a:cxn ang="0">
                    <a:pos x="21" y="15"/>
                  </a:cxn>
                  <a:cxn ang="0">
                    <a:pos x="32" y="11"/>
                  </a:cxn>
                  <a:cxn ang="0">
                    <a:pos x="39" y="11"/>
                  </a:cxn>
                  <a:cxn ang="0">
                    <a:pos x="50" y="7"/>
                  </a:cxn>
                  <a:cxn ang="0">
                    <a:pos x="79" y="7"/>
                  </a:cxn>
                  <a:cxn ang="0">
                    <a:pos x="90" y="11"/>
                  </a:cxn>
                  <a:cxn ang="0">
                    <a:pos x="97" y="11"/>
                  </a:cxn>
                  <a:cxn ang="0">
                    <a:pos x="108" y="15"/>
                  </a:cxn>
                  <a:cxn ang="0">
                    <a:pos x="115" y="18"/>
                  </a:cxn>
                  <a:cxn ang="0">
                    <a:pos x="126" y="22"/>
                  </a:cxn>
                  <a:cxn ang="0">
                    <a:pos x="133" y="29"/>
                  </a:cxn>
                  <a:cxn ang="0">
                    <a:pos x="140" y="33"/>
                  </a:cxn>
                  <a:cxn ang="0">
                    <a:pos x="151" y="36"/>
                  </a:cxn>
                  <a:cxn ang="0">
                    <a:pos x="147" y="36"/>
                  </a:cxn>
                  <a:cxn ang="0">
                    <a:pos x="155" y="29"/>
                  </a:cxn>
                </a:cxnLst>
                <a:rect l="0" t="0" r="r" b="b"/>
                <a:pathLst>
                  <a:path w="155" h="36">
                    <a:moveTo>
                      <a:pt x="155" y="29"/>
                    </a:moveTo>
                    <a:lnTo>
                      <a:pt x="144" y="25"/>
                    </a:lnTo>
                    <a:lnTo>
                      <a:pt x="137" y="22"/>
                    </a:lnTo>
                    <a:lnTo>
                      <a:pt x="126" y="15"/>
                    </a:lnTo>
                    <a:lnTo>
                      <a:pt x="119" y="11"/>
                    </a:lnTo>
                    <a:lnTo>
                      <a:pt x="108" y="7"/>
                    </a:lnTo>
                    <a:lnTo>
                      <a:pt x="97" y="7"/>
                    </a:lnTo>
                    <a:lnTo>
                      <a:pt x="90" y="4"/>
                    </a:lnTo>
                    <a:lnTo>
                      <a:pt x="79" y="4"/>
                    </a:lnTo>
                    <a:lnTo>
                      <a:pt x="68" y="0"/>
                    </a:lnTo>
                    <a:lnTo>
                      <a:pt x="61" y="0"/>
                    </a:lnTo>
                    <a:lnTo>
                      <a:pt x="50" y="4"/>
                    </a:lnTo>
                    <a:lnTo>
                      <a:pt x="29" y="4"/>
                    </a:lnTo>
                    <a:lnTo>
                      <a:pt x="21" y="7"/>
                    </a:lnTo>
                    <a:lnTo>
                      <a:pt x="11" y="11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14" y="18"/>
                    </a:lnTo>
                    <a:lnTo>
                      <a:pt x="21" y="15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50" y="7"/>
                    </a:lnTo>
                    <a:lnTo>
                      <a:pt x="79" y="7"/>
                    </a:lnTo>
                    <a:lnTo>
                      <a:pt x="90" y="11"/>
                    </a:lnTo>
                    <a:lnTo>
                      <a:pt x="97" y="11"/>
                    </a:lnTo>
                    <a:lnTo>
                      <a:pt x="108" y="15"/>
                    </a:lnTo>
                    <a:lnTo>
                      <a:pt x="115" y="18"/>
                    </a:lnTo>
                    <a:lnTo>
                      <a:pt x="126" y="22"/>
                    </a:lnTo>
                    <a:lnTo>
                      <a:pt x="133" y="29"/>
                    </a:lnTo>
                    <a:lnTo>
                      <a:pt x="140" y="33"/>
                    </a:lnTo>
                    <a:lnTo>
                      <a:pt x="151" y="36"/>
                    </a:lnTo>
                    <a:lnTo>
                      <a:pt x="147" y="36"/>
                    </a:lnTo>
                    <a:lnTo>
                      <a:pt x="15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7" name="Freeform 5"/>
              <p:cNvSpPr>
                <a:spLocks/>
              </p:cNvSpPr>
              <p:nvPr/>
            </p:nvSpPr>
            <p:spPr bwMode="auto">
              <a:xfrm>
                <a:off x="3077" y="1323"/>
                <a:ext cx="98" cy="295"/>
              </a:xfrm>
              <a:custGeom>
                <a:avLst/>
                <a:gdLst/>
                <a:ahLst/>
                <a:cxnLst>
                  <a:cxn ang="0">
                    <a:pos x="94" y="295"/>
                  </a:cxn>
                  <a:cxn ang="0">
                    <a:pos x="94" y="256"/>
                  </a:cxn>
                  <a:cxn ang="0">
                    <a:pos x="98" y="234"/>
                  </a:cxn>
                  <a:cxn ang="0">
                    <a:pos x="98" y="194"/>
                  </a:cxn>
                  <a:cxn ang="0">
                    <a:pos x="94" y="176"/>
                  </a:cxn>
                  <a:cxn ang="0">
                    <a:pos x="90" y="155"/>
                  </a:cxn>
                  <a:cxn ang="0">
                    <a:pos x="90" y="137"/>
                  </a:cxn>
                  <a:cxn ang="0">
                    <a:pos x="83" y="119"/>
                  </a:cxn>
                  <a:cxn ang="0">
                    <a:pos x="80" y="97"/>
                  </a:cxn>
                  <a:cxn ang="0">
                    <a:pos x="69" y="79"/>
                  </a:cxn>
                  <a:cxn ang="0">
                    <a:pos x="62" y="65"/>
                  </a:cxn>
                  <a:cxn ang="0">
                    <a:pos x="51" y="47"/>
                  </a:cxn>
                  <a:cxn ang="0">
                    <a:pos x="36" y="32"/>
                  </a:cxn>
                  <a:cxn ang="0">
                    <a:pos x="22" y="14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18" y="22"/>
                  </a:cxn>
                  <a:cxn ang="0">
                    <a:pos x="33" y="36"/>
                  </a:cxn>
                  <a:cxn ang="0">
                    <a:pos x="44" y="50"/>
                  </a:cxn>
                  <a:cxn ang="0">
                    <a:pos x="54" y="68"/>
                  </a:cxn>
                  <a:cxn ang="0">
                    <a:pos x="65" y="83"/>
                  </a:cxn>
                  <a:cxn ang="0">
                    <a:pos x="72" y="101"/>
                  </a:cxn>
                  <a:cxn ang="0">
                    <a:pos x="76" y="119"/>
                  </a:cxn>
                  <a:cxn ang="0">
                    <a:pos x="83" y="137"/>
                  </a:cxn>
                  <a:cxn ang="0">
                    <a:pos x="87" y="158"/>
                  </a:cxn>
                  <a:cxn ang="0">
                    <a:pos x="87" y="176"/>
                  </a:cxn>
                  <a:cxn ang="0">
                    <a:pos x="90" y="194"/>
                  </a:cxn>
                  <a:cxn ang="0">
                    <a:pos x="90" y="256"/>
                  </a:cxn>
                  <a:cxn ang="0">
                    <a:pos x="87" y="277"/>
                  </a:cxn>
                  <a:cxn ang="0">
                    <a:pos x="87" y="295"/>
                  </a:cxn>
                  <a:cxn ang="0">
                    <a:pos x="94" y="295"/>
                  </a:cxn>
                </a:cxnLst>
                <a:rect l="0" t="0" r="r" b="b"/>
                <a:pathLst>
                  <a:path w="98" h="295">
                    <a:moveTo>
                      <a:pt x="94" y="295"/>
                    </a:moveTo>
                    <a:lnTo>
                      <a:pt x="94" y="256"/>
                    </a:lnTo>
                    <a:lnTo>
                      <a:pt x="98" y="234"/>
                    </a:lnTo>
                    <a:lnTo>
                      <a:pt x="98" y="194"/>
                    </a:lnTo>
                    <a:lnTo>
                      <a:pt x="94" y="176"/>
                    </a:lnTo>
                    <a:lnTo>
                      <a:pt x="90" y="155"/>
                    </a:lnTo>
                    <a:lnTo>
                      <a:pt x="90" y="137"/>
                    </a:lnTo>
                    <a:lnTo>
                      <a:pt x="83" y="119"/>
                    </a:lnTo>
                    <a:lnTo>
                      <a:pt x="80" y="97"/>
                    </a:lnTo>
                    <a:lnTo>
                      <a:pt x="69" y="79"/>
                    </a:lnTo>
                    <a:lnTo>
                      <a:pt x="62" y="65"/>
                    </a:lnTo>
                    <a:lnTo>
                      <a:pt x="51" y="47"/>
                    </a:lnTo>
                    <a:lnTo>
                      <a:pt x="36" y="32"/>
                    </a:lnTo>
                    <a:lnTo>
                      <a:pt x="22" y="14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18" y="22"/>
                    </a:lnTo>
                    <a:lnTo>
                      <a:pt x="33" y="36"/>
                    </a:lnTo>
                    <a:lnTo>
                      <a:pt x="44" y="50"/>
                    </a:lnTo>
                    <a:lnTo>
                      <a:pt x="54" y="68"/>
                    </a:lnTo>
                    <a:lnTo>
                      <a:pt x="65" y="83"/>
                    </a:lnTo>
                    <a:lnTo>
                      <a:pt x="72" y="101"/>
                    </a:lnTo>
                    <a:lnTo>
                      <a:pt x="76" y="119"/>
                    </a:lnTo>
                    <a:lnTo>
                      <a:pt x="83" y="137"/>
                    </a:lnTo>
                    <a:lnTo>
                      <a:pt x="87" y="158"/>
                    </a:lnTo>
                    <a:lnTo>
                      <a:pt x="87" y="176"/>
                    </a:lnTo>
                    <a:lnTo>
                      <a:pt x="90" y="194"/>
                    </a:lnTo>
                    <a:lnTo>
                      <a:pt x="90" y="256"/>
                    </a:lnTo>
                    <a:lnTo>
                      <a:pt x="87" y="277"/>
                    </a:lnTo>
                    <a:lnTo>
                      <a:pt x="87" y="295"/>
                    </a:lnTo>
                    <a:lnTo>
                      <a:pt x="94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8" name="Freeform 6"/>
              <p:cNvSpPr>
                <a:spLocks/>
              </p:cNvSpPr>
              <p:nvPr/>
            </p:nvSpPr>
            <p:spPr bwMode="auto">
              <a:xfrm>
                <a:off x="3160" y="1618"/>
                <a:ext cx="11" cy="151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7" y="133"/>
                  </a:cxn>
                  <a:cxn ang="0">
                    <a:pos x="7" y="58"/>
                  </a:cxn>
                  <a:cxn ang="0">
                    <a:pos x="11" y="4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4" y="40"/>
                  </a:cxn>
                  <a:cxn ang="0">
                    <a:pos x="0" y="58"/>
                  </a:cxn>
                  <a:cxn ang="0">
                    <a:pos x="0" y="133"/>
                  </a:cxn>
                  <a:cxn ang="0">
                    <a:pos x="4" y="151"/>
                  </a:cxn>
                  <a:cxn ang="0">
                    <a:pos x="11" y="151"/>
                  </a:cxn>
                </a:cxnLst>
                <a:rect l="0" t="0" r="r" b="b"/>
                <a:pathLst>
                  <a:path w="11" h="151">
                    <a:moveTo>
                      <a:pt x="11" y="151"/>
                    </a:moveTo>
                    <a:lnTo>
                      <a:pt x="7" y="133"/>
                    </a:lnTo>
                    <a:lnTo>
                      <a:pt x="7" y="58"/>
                    </a:lnTo>
                    <a:lnTo>
                      <a:pt x="11" y="4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40"/>
                    </a:lnTo>
                    <a:lnTo>
                      <a:pt x="0" y="58"/>
                    </a:lnTo>
                    <a:lnTo>
                      <a:pt x="0" y="133"/>
                    </a:lnTo>
                    <a:lnTo>
                      <a:pt x="4" y="151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59" name="Freeform 7"/>
              <p:cNvSpPr>
                <a:spLocks/>
              </p:cNvSpPr>
              <p:nvPr/>
            </p:nvSpPr>
            <p:spPr bwMode="auto">
              <a:xfrm>
                <a:off x="3160" y="1769"/>
                <a:ext cx="11" cy="58"/>
              </a:xfrm>
              <a:custGeom>
                <a:avLst/>
                <a:gdLst/>
                <a:ahLst/>
                <a:cxnLst>
                  <a:cxn ang="0">
                    <a:pos x="11" y="54"/>
                  </a:cxn>
                  <a:cxn ang="0">
                    <a:pos x="7" y="44"/>
                  </a:cxn>
                  <a:cxn ang="0">
                    <a:pos x="7" y="15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15"/>
                  </a:cxn>
                  <a:cxn ang="0">
                    <a:pos x="0" y="44"/>
                  </a:cxn>
                  <a:cxn ang="0">
                    <a:pos x="4" y="58"/>
                  </a:cxn>
                  <a:cxn ang="0">
                    <a:pos x="7" y="58"/>
                  </a:cxn>
                  <a:cxn ang="0">
                    <a:pos x="4" y="58"/>
                  </a:cxn>
                  <a:cxn ang="0">
                    <a:pos x="7" y="58"/>
                  </a:cxn>
                  <a:cxn ang="0">
                    <a:pos x="11" y="54"/>
                  </a:cxn>
                </a:cxnLst>
                <a:rect l="0" t="0" r="r" b="b"/>
                <a:pathLst>
                  <a:path w="11" h="58">
                    <a:moveTo>
                      <a:pt x="11" y="54"/>
                    </a:moveTo>
                    <a:lnTo>
                      <a:pt x="7" y="44"/>
                    </a:lnTo>
                    <a:lnTo>
                      <a:pt x="7" y="15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15"/>
                    </a:lnTo>
                    <a:lnTo>
                      <a:pt x="0" y="44"/>
                    </a:lnTo>
                    <a:lnTo>
                      <a:pt x="4" y="58"/>
                    </a:lnTo>
                    <a:lnTo>
                      <a:pt x="7" y="58"/>
                    </a:lnTo>
                    <a:lnTo>
                      <a:pt x="4" y="58"/>
                    </a:lnTo>
                    <a:lnTo>
                      <a:pt x="7" y="58"/>
                    </a:lnTo>
                    <a:lnTo>
                      <a:pt x="11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0" name="Freeform 8"/>
              <p:cNvSpPr>
                <a:spLocks/>
              </p:cNvSpPr>
              <p:nvPr/>
            </p:nvSpPr>
            <p:spPr bwMode="auto">
              <a:xfrm>
                <a:off x="3167" y="1823"/>
                <a:ext cx="227" cy="180"/>
              </a:xfrm>
              <a:custGeom>
                <a:avLst/>
                <a:gdLst/>
                <a:ahLst/>
                <a:cxnLst>
                  <a:cxn ang="0">
                    <a:pos x="227" y="173"/>
                  </a:cxn>
                  <a:cxn ang="0">
                    <a:pos x="227" y="177"/>
                  </a:cxn>
                  <a:cxn ang="0">
                    <a:pos x="216" y="159"/>
                  </a:cxn>
                  <a:cxn ang="0">
                    <a:pos x="209" y="141"/>
                  </a:cxn>
                  <a:cxn ang="0">
                    <a:pos x="184" y="116"/>
                  </a:cxn>
                  <a:cxn ang="0">
                    <a:pos x="170" y="105"/>
                  </a:cxn>
                  <a:cxn ang="0">
                    <a:pos x="155" y="94"/>
                  </a:cxn>
                  <a:cxn ang="0">
                    <a:pos x="141" y="83"/>
                  </a:cxn>
                  <a:cxn ang="0">
                    <a:pos x="123" y="76"/>
                  </a:cxn>
                  <a:cxn ang="0">
                    <a:pos x="108" y="65"/>
                  </a:cxn>
                  <a:cxn ang="0">
                    <a:pos x="94" y="58"/>
                  </a:cxn>
                  <a:cxn ang="0">
                    <a:pos x="76" y="51"/>
                  </a:cxn>
                  <a:cxn ang="0">
                    <a:pos x="62" y="40"/>
                  </a:cxn>
                  <a:cxn ang="0">
                    <a:pos x="44" y="33"/>
                  </a:cxn>
                  <a:cxn ang="0">
                    <a:pos x="33" y="22"/>
                  </a:cxn>
                  <a:cxn ang="0">
                    <a:pos x="18" y="11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26" y="29"/>
                  </a:cxn>
                  <a:cxn ang="0">
                    <a:pos x="40" y="36"/>
                  </a:cxn>
                  <a:cxn ang="0">
                    <a:pos x="58" y="47"/>
                  </a:cxn>
                  <a:cxn ang="0">
                    <a:pos x="72" y="54"/>
                  </a:cxn>
                  <a:cxn ang="0">
                    <a:pos x="90" y="65"/>
                  </a:cxn>
                  <a:cxn ang="0">
                    <a:pos x="105" y="72"/>
                  </a:cxn>
                  <a:cxn ang="0">
                    <a:pos x="119" y="80"/>
                  </a:cxn>
                  <a:cxn ang="0">
                    <a:pos x="137" y="90"/>
                  </a:cxn>
                  <a:cxn ang="0">
                    <a:pos x="152" y="101"/>
                  </a:cxn>
                  <a:cxn ang="0">
                    <a:pos x="166" y="108"/>
                  </a:cxn>
                  <a:cxn ang="0">
                    <a:pos x="191" y="134"/>
                  </a:cxn>
                  <a:cxn ang="0">
                    <a:pos x="202" y="148"/>
                  </a:cxn>
                  <a:cxn ang="0">
                    <a:pos x="213" y="162"/>
                  </a:cxn>
                  <a:cxn ang="0">
                    <a:pos x="220" y="177"/>
                  </a:cxn>
                  <a:cxn ang="0">
                    <a:pos x="224" y="180"/>
                  </a:cxn>
                  <a:cxn ang="0">
                    <a:pos x="220" y="177"/>
                  </a:cxn>
                  <a:cxn ang="0">
                    <a:pos x="220" y="180"/>
                  </a:cxn>
                  <a:cxn ang="0">
                    <a:pos x="224" y="180"/>
                  </a:cxn>
                  <a:cxn ang="0">
                    <a:pos x="227" y="173"/>
                  </a:cxn>
                </a:cxnLst>
                <a:rect l="0" t="0" r="r" b="b"/>
                <a:pathLst>
                  <a:path w="227" h="180">
                    <a:moveTo>
                      <a:pt x="227" y="173"/>
                    </a:moveTo>
                    <a:lnTo>
                      <a:pt x="227" y="177"/>
                    </a:lnTo>
                    <a:lnTo>
                      <a:pt x="216" y="159"/>
                    </a:lnTo>
                    <a:lnTo>
                      <a:pt x="209" y="141"/>
                    </a:lnTo>
                    <a:lnTo>
                      <a:pt x="184" y="116"/>
                    </a:lnTo>
                    <a:lnTo>
                      <a:pt x="170" y="105"/>
                    </a:lnTo>
                    <a:lnTo>
                      <a:pt x="155" y="94"/>
                    </a:lnTo>
                    <a:lnTo>
                      <a:pt x="141" y="83"/>
                    </a:lnTo>
                    <a:lnTo>
                      <a:pt x="123" y="76"/>
                    </a:lnTo>
                    <a:lnTo>
                      <a:pt x="108" y="65"/>
                    </a:lnTo>
                    <a:lnTo>
                      <a:pt x="94" y="58"/>
                    </a:lnTo>
                    <a:lnTo>
                      <a:pt x="76" y="51"/>
                    </a:lnTo>
                    <a:lnTo>
                      <a:pt x="62" y="40"/>
                    </a:lnTo>
                    <a:lnTo>
                      <a:pt x="44" y="33"/>
                    </a:lnTo>
                    <a:lnTo>
                      <a:pt x="33" y="22"/>
                    </a:lnTo>
                    <a:lnTo>
                      <a:pt x="18" y="11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26" y="29"/>
                    </a:lnTo>
                    <a:lnTo>
                      <a:pt x="40" y="36"/>
                    </a:lnTo>
                    <a:lnTo>
                      <a:pt x="58" y="47"/>
                    </a:lnTo>
                    <a:lnTo>
                      <a:pt x="72" y="54"/>
                    </a:lnTo>
                    <a:lnTo>
                      <a:pt x="90" y="65"/>
                    </a:lnTo>
                    <a:lnTo>
                      <a:pt x="105" y="72"/>
                    </a:lnTo>
                    <a:lnTo>
                      <a:pt x="119" y="80"/>
                    </a:lnTo>
                    <a:lnTo>
                      <a:pt x="137" y="90"/>
                    </a:lnTo>
                    <a:lnTo>
                      <a:pt x="152" y="101"/>
                    </a:lnTo>
                    <a:lnTo>
                      <a:pt x="166" y="108"/>
                    </a:lnTo>
                    <a:lnTo>
                      <a:pt x="191" y="134"/>
                    </a:lnTo>
                    <a:lnTo>
                      <a:pt x="202" y="148"/>
                    </a:lnTo>
                    <a:lnTo>
                      <a:pt x="213" y="162"/>
                    </a:lnTo>
                    <a:lnTo>
                      <a:pt x="220" y="177"/>
                    </a:lnTo>
                    <a:lnTo>
                      <a:pt x="224" y="180"/>
                    </a:lnTo>
                    <a:lnTo>
                      <a:pt x="220" y="177"/>
                    </a:lnTo>
                    <a:lnTo>
                      <a:pt x="220" y="180"/>
                    </a:lnTo>
                    <a:lnTo>
                      <a:pt x="224" y="180"/>
                    </a:lnTo>
                    <a:lnTo>
                      <a:pt x="227" y="1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1" name="Freeform 9"/>
              <p:cNvSpPr>
                <a:spLocks/>
              </p:cNvSpPr>
              <p:nvPr/>
            </p:nvSpPr>
            <p:spPr bwMode="auto">
              <a:xfrm>
                <a:off x="3391" y="1996"/>
                <a:ext cx="18" cy="33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14" y="22"/>
                  </a:cxn>
                  <a:cxn ang="0">
                    <a:pos x="10" y="15"/>
                  </a:cxn>
                  <a:cxn ang="0">
                    <a:pos x="10" y="7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8"/>
                  </a:cxn>
                  <a:cxn ang="0">
                    <a:pos x="7" y="25"/>
                  </a:cxn>
                  <a:cxn ang="0">
                    <a:pos x="10" y="33"/>
                  </a:cxn>
                  <a:cxn ang="0">
                    <a:pos x="18" y="29"/>
                  </a:cxn>
                </a:cxnLst>
                <a:rect l="0" t="0" r="r" b="b"/>
                <a:pathLst>
                  <a:path w="18" h="33">
                    <a:moveTo>
                      <a:pt x="18" y="29"/>
                    </a:moveTo>
                    <a:lnTo>
                      <a:pt x="14" y="22"/>
                    </a:lnTo>
                    <a:lnTo>
                      <a:pt x="10" y="15"/>
                    </a:lnTo>
                    <a:lnTo>
                      <a:pt x="10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8"/>
                    </a:lnTo>
                    <a:lnTo>
                      <a:pt x="7" y="25"/>
                    </a:lnTo>
                    <a:lnTo>
                      <a:pt x="10" y="33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2" name="Freeform 10"/>
              <p:cNvSpPr>
                <a:spLocks/>
              </p:cNvSpPr>
              <p:nvPr/>
            </p:nvSpPr>
            <p:spPr bwMode="auto">
              <a:xfrm>
                <a:off x="3398" y="2025"/>
                <a:ext cx="11" cy="101"/>
              </a:xfrm>
              <a:custGeom>
                <a:avLst/>
                <a:gdLst/>
                <a:ahLst/>
                <a:cxnLst>
                  <a:cxn ang="0">
                    <a:pos x="11" y="101"/>
                  </a:cxn>
                  <a:cxn ang="0">
                    <a:pos x="7" y="90"/>
                  </a:cxn>
                  <a:cxn ang="0">
                    <a:pos x="7" y="50"/>
                  </a:cxn>
                  <a:cxn ang="0">
                    <a:pos x="11" y="40"/>
                  </a:cxn>
                  <a:cxn ang="0">
                    <a:pos x="11" y="0"/>
                  </a:cxn>
                  <a:cxn ang="0">
                    <a:pos x="3" y="4"/>
                  </a:cxn>
                  <a:cxn ang="0">
                    <a:pos x="3" y="40"/>
                  </a:cxn>
                  <a:cxn ang="0">
                    <a:pos x="0" y="50"/>
                  </a:cxn>
                  <a:cxn ang="0">
                    <a:pos x="0" y="90"/>
                  </a:cxn>
                  <a:cxn ang="0">
                    <a:pos x="3" y="101"/>
                  </a:cxn>
                  <a:cxn ang="0">
                    <a:pos x="11" y="101"/>
                  </a:cxn>
                </a:cxnLst>
                <a:rect l="0" t="0" r="r" b="b"/>
                <a:pathLst>
                  <a:path w="11" h="101">
                    <a:moveTo>
                      <a:pt x="11" y="101"/>
                    </a:moveTo>
                    <a:lnTo>
                      <a:pt x="7" y="90"/>
                    </a:lnTo>
                    <a:lnTo>
                      <a:pt x="7" y="50"/>
                    </a:lnTo>
                    <a:lnTo>
                      <a:pt x="11" y="40"/>
                    </a:lnTo>
                    <a:lnTo>
                      <a:pt x="11" y="0"/>
                    </a:lnTo>
                    <a:lnTo>
                      <a:pt x="3" y="4"/>
                    </a:lnTo>
                    <a:lnTo>
                      <a:pt x="3" y="40"/>
                    </a:lnTo>
                    <a:lnTo>
                      <a:pt x="0" y="50"/>
                    </a:lnTo>
                    <a:lnTo>
                      <a:pt x="0" y="90"/>
                    </a:lnTo>
                    <a:lnTo>
                      <a:pt x="3" y="101"/>
                    </a:lnTo>
                    <a:lnTo>
                      <a:pt x="11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3" name="Freeform 11"/>
              <p:cNvSpPr>
                <a:spLocks/>
              </p:cNvSpPr>
              <p:nvPr/>
            </p:nvSpPr>
            <p:spPr bwMode="auto">
              <a:xfrm>
                <a:off x="3401" y="2126"/>
                <a:ext cx="36" cy="108"/>
              </a:xfrm>
              <a:custGeom>
                <a:avLst/>
                <a:gdLst/>
                <a:ahLst/>
                <a:cxnLst>
                  <a:cxn ang="0">
                    <a:pos x="36" y="108"/>
                  </a:cxn>
                  <a:cxn ang="0">
                    <a:pos x="29" y="93"/>
                  </a:cxn>
                  <a:cxn ang="0">
                    <a:pos x="26" y="83"/>
                  </a:cxn>
                  <a:cxn ang="0">
                    <a:pos x="22" y="68"/>
                  </a:cxn>
                  <a:cxn ang="0">
                    <a:pos x="18" y="54"/>
                  </a:cxn>
                  <a:cxn ang="0">
                    <a:pos x="18" y="39"/>
                  </a:cxn>
                  <a:cxn ang="0">
                    <a:pos x="15" y="25"/>
                  </a:cxn>
                  <a:cxn ang="0">
                    <a:pos x="11" y="11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4" y="14"/>
                  </a:cxn>
                  <a:cxn ang="0">
                    <a:pos x="8" y="25"/>
                  </a:cxn>
                  <a:cxn ang="0">
                    <a:pos x="11" y="39"/>
                  </a:cxn>
                  <a:cxn ang="0">
                    <a:pos x="11" y="54"/>
                  </a:cxn>
                  <a:cxn ang="0">
                    <a:pos x="15" y="68"/>
                  </a:cxn>
                  <a:cxn ang="0">
                    <a:pos x="18" y="83"/>
                  </a:cxn>
                  <a:cxn ang="0">
                    <a:pos x="22" y="97"/>
                  </a:cxn>
                  <a:cxn ang="0">
                    <a:pos x="29" y="108"/>
                  </a:cxn>
                  <a:cxn ang="0">
                    <a:pos x="36" y="108"/>
                  </a:cxn>
                </a:cxnLst>
                <a:rect l="0" t="0" r="r" b="b"/>
                <a:pathLst>
                  <a:path w="36" h="108">
                    <a:moveTo>
                      <a:pt x="36" y="108"/>
                    </a:moveTo>
                    <a:lnTo>
                      <a:pt x="29" y="93"/>
                    </a:lnTo>
                    <a:lnTo>
                      <a:pt x="26" y="83"/>
                    </a:lnTo>
                    <a:lnTo>
                      <a:pt x="22" y="68"/>
                    </a:lnTo>
                    <a:lnTo>
                      <a:pt x="18" y="54"/>
                    </a:lnTo>
                    <a:lnTo>
                      <a:pt x="18" y="39"/>
                    </a:lnTo>
                    <a:lnTo>
                      <a:pt x="15" y="25"/>
                    </a:ln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4"/>
                    </a:lnTo>
                    <a:lnTo>
                      <a:pt x="8" y="25"/>
                    </a:lnTo>
                    <a:lnTo>
                      <a:pt x="11" y="39"/>
                    </a:lnTo>
                    <a:lnTo>
                      <a:pt x="11" y="54"/>
                    </a:lnTo>
                    <a:lnTo>
                      <a:pt x="15" y="68"/>
                    </a:lnTo>
                    <a:lnTo>
                      <a:pt x="18" y="83"/>
                    </a:lnTo>
                    <a:lnTo>
                      <a:pt x="22" y="97"/>
                    </a:lnTo>
                    <a:lnTo>
                      <a:pt x="29" y="108"/>
                    </a:lnTo>
                    <a:lnTo>
                      <a:pt x="36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4" name="Freeform 12"/>
              <p:cNvSpPr>
                <a:spLocks/>
              </p:cNvSpPr>
              <p:nvPr/>
            </p:nvSpPr>
            <p:spPr bwMode="auto">
              <a:xfrm>
                <a:off x="3412" y="2234"/>
                <a:ext cx="33" cy="155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7" y="155"/>
                  </a:cxn>
                  <a:cxn ang="0">
                    <a:pos x="18" y="137"/>
                  </a:cxn>
                  <a:cxn ang="0">
                    <a:pos x="25" y="119"/>
                  </a:cxn>
                  <a:cxn ang="0">
                    <a:pos x="29" y="97"/>
                  </a:cxn>
                  <a:cxn ang="0">
                    <a:pos x="33" y="79"/>
                  </a:cxn>
                  <a:cxn ang="0">
                    <a:pos x="29" y="61"/>
                  </a:cxn>
                  <a:cxn ang="0">
                    <a:pos x="29" y="39"/>
                  </a:cxn>
                  <a:cxn ang="0">
                    <a:pos x="25" y="21"/>
                  </a:cxn>
                  <a:cxn ang="0">
                    <a:pos x="25" y="0"/>
                  </a:cxn>
                  <a:cxn ang="0">
                    <a:pos x="18" y="0"/>
                  </a:cxn>
                  <a:cxn ang="0">
                    <a:pos x="18" y="21"/>
                  </a:cxn>
                  <a:cxn ang="0">
                    <a:pos x="22" y="39"/>
                  </a:cxn>
                  <a:cxn ang="0">
                    <a:pos x="22" y="97"/>
                  </a:cxn>
                  <a:cxn ang="0">
                    <a:pos x="18" y="119"/>
                  </a:cxn>
                  <a:cxn ang="0">
                    <a:pos x="11" y="133"/>
                  </a:cxn>
                  <a:cxn ang="0">
                    <a:pos x="4" y="147"/>
                  </a:cxn>
                  <a:cxn ang="0">
                    <a:pos x="0" y="151"/>
                  </a:cxn>
                  <a:cxn ang="0">
                    <a:pos x="4" y="147"/>
                  </a:cxn>
                  <a:cxn ang="0">
                    <a:pos x="0" y="151"/>
                  </a:cxn>
                  <a:cxn ang="0">
                    <a:pos x="11" y="151"/>
                  </a:cxn>
                </a:cxnLst>
                <a:rect l="0" t="0" r="r" b="b"/>
                <a:pathLst>
                  <a:path w="33" h="155">
                    <a:moveTo>
                      <a:pt x="11" y="151"/>
                    </a:moveTo>
                    <a:lnTo>
                      <a:pt x="7" y="155"/>
                    </a:lnTo>
                    <a:lnTo>
                      <a:pt x="18" y="137"/>
                    </a:lnTo>
                    <a:lnTo>
                      <a:pt x="25" y="119"/>
                    </a:lnTo>
                    <a:lnTo>
                      <a:pt x="29" y="97"/>
                    </a:lnTo>
                    <a:lnTo>
                      <a:pt x="33" y="79"/>
                    </a:lnTo>
                    <a:lnTo>
                      <a:pt x="29" y="61"/>
                    </a:lnTo>
                    <a:lnTo>
                      <a:pt x="29" y="39"/>
                    </a:lnTo>
                    <a:lnTo>
                      <a:pt x="25" y="21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18" y="21"/>
                    </a:lnTo>
                    <a:lnTo>
                      <a:pt x="22" y="39"/>
                    </a:lnTo>
                    <a:lnTo>
                      <a:pt x="22" y="97"/>
                    </a:lnTo>
                    <a:lnTo>
                      <a:pt x="18" y="119"/>
                    </a:lnTo>
                    <a:lnTo>
                      <a:pt x="11" y="133"/>
                    </a:lnTo>
                    <a:lnTo>
                      <a:pt x="4" y="147"/>
                    </a:lnTo>
                    <a:lnTo>
                      <a:pt x="0" y="151"/>
                    </a:lnTo>
                    <a:lnTo>
                      <a:pt x="4" y="147"/>
                    </a:lnTo>
                    <a:lnTo>
                      <a:pt x="0" y="151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5" name="Freeform 13"/>
              <p:cNvSpPr>
                <a:spLocks/>
              </p:cNvSpPr>
              <p:nvPr/>
            </p:nvSpPr>
            <p:spPr bwMode="auto">
              <a:xfrm>
                <a:off x="3401" y="2385"/>
                <a:ext cx="22" cy="29"/>
              </a:xfrm>
              <a:custGeom>
                <a:avLst/>
                <a:gdLst/>
                <a:ahLst/>
                <a:cxnLst>
                  <a:cxn ang="0">
                    <a:pos x="4" y="29"/>
                  </a:cxn>
                  <a:cxn ang="0">
                    <a:pos x="8" y="22"/>
                  </a:cxn>
                  <a:cxn ang="0">
                    <a:pos x="15" y="14"/>
                  </a:cxn>
                  <a:cxn ang="0">
                    <a:pos x="18" y="7"/>
                  </a:cxn>
                  <a:cxn ang="0">
                    <a:pos x="22" y="0"/>
                  </a:cxn>
                  <a:cxn ang="0">
                    <a:pos x="11" y="0"/>
                  </a:cxn>
                  <a:cxn ang="0">
                    <a:pos x="11" y="7"/>
                  </a:cxn>
                  <a:cxn ang="0">
                    <a:pos x="8" y="11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4" y="29"/>
                  </a:cxn>
                </a:cxnLst>
                <a:rect l="0" t="0" r="r" b="b"/>
                <a:pathLst>
                  <a:path w="22" h="29">
                    <a:moveTo>
                      <a:pt x="4" y="29"/>
                    </a:moveTo>
                    <a:lnTo>
                      <a:pt x="8" y="22"/>
                    </a:lnTo>
                    <a:lnTo>
                      <a:pt x="15" y="14"/>
                    </a:lnTo>
                    <a:lnTo>
                      <a:pt x="18" y="7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11" y="7"/>
                    </a:lnTo>
                    <a:lnTo>
                      <a:pt x="8" y="11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6" name="Freeform 14"/>
              <p:cNvSpPr>
                <a:spLocks/>
              </p:cNvSpPr>
              <p:nvPr/>
            </p:nvSpPr>
            <p:spPr bwMode="auto">
              <a:xfrm>
                <a:off x="3329" y="2407"/>
                <a:ext cx="76" cy="46"/>
              </a:xfrm>
              <a:custGeom>
                <a:avLst/>
                <a:gdLst/>
                <a:ahLst/>
                <a:cxnLst>
                  <a:cxn ang="0">
                    <a:pos x="8" y="46"/>
                  </a:cxn>
                  <a:cxn ang="0">
                    <a:pos x="15" y="43"/>
                  </a:cxn>
                  <a:cxn ang="0">
                    <a:pos x="22" y="36"/>
                  </a:cxn>
                  <a:cxn ang="0">
                    <a:pos x="33" y="32"/>
                  </a:cxn>
                  <a:cxn ang="0">
                    <a:pos x="40" y="25"/>
                  </a:cxn>
                  <a:cxn ang="0">
                    <a:pos x="51" y="21"/>
                  </a:cxn>
                  <a:cxn ang="0">
                    <a:pos x="58" y="14"/>
                  </a:cxn>
                  <a:cxn ang="0">
                    <a:pos x="65" y="10"/>
                  </a:cxn>
                  <a:cxn ang="0">
                    <a:pos x="76" y="7"/>
                  </a:cxn>
                  <a:cxn ang="0">
                    <a:pos x="72" y="0"/>
                  </a:cxn>
                  <a:cxn ang="0">
                    <a:pos x="62" y="3"/>
                  </a:cxn>
                  <a:cxn ang="0">
                    <a:pos x="54" y="10"/>
                  </a:cxn>
                  <a:cxn ang="0">
                    <a:pos x="47" y="14"/>
                  </a:cxn>
                  <a:cxn ang="0">
                    <a:pos x="36" y="21"/>
                  </a:cxn>
                  <a:cxn ang="0">
                    <a:pos x="29" y="25"/>
                  </a:cxn>
                  <a:cxn ang="0">
                    <a:pos x="18" y="32"/>
                  </a:cxn>
                  <a:cxn ang="0">
                    <a:pos x="11" y="36"/>
                  </a:cxn>
                  <a:cxn ang="0">
                    <a:pos x="0" y="46"/>
                  </a:cxn>
                  <a:cxn ang="0">
                    <a:pos x="4" y="43"/>
                  </a:cxn>
                  <a:cxn ang="0">
                    <a:pos x="0" y="43"/>
                  </a:cxn>
                  <a:cxn ang="0">
                    <a:pos x="0" y="46"/>
                  </a:cxn>
                  <a:cxn ang="0">
                    <a:pos x="8" y="46"/>
                  </a:cxn>
                </a:cxnLst>
                <a:rect l="0" t="0" r="r" b="b"/>
                <a:pathLst>
                  <a:path w="76" h="46">
                    <a:moveTo>
                      <a:pt x="8" y="46"/>
                    </a:moveTo>
                    <a:lnTo>
                      <a:pt x="15" y="43"/>
                    </a:lnTo>
                    <a:lnTo>
                      <a:pt x="22" y="36"/>
                    </a:lnTo>
                    <a:lnTo>
                      <a:pt x="33" y="32"/>
                    </a:lnTo>
                    <a:lnTo>
                      <a:pt x="40" y="25"/>
                    </a:lnTo>
                    <a:lnTo>
                      <a:pt x="51" y="21"/>
                    </a:lnTo>
                    <a:lnTo>
                      <a:pt x="58" y="14"/>
                    </a:lnTo>
                    <a:lnTo>
                      <a:pt x="65" y="10"/>
                    </a:lnTo>
                    <a:lnTo>
                      <a:pt x="76" y="7"/>
                    </a:lnTo>
                    <a:lnTo>
                      <a:pt x="72" y="0"/>
                    </a:lnTo>
                    <a:lnTo>
                      <a:pt x="62" y="3"/>
                    </a:lnTo>
                    <a:lnTo>
                      <a:pt x="54" y="10"/>
                    </a:lnTo>
                    <a:lnTo>
                      <a:pt x="47" y="14"/>
                    </a:lnTo>
                    <a:lnTo>
                      <a:pt x="36" y="21"/>
                    </a:lnTo>
                    <a:lnTo>
                      <a:pt x="29" y="25"/>
                    </a:lnTo>
                    <a:lnTo>
                      <a:pt x="18" y="32"/>
                    </a:lnTo>
                    <a:lnTo>
                      <a:pt x="11" y="36"/>
                    </a:lnTo>
                    <a:lnTo>
                      <a:pt x="0" y="46"/>
                    </a:lnTo>
                    <a:lnTo>
                      <a:pt x="4" y="43"/>
                    </a:lnTo>
                    <a:lnTo>
                      <a:pt x="0" y="43"/>
                    </a:lnTo>
                    <a:lnTo>
                      <a:pt x="0" y="46"/>
                    </a:lnTo>
                    <a:lnTo>
                      <a:pt x="8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7" name="Freeform 15"/>
              <p:cNvSpPr>
                <a:spLocks/>
              </p:cNvSpPr>
              <p:nvPr/>
            </p:nvSpPr>
            <p:spPr bwMode="auto">
              <a:xfrm>
                <a:off x="3329" y="2453"/>
                <a:ext cx="72" cy="180"/>
              </a:xfrm>
              <a:custGeom>
                <a:avLst/>
                <a:gdLst/>
                <a:ahLst/>
                <a:cxnLst>
                  <a:cxn ang="0">
                    <a:pos x="72" y="180"/>
                  </a:cxn>
                  <a:cxn ang="0">
                    <a:pos x="62" y="159"/>
                  </a:cxn>
                  <a:cxn ang="0">
                    <a:pos x="54" y="134"/>
                  </a:cxn>
                  <a:cxn ang="0">
                    <a:pos x="44" y="112"/>
                  </a:cxn>
                  <a:cxn ang="0">
                    <a:pos x="33" y="90"/>
                  </a:cxn>
                  <a:cxn ang="0">
                    <a:pos x="26" y="65"/>
                  </a:cxn>
                  <a:cxn ang="0">
                    <a:pos x="18" y="44"/>
                  </a:cxn>
                  <a:cxn ang="0">
                    <a:pos x="11" y="22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4" y="22"/>
                  </a:cxn>
                  <a:cxn ang="0">
                    <a:pos x="11" y="47"/>
                  </a:cxn>
                  <a:cxn ang="0">
                    <a:pos x="18" y="69"/>
                  </a:cxn>
                  <a:cxn ang="0">
                    <a:pos x="26" y="90"/>
                  </a:cxn>
                  <a:cxn ang="0">
                    <a:pos x="36" y="116"/>
                  </a:cxn>
                  <a:cxn ang="0">
                    <a:pos x="44" y="137"/>
                  </a:cxn>
                  <a:cxn ang="0">
                    <a:pos x="54" y="159"/>
                  </a:cxn>
                  <a:cxn ang="0">
                    <a:pos x="65" y="180"/>
                  </a:cxn>
                  <a:cxn ang="0">
                    <a:pos x="72" y="180"/>
                  </a:cxn>
                </a:cxnLst>
                <a:rect l="0" t="0" r="r" b="b"/>
                <a:pathLst>
                  <a:path w="72" h="180">
                    <a:moveTo>
                      <a:pt x="72" y="180"/>
                    </a:moveTo>
                    <a:lnTo>
                      <a:pt x="62" y="159"/>
                    </a:lnTo>
                    <a:lnTo>
                      <a:pt x="54" y="134"/>
                    </a:lnTo>
                    <a:lnTo>
                      <a:pt x="44" y="112"/>
                    </a:lnTo>
                    <a:lnTo>
                      <a:pt x="33" y="90"/>
                    </a:lnTo>
                    <a:lnTo>
                      <a:pt x="26" y="65"/>
                    </a:lnTo>
                    <a:lnTo>
                      <a:pt x="18" y="44"/>
                    </a:lnTo>
                    <a:lnTo>
                      <a:pt x="11" y="22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22"/>
                    </a:lnTo>
                    <a:lnTo>
                      <a:pt x="11" y="47"/>
                    </a:lnTo>
                    <a:lnTo>
                      <a:pt x="18" y="69"/>
                    </a:lnTo>
                    <a:lnTo>
                      <a:pt x="26" y="90"/>
                    </a:lnTo>
                    <a:lnTo>
                      <a:pt x="36" y="116"/>
                    </a:lnTo>
                    <a:lnTo>
                      <a:pt x="44" y="137"/>
                    </a:lnTo>
                    <a:lnTo>
                      <a:pt x="54" y="159"/>
                    </a:lnTo>
                    <a:lnTo>
                      <a:pt x="65" y="180"/>
                    </a:lnTo>
                    <a:lnTo>
                      <a:pt x="72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8" name="Freeform 16"/>
              <p:cNvSpPr>
                <a:spLocks/>
              </p:cNvSpPr>
              <p:nvPr/>
            </p:nvSpPr>
            <p:spPr bwMode="auto">
              <a:xfrm>
                <a:off x="3391" y="2633"/>
                <a:ext cx="10" cy="33"/>
              </a:xfrm>
              <a:custGeom>
                <a:avLst/>
                <a:gdLst/>
                <a:ahLst/>
                <a:cxnLst>
                  <a:cxn ang="0">
                    <a:pos x="7" y="33"/>
                  </a:cxn>
                  <a:cxn ang="0">
                    <a:pos x="7" y="29"/>
                  </a:cxn>
                  <a:cxn ang="0">
                    <a:pos x="10" y="22"/>
                  </a:cxn>
                  <a:cxn ang="0">
                    <a:pos x="7" y="15"/>
                  </a:cxn>
                  <a:cxn ang="0">
                    <a:pos x="7" y="8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8"/>
                  </a:cxn>
                  <a:cxn ang="0">
                    <a:pos x="0" y="29"/>
                  </a:cxn>
                  <a:cxn ang="0">
                    <a:pos x="3" y="26"/>
                  </a:cxn>
                  <a:cxn ang="0">
                    <a:pos x="7" y="33"/>
                  </a:cxn>
                  <a:cxn ang="0">
                    <a:pos x="7" y="29"/>
                  </a:cxn>
                  <a:cxn ang="0">
                    <a:pos x="7" y="33"/>
                  </a:cxn>
                </a:cxnLst>
                <a:rect l="0" t="0" r="r" b="b"/>
                <a:pathLst>
                  <a:path w="10" h="33">
                    <a:moveTo>
                      <a:pt x="7" y="33"/>
                    </a:moveTo>
                    <a:lnTo>
                      <a:pt x="7" y="29"/>
                    </a:lnTo>
                    <a:lnTo>
                      <a:pt x="10" y="22"/>
                    </a:lnTo>
                    <a:lnTo>
                      <a:pt x="7" y="15"/>
                    </a:lnTo>
                    <a:lnTo>
                      <a:pt x="7" y="8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3" y="26"/>
                    </a:lnTo>
                    <a:lnTo>
                      <a:pt x="7" y="33"/>
                    </a:lnTo>
                    <a:lnTo>
                      <a:pt x="7" y="29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69" name="Freeform 17"/>
              <p:cNvSpPr>
                <a:spLocks/>
              </p:cNvSpPr>
              <p:nvPr/>
            </p:nvSpPr>
            <p:spPr bwMode="auto">
              <a:xfrm>
                <a:off x="3265" y="2659"/>
                <a:ext cx="133" cy="72"/>
              </a:xfrm>
              <a:custGeom>
                <a:avLst/>
                <a:gdLst/>
                <a:ahLst/>
                <a:cxnLst>
                  <a:cxn ang="0">
                    <a:pos x="7" y="68"/>
                  </a:cxn>
                  <a:cxn ang="0">
                    <a:pos x="3" y="72"/>
                  </a:cxn>
                  <a:cxn ang="0">
                    <a:pos x="14" y="68"/>
                  </a:cxn>
                  <a:cxn ang="0">
                    <a:pos x="21" y="64"/>
                  </a:cxn>
                  <a:cxn ang="0">
                    <a:pos x="28" y="61"/>
                  </a:cxn>
                  <a:cxn ang="0">
                    <a:pos x="39" y="61"/>
                  </a:cxn>
                  <a:cxn ang="0">
                    <a:pos x="46" y="57"/>
                  </a:cxn>
                  <a:cxn ang="0">
                    <a:pos x="57" y="54"/>
                  </a:cxn>
                  <a:cxn ang="0">
                    <a:pos x="64" y="50"/>
                  </a:cxn>
                  <a:cxn ang="0">
                    <a:pos x="72" y="46"/>
                  </a:cxn>
                  <a:cxn ang="0">
                    <a:pos x="79" y="43"/>
                  </a:cxn>
                  <a:cxn ang="0">
                    <a:pos x="90" y="39"/>
                  </a:cxn>
                  <a:cxn ang="0">
                    <a:pos x="97" y="36"/>
                  </a:cxn>
                  <a:cxn ang="0">
                    <a:pos x="104" y="32"/>
                  </a:cxn>
                  <a:cxn ang="0">
                    <a:pos x="111" y="25"/>
                  </a:cxn>
                  <a:cxn ang="0">
                    <a:pos x="118" y="21"/>
                  </a:cxn>
                  <a:cxn ang="0">
                    <a:pos x="133" y="7"/>
                  </a:cxn>
                  <a:cxn ang="0">
                    <a:pos x="129" y="0"/>
                  </a:cxn>
                  <a:cxn ang="0">
                    <a:pos x="122" y="10"/>
                  </a:cxn>
                  <a:cxn ang="0">
                    <a:pos x="115" y="14"/>
                  </a:cxn>
                  <a:cxn ang="0">
                    <a:pos x="108" y="21"/>
                  </a:cxn>
                  <a:cxn ang="0">
                    <a:pos x="100" y="25"/>
                  </a:cxn>
                  <a:cxn ang="0">
                    <a:pos x="93" y="28"/>
                  </a:cxn>
                  <a:cxn ang="0">
                    <a:pos x="86" y="32"/>
                  </a:cxn>
                  <a:cxn ang="0">
                    <a:pos x="79" y="36"/>
                  </a:cxn>
                  <a:cxn ang="0">
                    <a:pos x="68" y="39"/>
                  </a:cxn>
                  <a:cxn ang="0">
                    <a:pos x="61" y="43"/>
                  </a:cxn>
                  <a:cxn ang="0">
                    <a:pos x="54" y="46"/>
                  </a:cxn>
                  <a:cxn ang="0">
                    <a:pos x="46" y="50"/>
                  </a:cxn>
                  <a:cxn ang="0">
                    <a:pos x="36" y="54"/>
                  </a:cxn>
                  <a:cxn ang="0">
                    <a:pos x="28" y="54"/>
                  </a:cxn>
                  <a:cxn ang="0">
                    <a:pos x="21" y="57"/>
                  </a:cxn>
                  <a:cxn ang="0">
                    <a:pos x="10" y="61"/>
                  </a:cxn>
                  <a:cxn ang="0">
                    <a:pos x="3" y="64"/>
                  </a:cxn>
                  <a:cxn ang="0">
                    <a:pos x="0" y="68"/>
                  </a:cxn>
                  <a:cxn ang="0">
                    <a:pos x="3" y="64"/>
                  </a:cxn>
                  <a:cxn ang="0">
                    <a:pos x="0" y="64"/>
                  </a:cxn>
                  <a:cxn ang="0">
                    <a:pos x="0" y="68"/>
                  </a:cxn>
                  <a:cxn ang="0">
                    <a:pos x="7" y="68"/>
                  </a:cxn>
                </a:cxnLst>
                <a:rect l="0" t="0" r="r" b="b"/>
                <a:pathLst>
                  <a:path w="133" h="72">
                    <a:moveTo>
                      <a:pt x="7" y="68"/>
                    </a:moveTo>
                    <a:lnTo>
                      <a:pt x="3" y="72"/>
                    </a:lnTo>
                    <a:lnTo>
                      <a:pt x="14" y="68"/>
                    </a:lnTo>
                    <a:lnTo>
                      <a:pt x="21" y="64"/>
                    </a:lnTo>
                    <a:lnTo>
                      <a:pt x="28" y="61"/>
                    </a:lnTo>
                    <a:lnTo>
                      <a:pt x="39" y="61"/>
                    </a:lnTo>
                    <a:lnTo>
                      <a:pt x="46" y="57"/>
                    </a:lnTo>
                    <a:lnTo>
                      <a:pt x="57" y="54"/>
                    </a:lnTo>
                    <a:lnTo>
                      <a:pt x="64" y="50"/>
                    </a:lnTo>
                    <a:lnTo>
                      <a:pt x="72" y="46"/>
                    </a:lnTo>
                    <a:lnTo>
                      <a:pt x="79" y="43"/>
                    </a:lnTo>
                    <a:lnTo>
                      <a:pt x="90" y="39"/>
                    </a:lnTo>
                    <a:lnTo>
                      <a:pt x="97" y="36"/>
                    </a:lnTo>
                    <a:lnTo>
                      <a:pt x="104" y="32"/>
                    </a:lnTo>
                    <a:lnTo>
                      <a:pt x="111" y="25"/>
                    </a:lnTo>
                    <a:lnTo>
                      <a:pt x="118" y="21"/>
                    </a:lnTo>
                    <a:lnTo>
                      <a:pt x="133" y="7"/>
                    </a:lnTo>
                    <a:lnTo>
                      <a:pt x="129" y="0"/>
                    </a:lnTo>
                    <a:lnTo>
                      <a:pt x="122" y="10"/>
                    </a:lnTo>
                    <a:lnTo>
                      <a:pt x="115" y="14"/>
                    </a:lnTo>
                    <a:lnTo>
                      <a:pt x="108" y="21"/>
                    </a:lnTo>
                    <a:lnTo>
                      <a:pt x="100" y="25"/>
                    </a:lnTo>
                    <a:lnTo>
                      <a:pt x="93" y="28"/>
                    </a:lnTo>
                    <a:lnTo>
                      <a:pt x="86" y="32"/>
                    </a:lnTo>
                    <a:lnTo>
                      <a:pt x="79" y="36"/>
                    </a:lnTo>
                    <a:lnTo>
                      <a:pt x="68" y="39"/>
                    </a:lnTo>
                    <a:lnTo>
                      <a:pt x="61" y="43"/>
                    </a:lnTo>
                    <a:lnTo>
                      <a:pt x="54" y="46"/>
                    </a:lnTo>
                    <a:lnTo>
                      <a:pt x="46" y="50"/>
                    </a:lnTo>
                    <a:lnTo>
                      <a:pt x="36" y="54"/>
                    </a:lnTo>
                    <a:lnTo>
                      <a:pt x="28" y="54"/>
                    </a:lnTo>
                    <a:lnTo>
                      <a:pt x="21" y="57"/>
                    </a:lnTo>
                    <a:lnTo>
                      <a:pt x="10" y="61"/>
                    </a:lnTo>
                    <a:lnTo>
                      <a:pt x="3" y="64"/>
                    </a:lnTo>
                    <a:lnTo>
                      <a:pt x="0" y="68"/>
                    </a:lnTo>
                    <a:lnTo>
                      <a:pt x="3" y="64"/>
                    </a:lnTo>
                    <a:lnTo>
                      <a:pt x="0" y="64"/>
                    </a:lnTo>
                    <a:lnTo>
                      <a:pt x="0" y="68"/>
                    </a:lnTo>
                    <a:lnTo>
                      <a:pt x="7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0" name="Freeform 18"/>
              <p:cNvSpPr>
                <a:spLocks/>
              </p:cNvSpPr>
              <p:nvPr/>
            </p:nvSpPr>
            <p:spPr bwMode="auto">
              <a:xfrm>
                <a:off x="3250" y="2727"/>
                <a:ext cx="22" cy="119"/>
              </a:xfrm>
              <a:custGeom>
                <a:avLst/>
                <a:gdLst/>
                <a:ahLst/>
                <a:cxnLst>
                  <a:cxn ang="0">
                    <a:pos x="15" y="115"/>
                  </a:cxn>
                  <a:cxn ang="0">
                    <a:pos x="11" y="101"/>
                  </a:cxn>
                  <a:cxn ang="0">
                    <a:pos x="7" y="86"/>
                  </a:cxn>
                  <a:cxn ang="0">
                    <a:pos x="7" y="72"/>
                  </a:cxn>
                  <a:cxn ang="0">
                    <a:pos x="11" y="58"/>
                  </a:cxn>
                  <a:cxn ang="0">
                    <a:pos x="15" y="43"/>
                  </a:cxn>
                  <a:cxn ang="0">
                    <a:pos x="18" y="29"/>
                  </a:cxn>
                  <a:cxn ang="0">
                    <a:pos x="22" y="14"/>
                  </a:cxn>
                  <a:cxn ang="0">
                    <a:pos x="22" y="0"/>
                  </a:cxn>
                  <a:cxn ang="0">
                    <a:pos x="15" y="0"/>
                  </a:cxn>
                  <a:cxn ang="0">
                    <a:pos x="15" y="14"/>
                  </a:cxn>
                  <a:cxn ang="0">
                    <a:pos x="11" y="29"/>
                  </a:cxn>
                  <a:cxn ang="0">
                    <a:pos x="7" y="43"/>
                  </a:cxn>
                  <a:cxn ang="0">
                    <a:pos x="4" y="58"/>
                  </a:cxn>
                  <a:cxn ang="0">
                    <a:pos x="0" y="72"/>
                  </a:cxn>
                  <a:cxn ang="0">
                    <a:pos x="0" y="86"/>
                  </a:cxn>
                  <a:cxn ang="0">
                    <a:pos x="4" y="104"/>
                  </a:cxn>
                  <a:cxn ang="0">
                    <a:pos x="11" y="119"/>
                  </a:cxn>
                  <a:cxn ang="0">
                    <a:pos x="15" y="115"/>
                  </a:cxn>
                </a:cxnLst>
                <a:rect l="0" t="0" r="r" b="b"/>
                <a:pathLst>
                  <a:path w="22" h="119">
                    <a:moveTo>
                      <a:pt x="15" y="115"/>
                    </a:moveTo>
                    <a:lnTo>
                      <a:pt x="11" y="101"/>
                    </a:lnTo>
                    <a:lnTo>
                      <a:pt x="7" y="86"/>
                    </a:lnTo>
                    <a:lnTo>
                      <a:pt x="7" y="72"/>
                    </a:lnTo>
                    <a:lnTo>
                      <a:pt x="11" y="58"/>
                    </a:lnTo>
                    <a:lnTo>
                      <a:pt x="15" y="43"/>
                    </a:lnTo>
                    <a:lnTo>
                      <a:pt x="18" y="29"/>
                    </a:lnTo>
                    <a:lnTo>
                      <a:pt x="22" y="14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5" y="14"/>
                    </a:lnTo>
                    <a:lnTo>
                      <a:pt x="11" y="29"/>
                    </a:lnTo>
                    <a:lnTo>
                      <a:pt x="7" y="43"/>
                    </a:lnTo>
                    <a:lnTo>
                      <a:pt x="4" y="58"/>
                    </a:lnTo>
                    <a:lnTo>
                      <a:pt x="0" y="72"/>
                    </a:lnTo>
                    <a:lnTo>
                      <a:pt x="0" y="86"/>
                    </a:lnTo>
                    <a:lnTo>
                      <a:pt x="4" y="104"/>
                    </a:lnTo>
                    <a:lnTo>
                      <a:pt x="11" y="119"/>
                    </a:lnTo>
                    <a:lnTo>
                      <a:pt x="15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1" name="Freeform 19"/>
              <p:cNvSpPr>
                <a:spLocks/>
              </p:cNvSpPr>
              <p:nvPr/>
            </p:nvSpPr>
            <p:spPr bwMode="auto">
              <a:xfrm>
                <a:off x="3254" y="2842"/>
                <a:ext cx="14" cy="58"/>
              </a:xfrm>
              <a:custGeom>
                <a:avLst/>
                <a:gdLst/>
                <a:ahLst/>
                <a:cxnLst>
                  <a:cxn ang="0">
                    <a:pos x="7" y="51"/>
                  </a:cxn>
                  <a:cxn ang="0">
                    <a:pos x="7" y="54"/>
                  </a:cxn>
                  <a:cxn ang="0">
                    <a:pos x="11" y="43"/>
                  </a:cxn>
                  <a:cxn ang="0">
                    <a:pos x="14" y="29"/>
                  </a:cxn>
                  <a:cxn ang="0">
                    <a:pos x="14" y="15"/>
                  </a:cxn>
                  <a:cxn ang="0">
                    <a:pos x="11" y="0"/>
                  </a:cxn>
                  <a:cxn ang="0">
                    <a:pos x="7" y="4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0" y="54"/>
                  </a:cxn>
                  <a:cxn ang="0">
                    <a:pos x="3" y="58"/>
                  </a:cxn>
                  <a:cxn ang="0">
                    <a:pos x="0" y="54"/>
                  </a:cxn>
                  <a:cxn ang="0">
                    <a:pos x="3" y="58"/>
                  </a:cxn>
                  <a:cxn ang="0">
                    <a:pos x="7" y="51"/>
                  </a:cxn>
                </a:cxnLst>
                <a:rect l="0" t="0" r="r" b="b"/>
                <a:pathLst>
                  <a:path w="14" h="58">
                    <a:moveTo>
                      <a:pt x="7" y="51"/>
                    </a:moveTo>
                    <a:lnTo>
                      <a:pt x="7" y="54"/>
                    </a:lnTo>
                    <a:lnTo>
                      <a:pt x="11" y="43"/>
                    </a:lnTo>
                    <a:lnTo>
                      <a:pt x="14" y="29"/>
                    </a:lnTo>
                    <a:lnTo>
                      <a:pt x="14" y="15"/>
                    </a:lnTo>
                    <a:lnTo>
                      <a:pt x="11" y="0"/>
                    </a:lnTo>
                    <a:lnTo>
                      <a:pt x="7" y="4"/>
                    </a:lnTo>
                    <a:lnTo>
                      <a:pt x="7" y="29"/>
                    </a:lnTo>
                    <a:lnTo>
                      <a:pt x="3" y="43"/>
                    </a:lnTo>
                    <a:lnTo>
                      <a:pt x="0" y="54"/>
                    </a:lnTo>
                    <a:lnTo>
                      <a:pt x="3" y="58"/>
                    </a:lnTo>
                    <a:lnTo>
                      <a:pt x="0" y="54"/>
                    </a:lnTo>
                    <a:lnTo>
                      <a:pt x="3" y="58"/>
                    </a:lnTo>
                    <a:lnTo>
                      <a:pt x="7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2" name="Freeform 20"/>
              <p:cNvSpPr>
                <a:spLocks/>
              </p:cNvSpPr>
              <p:nvPr/>
            </p:nvSpPr>
            <p:spPr bwMode="auto">
              <a:xfrm>
                <a:off x="3257" y="2893"/>
                <a:ext cx="47" cy="111"/>
              </a:xfrm>
              <a:custGeom>
                <a:avLst/>
                <a:gdLst/>
                <a:ahLst/>
                <a:cxnLst>
                  <a:cxn ang="0">
                    <a:pos x="40" y="104"/>
                  </a:cxn>
                  <a:cxn ang="0">
                    <a:pos x="44" y="108"/>
                  </a:cxn>
                  <a:cxn ang="0">
                    <a:pos x="47" y="93"/>
                  </a:cxn>
                  <a:cxn ang="0">
                    <a:pos x="44" y="79"/>
                  </a:cxn>
                  <a:cxn ang="0">
                    <a:pos x="44" y="64"/>
                  </a:cxn>
                  <a:cxn ang="0">
                    <a:pos x="40" y="50"/>
                  </a:cxn>
                  <a:cxn ang="0">
                    <a:pos x="33" y="36"/>
                  </a:cxn>
                  <a:cxn ang="0">
                    <a:pos x="26" y="25"/>
                  </a:cxn>
                  <a:cxn ang="0">
                    <a:pos x="18" y="1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22" y="28"/>
                  </a:cxn>
                  <a:cxn ang="0">
                    <a:pos x="29" y="39"/>
                  </a:cxn>
                  <a:cxn ang="0">
                    <a:pos x="33" y="54"/>
                  </a:cxn>
                  <a:cxn ang="0">
                    <a:pos x="36" y="64"/>
                  </a:cxn>
                  <a:cxn ang="0">
                    <a:pos x="36" y="108"/>
                  </a:cxn>
                  <a:cxn ang="0">
                    <a:pos x="40" y="111"/>
                  </a:cxn>
                  <a:cxn ang="0">
                    <a:pos x="36" y="108"/>
                  </a:cxn>
                  <a:cxn ang="0">
                    <a:pos x="36" y="111"/>
                  </a:cxn>
                  <a:cxn ang="0">
                    <a:pos x="40" y="111"/>
                  </a:cxn>
                  <a:cxn ang="0">
                    <a:pos x="40" y="104"/>
                  </a:cxn>
                </a:cxnLst>
                <a:rect l="0" t="0" r="r" b="b"/>
                <a:pathLst>
                  <a:path w="47" h="111">
                    <a:moveTo>
                      <a:pt x="40" y="104"/>
                    </a:moveTo>
                    <a:lnTo>
                      <a:pt x="44" y="108"/>
                    </a:lnTo>
                    <a:lnTo>
                      <a:pt x="47" y="93"/>
                    </a:lnTo>
                    <a:lnTo>
                      <a:pt x="44" y="79"/>
                    </a:lnTo>
                    <a:lnTo>
                      <a:pt x="44" y="64"/>
                    </a:lnTo>
                    <a:lnTo>
                      <a:pt x="40" y="50"/>
                    </a:lnTo>
                    <a:lnTo>
                      <a:pt x="33" y="36"/>
                    </a:lnTo>
                    <a:lnTo>
                      <a:pt x="26" y="25"/>
                    </a:lnTo>
                    <a:lnTo>
                      <a:pt x="18" y="1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22" y="28"/>
                    </a:lnTo>
                    <a:lnTo>
                      <a:pt x="29" y="39"/>
                    </a:lnTo>
                    <a:lnTo>
                      <a:pt x="33" y="54"/>
                    </a:lnTo>
                    <a:lnTo>
                      <a:pt x="36" y="64"/>
                    </a:lnTo>
                    <a:lnTo>
                      <a:pt x="36" y="108"/>
                    </a:lnTo>
                    <a:lnTo>
                      <a:pt x="40" y="111"/>
                    </a:lnTo>
                    <a:lnTo>
                      <a:pt x="36" y="108"/>
                    </a:lnTo>
                    <a:lnTo>
                      <a:pt x="36" y="111"/>
                    </a:lnTo>
                    <a:lnTo>
                      <a:pt x="40" y="111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3" name="Freeform 21"/>
              <p:cNvSpPr>
                <a:spLocks/>
              </p:cNvSpPr>
              <p:nvPr/>
            </p:nvSpPr>
            <p:spPr bwMode="auto">
              <a:xfrm>
                <a:off x="3297" y="2997"/>
                <a:ext cx="22" cy="11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11" y="4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7" y="11"/>
                  </a:cxn>
                  <a:cxn ang="0">
                    <a:pos x="14" y="11"/>
                  </a:cxn>
                  <a:cxn ang="0">
                    <a:pos x="7" y="4"/>
                  </a:cxn>
                  <a:cxn ang="0">
                    <a:pos x="14" y="7"/>
                  </a:cxn>
                  <a:cxn ang="0">
                    <a:pos x="22" y="0"/>
                  </a:cxn>
                  <a:cxn ang="0">
                    <a:pos x="11" y="4"/>
                  </a:cxn>
                  <a:cxn ang="0">
                    <a:pos x="14" y="7"/>
                  </a:cxn>
                </a:cxnLst>
                <a:rect l="0" t="0" r="r" b="b"/>
                <a:pathLst>
                  <a:path w="22" h="11">
                    <a:moveTo>
                      <a:pt x="14" y="7"/>
                    </a:moveTo>
                    <a:lnTo>
                      <a:pt x="11" y="4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7" y="11"/>
                    </a:lnTo>
                    <a:lnTo>
                      <a:pt x="14" y="11"/>
                    </a:lnTo>
                    <a:lnTo>
                      <a:pt x="7" y="4"/>
                    </a:lnTo>
                    <a:lnTo>
                      <a:pt x="14" y="7"/>
                    </a:lnTo>
                    <a:lnTo>
                      <a:pt x="22" y="0"/>
                    </a:lnTo>
                    <a:lnTo>
                      <a:pt x="11" y="4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4" name="Freeform 22"/>
              <p:cNvSpPr>
                <a:spLocks/>
              </p:cNvSpPr>
              <p:nvPr/>
            </p:nvSpPr>
            <p:spPr bwMode="auto">
              <a:xfrm>
                <a:off x="3279" y="3001"/>
                <a:ext cx="32" cy="36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7" y="36"/>
                  </a:cxn>
                  <a:cxn ang="0">
                    <a:pos x="7" y="32"/>
                  </a:cxn>
                  <a:cxn ang="0">
                    <a:pos x="14" y="25"/>
                  </a:cxn>
                  <a:cxn ang="0">
                    <a:pos x="22" y="21"/>
                  </a:cxn>
                  <a:cxn ang="0">
                    <a:pos x="29" y="14"/>
                  </a:cxn>
                  <a:cxn ang="0">
                    <a:pos x="29" y="7"/>
                  </a:cxn>
                  <a:cxn ang="0">
                    <a:pos x="32" y="3"/>
                  </a:cxn>
                  <a:cxn ang="0">
                    <a:pos x="25" y="0"/>
                  </a:cxn>
                  <a:cxn ang="0">
                    <a:pos x="25" y="7"/>
                  </a:cxn>
                  <a:cxn ang="0">
                    <a:pos x="11" y="21"/>
                  </a:cxn>
                  <a:cxn ang="0">
                    <a:pos x="7" y="21"/>
                  </a:cxn>
                  <a:cxn ang="0">
                    <a:pos x="0" y="28"/>
                  </a:cxn>
                  <a:cxn ang="0">
                    <a:pos x="4" y="28"/>
                  </a:cxn>
                  <a:cxn ang="0">
                    <a:pos x="4" y="36"/>
                  </a:cxn>
                  <a:cxn ang="0">
                    <a:pos x="7" y="36"/>
                  </a:cxn>
                  <a:cxn ang="0">
                    <a:pos x="4" y="36"/>
                  </a:cxn>
                </a:cxnLst>
                <a:rect l="0" t="0" r="r" b="b"/>
                <a:pathLst>
                  <a:path w="32" h="36">
                    <a:moveTo>
                      <a:pt x="4" y="36"/>
                    </a:moveTo>
                    <a:lnTo>
                      <a:pt x="7" y="36"/>
                    </a:lnTo>
                    <a:lnTo>
                      <a:pt x="7" y="32"/>
                    </a:lnTo>
                    <a:lnTo>
                      <a:pt x="14" y="25"/>
                    </a:lnTo>
                    <a:lnTo>
                      <a:pt x="22" y="21"/>
                    </a:lnTo>
                    <a:lnTo>
                      <a:pt x="29" y="14"/>
                    </a:lnTo>
                    <a:lnTo>
                      <a:pt x="29" y="7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25" y="7"/>
                    </a:lnTo>
                    <a:lnTo>
                      <a:pt x="11" y="21"/>
                    </a:lnTo>
                    <a:lnTo>
                      <a:pt x="7" y="21"/>
                    </a:lnTo>
                    <a:lnTo>
                      <a:pt x="0" y="28"/>
                    </a:lnTo>
                    <a:lnTo>
                      <a:pt x="4" y="28"/>
                    </a:lnTo>
                    <a:lnTo>
                      <a:pt x="4" y="36"/>
                    </a:lnTo>
                    <a:lnTo>
                      <a:pt x="7" y="36"/>
                    </a:lnTo>
                    <a:lnTo>
                      <a:pt x="4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5" name="Freeform 23"/>
              <p:cNvSpPr>
                <a:spLocks/>
              </p:cNvSpPr>
              <p:nvPr/>
            </p:nvSpPr>
            <p:spPr bwMode="auto">
              <a:xfrm>
                <a:off x="3272" y="3019"/>
                <a:ext cx="11" cy="18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3" y="14"/>
                  </a:cxn>
                  <a:cxn ang="0">
                    <a:pos x="11" y="18"/>
                  </a:cxn>
                  <a:cxn ang="0">
                    <a:pos x="11" y="10"/>
                  </a:cxn>
                  <a:cxn ang="0">
                    <a:pos x="7" y="10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7"/>
                  </a:cxn>
                </a:cxnLst>
                <a:rect l="0" t="0" r="r" b="b"/>
                <a:pathLst>
                  <a:path w="11" h="18">
                    <a:moveTo>
                      <a:pt x="3" y="7"/>
                    </a:moveTo>
                    <a:lnTo>
                      <a:pt x="0" y="7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11" y="18"/>
                    </a:lnTo>
                    <a:lnTo>
                      <a:pt x="11" y="10"/>
                    </a:lnTo>
                    <a:lnTo>
                      <a:pt x="7" y="10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6" name="Freeform 24"/>
              <p:cNvSpPr>
                <a:spLocks/>
              </p:cNvSpPr>
              <p:nvPr/>
            </p:nvSpPr>
            <p:spPr bwMode="auto">
              <a:xfrm>
                <a:off x="2883" y="3015"/>
                <a:ext cx="39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92" y="11"/>
                  </a:cxn>
                  <a:cxn ang="0">
                    <a:pos x="392" y="4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392" h="11">
                    <a:moveTo>
                      <a:pt x="0" y="7"/>
                    </a:moveTo>
                    <a:lnTo>
                      <a:pt x="392" y="11"/>
                    </a:lnTo>
                    <a:lnTo>
                      <a:pt x="392" y="4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7" name="Freeform 25"/>
              <p:cNvSpPr>
                <a:spLocks/>
              </p:cNvSpPr>
              <p:nvPr/>
            </p:nvSpPr>
            <p:spPr bwMode="auto">
              <a:xfrm>
                <a:off x="2372" y="3008"/>
                <a:ext cx="51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0" y="7"/>
                  </a:cxn>
                  <a:cxn ang="0">
                    <a:pos x="65" y="11"/>
                  </a:cxn>
                  <a:cxn ang="0">
                    <a:pos x="400" y="11"/>
                  </a:cxn>
                  <a:cxn ang="0">
                    <a:pos x="418" y="14"/>
                  </a:cxn>
                  <a:cxn ang="0">
                    <a:pos x="511" y="14"/>
                  </a:cxn>
                  <a:cxn ang="0">
                    <a:pos x="511" y="7"/>
                  </a:cxn>
                  <a:cxn ang="0">
                    <a:pos x="446" y="7"/>
                  </a:cxn>
                  <a:cxn ang="0">
                    <a:pos x="432" y="3"/>
                  </a:cxn>
                  <a:cxn ang="0">
                    <a:pos x="65" y="3"/>
                  </a:cxn>
                  <a:cxn ang="0">
                    <a:pos x="50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511" h="14">
                    <a:moveTo>
                      <a:pt x="0" y="7"/>
                    </a:moveTo>
                    <a:lnTo>
                      <a:pt x="50" y="7"/>
                    </a:lnTo>
                    <a:lnTo>
                      <a:pt x="65" y="11"/>
                    </a:lnTo>
                    <a:lnTo>
                      <a:pt x="400" y="11"/>
                    </a:lnTo>
                    <a:lnTo>
                      <a:pt x="418" y="14"/>
                    </a:lnTo>
                    <a:lnTo>
                      <a:pt x="511" y="14"/>
                    </a:lnTo>
                    <a:lnTo>
                      <a:pt x="511" y="7"/>
                    </a:lnTo>
                    <a:lnTo>
                      <a:pt x="446" y="7"/>
                    </a:lnTo>
                    <a:lnTo>
                      <a:pt x="432" y="3"/>
                    </a:lnTo>
                    <a:lnTo>
                      <a:pt x="65" y="3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8" name="Freeform 26"/>
              <p:cNvSpPr>
                <a:spLocks/>
              </p:cNvSpPr>
              <p:nvPr/>
            </p:nvSpPr>
            <p:spPr bwMode="auto">
              <a:xfrm>
                <a:off x="2311" y="3008"/>
                <a:ext cx="61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11" y="7"/>
                  </a:cxn>
                  <a:cxn ang="0">
                    <a:pos x="61" y="7"/>
                  </a:cxn>
                  <a:cxn ang="0">
                    <a:pos x="61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0" y="11"/>
                  </a:cxn>
                  <a:cxn ang="0">
                    <a:pos x="3" y="11"/>
                  </a:cxn>
                  <a:cxn ang="0">
                    <a:pos x="0" y="11"/>
                  </a:cxn>
                </a:cxnLst>
                <a:rect l="0" t="0" r="r" b="b"/>
                <a:pathLst>
                  <a:path w="61" h="11">
                    <a:moveTo>
                      <a:pt x="0" y="11"/>
                    </a:moveTo>
                    <a:lnTo>
                      <a:pt x="3" y="11"/>
                    </a:lnTo>
                    <a:lnTo>
                      <a:pt x="11" y="7"/>
                    </a:lnTo>
                    <a:lnTo>
                      <a:pt x="61" y="7"/>
                    </a:lnTo>
                    <a:lnTo>
                      <a:pt x="61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79" name="Freeform 27"/>
              <p:cNvSpPr>
                <a:spLocks/>
              </p:cNvSpPr>
              <p:nvPr/>
            </p:nvSpPr>
            <p:spPr bwMode="auto">
              <a:xfrm>
                <a:off x="2304" y="2993"/>
                <a:ext cx="10" cy="2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4"/>
                  </a:cxn>
                  <a:cxn ang="0">
                    <a:pos x="0" y="15"/>
                  </a:cxn>
                  <a:cxn ang="0">
                    <a:pos x="3" y="22"/>
                  </a:cxn>
                  <a:cxn ang="0">
                    <a:pos x="7" y="26"/>
                  </a:cxn>
                  <a:cxn ang="0">
                    <a:pos x="10" y="18"/>
                  </a:cxn>
                  <a:cxn ang="0">
                    <a:pos x="10" y="15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7" y="8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0"/>
                  </a:cxn>
                </a:cxnLst>
                <a:rect l="0" t="0" r="r" b="b"/>
                <a:pathLst>
                  <a:path w="10" h="26">
                    <a:moveTo>
                      <a:pt x="3" y="0"/>
                    </a:moveTo>
                    <a:lnTo>
                      <a:pt x="0" y="4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7" y="26"/>
                    </a:lnTo>
                    <a:lnTo>
                      <a:pt x="10" y="18"/>
                    </a:lnTo>
                    <a:lnTo>
                      <a:pt x="10" y="15"/>
                    </a:lnTo>
                    <a:lnTo>
                      <a:pt x="7" y="11"/>
                    </a:lnTo>
                    <a:lnTo>
                      <a:pt x="7" y="4"/>
                    </a:lnTo>
                    <a:lnTo>
                      <a:pt x="7" y="8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0" name="Freeform 28"/>
              <p:cNvSpPr>
                <a:spLocks/>
              </p:cNvSpPr>
              <p:nvPr/>
            </p:nvSpPr>
            <p:spPr bwMode="auto">
              <a:xfrm>
                <a:off x="2307" y="2986"/>
                <a:ext cx="15" cy="1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1" y="0"/>
                  </a:cxn>
                  <a:cxn ang="0">
                    <a:pos x="0" y="7"/>
                  </a:cxn>
                  <a:cxn ang="0">
                    <a:pos x="4" y="15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15">
                    <a:moveTo>
                      <a:pt x="15" y="0"/>
                    </a:moveTo>
                    <a:lnTo>
                      <a:pt x="11" y="0"/>
                    </a:lnTo>
                    <a:lnTo>
                      <a:pt x="0" y="7"/>
                    </a:lnTo>
                    <a:lnTo>
                      <a:pt x="4" y="15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1" name="Freeform 29"/>
              <p:cNvSpPr>
                <a:spLocks/>
              </p:cNvSpPr>
              <p:nvPr/>
            </p:nvSpPr>
            <p:spPr bwMode="auto">
              <a:xfrm>
                <a:off x="2322" y="2986"/>
                <a:ext cx="237" cy="7"/>
              </a:xfrm>
              <a:custGeom>
                <a:avLst/>
                <a:gdLst/>
                <a:ahLst/>
                <a:cxnLst>
                  <a:cxn ang="0">
                    <a:pos x="230" y="0"/>
                  </a:cxn>
                  <a:cxn ang="0">
                    <a:pos x="234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34" y="7"/>
                  </a:cxn>
                  <a:cxn ang="0">
                    <a:pos x="237" y="4"/>
                  </a:cxn>
                  <a:cxn ang="0">
                    <a:pos x="234" y="7"/>
                  </a:cxn>
                  <a:cxn ang="0">
                    <a:pos x="234" y="4"/>
                  </a:cxn>
                  <a:cxn ang="0">
                    <a:pos x="237" y="4"/>
                  </a:cxn>
                  <a:cxn ang="0">
                    <a:pos x="230" y="0"/>
                  </a:cxn>
                </a:cxnLst>
                <a:rect l="0" t="0" r="r" b="b"/>
                <a:pathLst>
                  <a:path w="237" h="7">
                    <a:moveTo>
                      <a:pt x="230" y="0"/>
                    </a:moveTo>
                    <a:lnTo>
                      <a:pt x="234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34" y="7"/>
                    </a:lnTo>
                    <a:lnTo>
                      <a:pt x="237" y="4"/>
                    </a:lnTo>
                    <a:lnTo>
                      <a:pt x="234" y="7"/>
                    </a:lnTo>
                    <a:lnTo>
                      <a:pt x="234" y="4"/>
                    </a:lnTo>
                    <a:lnTo>
                      <a:pt x="237" y="4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2" name="Freeform 30"/>
              <p:cNvSpPr>
                <a:spLocks/>
              </p:cNvSpPr>
              <p:nvPr/>
            </p:nvSpPr>
            <p:spPr bwMode="auto">
              <a:xfrm>
                <a:off x="2552" y="2885"/>
                <a:ext cx="158" cy="105"/>
              </a:xfrm>
              <a:custGeom>
                <a:avLst/>
                <a:gdLst/>
                <a:ahLst/>
                <a:cxnLst>
                  <a:cxn ang="0">
                    <a:pos x="151" y="4"/>
                  </a:cxn>
                  <a:cxn ang="0">
                    <a:pos x="155" y="0"/>
                  </a:cxn>
                  <a:cxn ang="0">
                    <a:pos x="144" y="0"/>
                  </a:cxn>
                  <a:cxn ang="0">
                    <a:pos x="133" y="4"/>
                  </a:cxn>
                  <a:cxn ang="0">
                    <a:pos x="119" y="8"/>
                  </a:cxn>
                  <a:cxn ang="0">
                    <a:pos x="108" y="11"/>
                  </a:cxn>
                  <a:cxn ang="0">
                    <a:pos x="97" y="15"/>
                  </a:cxn>
                  <a:cxn ang="0">
                    <a:pos x="86" y="18"/>
                  </a:cxn>
                  <a:cxn ang="0">
                    <a:pos x="76" y="26"/>
                  </a:cxn>
                  <a:cxn ang="0">
                    <a:pos x="65" y="29"/>
                  </a:cxn>
                  <a:cxn ang="0">
                    <a:pos x="54" y="36"/>
                  </a:cxn>
                  <a:cxn ang="0">
                    <a:pos x="43" y="44"/>
                  </a:cxn>
                  <a:cxn ang="0">
                    <a:pos x="32" y="51"/>
                  </a:cxn>
                  <a:cxn ang="0">
                    <a:pos x="25" y="62"/>
                  </a:cxn>
                  <a:cxn ang="0">
                    <a:pos x="18" y="69"/>
                  </a:cxn>
                  <a:cxn ang="0">
                    <a:pos x="11" y="80"/>
                  </a:cxn>
                  <a:cxn ang="0">
                    <a:pos x="4" y="90"/>
                  </a:cxn>
                  <a:cxn ang="0">
                    <a:pos x="0" y="101"/>
                  </a:cxn>
                  <a:cxn ang="0">
                    <a:pos x="7" y="105"/>
                  </a:cxn>
                  <a:cxn ang="0">
                    <a:pos x="11" y="94"/>
                  </a:cxn>
                  <a:cxn ang="0">
                    <a:pos x="18" y="83"/>
                  </a:cxn>
                  <a:cxn ang="0">
                    <a:pos x="22" y="76"/>
                  </a:cxn>
                  <a:cxn ang="0">
                    <a:pos x="47" y="51"/>
                  </a:cxn>
                  <a:cxn ang="0">
                    <a:pos x="58" y="44"/>
                  </a:cxn>
                  <a:cxn ang="0">
                    <a:pos x="68" y="36"/>
                  </a:cxn>
                  <a:cxn ang="0">
                    <a:pos x="79" y="33"/>
                  </a:cxn>
                  <a:cxn ang="0">
                    <a:pos x="86" y="26"/>
                  </a:cxn>
                  <a:cxn ang="0">
                    <a:pos x="97" y="22"/>
                  </a:cxn>
                  <a:cxn ang="0">
                    <a:pos x="112" y="18"/>
                  </a:cxn>
                  <a:cxn ang="0">
                    <a:pos x="122" y="15"/>
                  </a:cxn>
                  <a:cxn ang="0">
                    <a:pos x="133" y="11"/>
                  </a:cxn>
                  <a:cxn ang="0">
                    <a:pos x="144" y="8"/>
                  </a:cxn>
                  <a:cxn ang="0">
                    <a:pos x="158" y="8"/>
                  </a:cxn>
                  <a:cxn ang="0">
                    <a:pos x="158" y="4"/>
                  </a:cxn>
                  <a:cxn ang="0">
                    <a:pos x="158" y="8"/>
                  </a:cxn>
                  <a:cxn ang="0">
                    <a:pos x="158" y="4"/>
                  </a:cxn>
                  <a:cxn ang="0">
                    <a:pos x="151" y="4"/>
                  </a:cxn>
                </a:cxnLst>
                <a:rect l="0" t="0" r="r" b="b"/>
                <a:pathLst>
                  <a:path w="158" h="105">
                    <a:moveTo>
                      <a:pt x="151" y="4"/>
                    </a:moveTo>
                    <a:lnTo>
                      <a:pt x="155" y="0"/>
                    </a:lnTo>
                    <a:lnTo>
                      <a:pt x="144" y="0"/>
                    </a:lnTo>
                    <a:lnTo>
                      <a:pt x="133" y="4"/>
                    </a:lnTo>
                    <a:lnTo>
                      <a:pt x="119" y="8"/>
                    </a:lnTo>
                    <a:lnTo>
                      <a:pt x="108" y="11"/>
                    </a:lnTo>
                    <a:lnTo>
                      <a:pt x="97" y="15"/>
                    </a:lnTo>
                    <a:lnTo>
                      <a:pt x="86" y="18"/>
                    </a:lnTo>
                    <a:lnTo>
                      <a:pt x="76" y="26"/>
                    </a:lnTo>
                    <a:lnTo>
                      <a:pt x="65" y="29"/>
                    </a:lnTo>
                    <a:lnTo>
                      <a:pt x="54" y="36"/>
                    </a:lnTo>
                    <a:lnTo>
                      <a:pt x="43" y="44"/>
                    </a:lnTo>
                    <a:lnTo>
                      <a:pt x="32" y="51"/>
                    </a:lnTo>
                    <a:lnTo>
                      <a:pt x="25" y="62"/>
                    </a:lnTo>
                    <a:lnTo>
                      <a:pt x="18" y="69"/>
                    </a:lnTo>
                    <a:lnTo>
                      <a:pt x="11" y="80"/>
                    </a:lnTo>
                    <a:lnTo>
                      <a:pt x="4" y="90"/>
                    </a:lnTo>
                    <a:lnTo>
                      <a:pt x="0" y="101"/>
                    </a:lnTo>
                    <a:lnTo>
                      <a:pt x="7" y="105"/>
                    </a:lnTo>
                    <a:lnTo>
                      <a:pt x="11" y="94"/>
                    </a:lnTo>
                    <a:lnTo>
                      <a:pt x="18" y="83"/>
                    </a:lnTo>
                    <a:lnTo>
                      <a:pt x="22" y="76"/>
                    </a:lnTo>
                    <a:lnTo>
                      <a:pt x="47" y="51"/>
                    </a:lnTo>
                    <a:lnTo>
                      <a:pt x="58" y="44"/>
                    </a:lnTo>
                    <a:lnTo>
                      <a:pt x="68" y="36"/>
                    </a:lnTo>
                    <a:lnTo>
                      <a:pt x="79" y="33"/>
                    </a:lnTo>
                    <a:lnTo>
                      <a:pt x="86" y="26"/>
                    </a:lnTo>
                    <a:lnTo>
                      <a:pt x="97" y="22"/>
                    </a:lnTo>
                    <a:lnTo>
                      <a:pt x="112" y="18"/>
                    </a:lnTo>
                    <a:lnTo>
                      <a:pt x="122" y="15"/>
                    </a:lnTo>
                    <a:lnTo>
                      <a:pt x="133" y="11"/>
                    </a:lnTo>
                    <a:lnTo>
                      <a:pt x="144" y="8"/>
                    </a:lnTo>
                    <a:lnTo>
                      <a:pt x="158" y="8"/>
                    </a:lnTo>
                    <a:lnTo>
                      <a:pt x="158" y="4"/>
                    </a:lnTo>
                    <a:lnTo>
                      <a:pt x="158" y="8"/>
                    </a:lnTo>
                    <a:lnTo>
                      <a:pt x="158" y="4"/>
                    </a:lnTo>
                    <a:lnTo>
                      <a:pt x="151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3" name="Freeform 31"/>
              <p:cNvSpPr>
                <a:spLocks/>
              </p:cNvSpPr>
              <p:nvPr/>
            </p:nvSpPr>
            <p:spPr bwMode="auto">
              <a:xfrm>
                <a:off x="2703" y="2853"/>
                <a:ext cx="29" cy="36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2" y="0"/>
                  </a:cxn>
                  <a:cxn ang="0">
                    <a:pos x="15" y="7"/>
                  </a:cxn>
                  <a:cxn ang="0">
                    <a:pos x="11" y="14"/>
                  </a:cxn>
                  <a:cxn ang="0">
                    <a:pos x="7" y="18"/>
                  </a:cxn>
                  <a:cxn ang="0">
                    <a:pos x="7" y="22"/>
                  </a:cxn>
                  <a:cxn ang="0">
                    <a:pos x="4" y="25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7" y="36"/>
                  </a:cxn>
                  <a:cxn ang="0">
                    <a:pos x="11" y="32"/>
                  </a:cxn>
                  <a:cxn ang="0">
                    <a:pos x="11" y="29"/>
                  </a:cxn>
                  <a:cxn ang="0">
                    <a:pos x="15" y="25"/>
                  </a:cxn>
                  <a:cxn ang="0">
                    <a:pos x="15" y="22"/>
                  </a:cxn>
                  <a:cxn ang="0">
                    <a:pos x="18" y="18"/>
                  </a:cxn>
                  <a:cxn ang="0">
                    <a:pos x="18" y="14"/>
                  </a:cxn>
                  <a:cxn ang="0">
                    <a:pos x="29" y="4"/>
                  </a:cxn>
                  <a:cxn ang="0">
                    <a:pos x="25" y="7"/>
                  </a:cxn>
                  <a:cxn ang="0">
                    <a:pos x="29" y="4"/>
                  </a:cxn>
                  <a:cxn ang="0">
                    <a:pos x="22" y="7"/>
                  </a:cxn>
                </a:cxnLst>
                <a:rect l="0" t="0" r="r" b="b"/>
                <a:pathLst>
                  <a:path w="29" h="36">
                    <a:moveTo>
                      <a:pt x="22" y="7"/>
                    </a:moveTo>
                    <a:lnTo>
                      <a:pt x="22" y="0"/>
                    </a:lnTo>
                    <a:lnTo>
                      <a:pt x="15" y="7"/>
                    </a:lnTo>
                    <a:lnTo>
                      <a:pt x="11" y="14"/>
                    </a:lnTo>
                    <a:lnTo>
                      <a:pt x="7" y="18"/>
                    </a:lnTo>
                    <a:lnTo>
                      <a:pt x="7" y="22"/>
                    </a:lnTo>
                    <a:lnTo>
                      <a:pt x="4" y="25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7" y="36"/>
                    </a:lnTo>
                    <a:lnTo>
                      <a:pt x="11" y="32"/>
                    </a:lnTo>
                    <a:lnTo>
                      <a:pt x="11" y="29"/>
                    </a:lnTo>
                    <a:lnTo>
                      <a:pt x="15" y="25"/>
                    </a:lnTo>
                    <a:lnTo>
                      <a:pt x="15" y="22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29" y="4"/>
                    </a:lnTo>
                    <a:lnTo>
                      <a:pt x="25" y="7"/>
                    </a:lnTo>
                    <a:lnTo>
                      <a:pt x="29" y="4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4" name="Freeform 32"/>
              <p:cNvSpPr>
                <a:spLocks/>
              </p:cNvSpPr>
              <p:nvPr/>
            </p:nvSpPr>
            <p:spPr bwMode="auto">
              <a:xfrm>
                <a:off x="2689" y="2723"/>
                <a:ext cx="43" cy="13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" y="18"/>
                  </a:cxn>
                  <a:cxn ang="0">
                    <a:pos x="11" y="33"/>
                  </a:cxn>
                  <a:cxn ang="0">
                    <a:pos x="14" y="51"/>
                  </a:cxn>
                  <a:cxn ang="0">
                    <a:pos x="14" y="69"/>
                  </a:cxn>
                  <a:cxn ang="0">
                    <a:pos x="18" y="87"/>
                  </a:cxn>
                  <a:cxn ang="0">
                    <a:pos x="21" y="101"/>
                  </a:cxn>
                  <a:cxn ang="0">
                    <a:pos x="29" y="119"/>
                  </a:cxn>
                  <a:cxn ang="0">
                    <a:pos x="36" y="137"/>
                  </a:cxn>
                  <a:cxn ang="0">
                    <a:pos x="43" y="134"/>
                  </a:cxn>
                  <a:cxn ang="0">
                    <a:pos x="36" y="116"/>
                  </a:cxn>
                  <a:cxn ang="0">
                    <a:pos x="29" y="101"/>
                  </a:cxn>
                  <a:cxn ang="0">
                    <a:pos x="25" y="83"/>
                  </a:cxn>
                  <a:cxn ang="0">
                    <a:pos x="21" y="69"/>
                  </a:cxn>
                  <a:cxn ang="0">
                    <a:pos x="21" y="47"/>
                  </a:cxn>
                  <a:cxn ang="0">
                    <a:pos x="18" y="33"/>
                  </a:cxn>
                  <a:cxn ang="0">
                    <a:pos x="14" y="15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43" h="137">
                    <a:moveTo>
                      <a:pt x="0" y="4"/>
                    </a:moveTo>
                    <a:lnTo>
                      <a:pt x="7" y="18"/>
                    </a:lnTo>
                    <a:lnTo>
                      <a:pt x="11" y="33"/>
                    </a:lnTo>
                    <a:lnTo>
                      <a:pt x="14" y="51"/>
                    </a:lnTo>
                    <a:lnTo>
                      <a:pt x="14" y="69"/>
                    </a:lnTo>
                    <a:lnTo>
                      <a:pt x="18" y="87"/>
                    </a:lnTo>
                    <a:lnTo>
                      <a:pt x="21" y="101"/>
                    </a:lnTo>
                    <a:lnTo>
                      <a:pt x="29" y="119"/>
                    </a:lnTo>
                    <a:lnTo>
                      <a:pt x="36" y="137"/>
                    </a:lnTo>
                    <a:lnTo>
                      <a:pt x="43" y="134"/>
                    </a:lnTo>
                    <a:lnTo>
                      <a:pt x="36" y="116"/>
                    </a:lnTo>
                    <a:lnTo>
                      <a:pt x="29" y="101"/>
                    </a:lnTo>
                    <a:lnTo>
                      <a:pt x="25" y="83"/>
                    </a:lnTo>
                    <a:lnTo>
                      <a:pt x="21" y="69"/>
                    </a:lnTo>
                    <a:lnTo>
                      <a:pt x="21" y="47"/>
                    </a:lnTo>
                    <a:lnTo>
                      <a:pt x="18" y="33"/>
                    </a:lnTo>
                    <a:lnTo>
                      <a:pt x="14" y="15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5" name="Freeform 33"/>
              <p:cNvSpPr>
                <a:spLocks/>
              </p:cNvSpPr>
              <p:nvPr/>
            </p:nvSpPr>
            <p:spPr bwMode="auto">
              <a:xfrm>
                <a:off x="2595" y="2648"/>
                <a:ext cx="101" cy="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11"/>
                  </a:cxn>
                  <a:cxn ang="0">
                    <a:pos x="7" y="18"/>
                  </a:cxn>
                  <a:cxn ang="0">
                    <a:pos x="18" y="29"/>
                  </a:cxn>
                  <a:cxn ang="0">
                    <a:pos x="22" y="36"/>
                  </a:cxn>
                  <a:cxn ang="0">
                    <a:pos x="29" y="39"/>
                  </a:cxn>
                  <a:cxn ang="0">
                    <a:pos x="36" y="43"/>
                  </a:cxn>
                  <a:cxn ang="0">
                    <a:pos x="43" y="47"/>
                  </a:cxn>
                  <a:cxn ang="0">
                    <a:pos x="51" y="50"/>
                  </a:cxn>
                  <a:cxn ang="0">
                    <a:pos x="58" y="54"/>
                  </a:cxn>
                  <a:cxn ang="0">
                    <a:pos x="65" y="57"/>
                  </a:cxn>
                  <a:cxn ang="0">
                    <a:pos x="72" y="61"/>
                  </a:cxn>
                  <a:cxn ang="0">
                    <a:pos x="76" y="65"/>
                  </a:cxn>
                  <a:cxn ang="0">
                    <a:pos x="83" y="68"/>
                  </a:cxn>
                  <a:cxn ang="0">
                    <a:pos x="94" y="79"/>
                  </a:cxn>
                  <a:cxn ang="0">
                    <a:pos x="101" y="75"/>
                  </a:cxn>
                  <a:cxn ang="0">
                    <a:pos x="83" y="57"/>
                  </a:cxn>
                  <a:cxn ang="0">
                    <a:pos x="76" y="54"/>
                  </a:cxn>
                  <a:cxn ang="0">
                    <a:pos x="69" y="50"/>
                  </a:cxn>
                  <a:cxn ang="0">
                    <a:pos x="58" y="47"/>
                  </a:cxn>
                  <a:cxn ang="0">
                    <a:pos x="54" y="43"/>
                  </a:cxn>
                  <a:cxn ang="0">
                    <a:pos x="47" y="43"/>
                  </a:cxn>
                  <a:cxn ang="0">
                    <a:pos x="40" y="39"/>
                  </a:cxn>
                  <a:cxn ang="0">
                    <a:pos x="33" y="36"/>
                  </a:cxn>
                  <a:cxn ang="0">
                    <a:pos x="29" y="29"/>
                  </a:cxn>
                  <a:cxn ang="0">
                    <a:pos x="22" y="25"/>
                  </a:cxn>
                  <a:cxn ang="0">
                    <a:pos x="18" y="21"/>
                  </a:cxn>
                  <a:cxn ang="0">
                    <a:pos x="15" y="14"/>
                  </a:cxn>
                  <a:cxn ang="0">
                    <a:pos x="11" y="7"/>
                  </a:cxn>
                  <a:cxn ang="0">
                    <a:pos x="11" y="0"/>
                  </a:cxn>
                  <a:cxn ang="0">
                    <a:pos x="11" y="3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3"/>
                  </a:cxn>
                  <a:cxn ang="0">
                    <a:pos x="4" y="0"/>
                  </a:cxn>
                </a:cxnLst>
                <a:rect l="0" t="0" r="r" b="b"/>
                <a:pathLst>
                  <a:path w="101" h="79">
                    <a:moveTo>
                      <a:pt x="4" y="0"/>
                    </a:moveTo>
                    <a:lnTo>
                      <a:pt x="4" y="11"/>
                    </a:lnTo>
                    <a:lnTo>
                      <a:pt x="7" y="18"/>
                    </a:lnTo>
                    <a:lnTo>
                      <a:pt x="18" y="29"/>
                    </a:lnTo>
                    <a:lnTo>
                      <a:pt x="22" y="36"/>
                    </a:lnTo>
                    <a:lnTo>
                      <a:pt x="29" y="39"/>
                    </a:lnTo>
                    <a:lnTo>
                      <a:pt x="36" y="43"/>
                    </a:lnTo>
                    <a:lnTo>
                      <a:pt x="43" y="47"/>
                    </a:lnTo>
                    <a:lnTo>
                      <a:pt x="51" y="50"/>
                    </a:lnTo>
                    <a:lnTo>
                      <a:pt x="58" y="54"/>
                    </a:lnTo>
                    <a:lnTo>
                      <a:pt x="65" y="57"/>
                    </a:lnTo>
                    <a:lnTo>
                      <a:pt x="72" y="61"/>
                    </a:lnTo>
                    <a:lnTo>
                      <a:pt x="76" y="65"/>
                    </a:lnTo>
                    <a:lnTo>
                      <a:pt x="83" y="68"/>
                    </a:lnTo>
                    <a:lnTo>
                      <a:pt x="94" y="79"/>
                    </a:lnTo>
                    <a:lnTo>
                      <a:pt x="101" y="75"/>
                    </a:lnTo>
                    <a:lnTo>
                      <a:pt x="83" y="57"/>
                    </a:lnTo>
                    <a:lnTo>
                      <a:pt x="76" y="54"/>
                    </a:lnTo>
                    <a:lnTo>
                      <a:pt x="69" y="50"/>
                    </a:lnTo>
                    <a:lnTo>
                      <a:pt x="58" y="47"/>
                    </a:lnTo>
                    <a:lnTo>
                      <a:pt x="54" y="43"/>
                    </a:lnTo>
                    <a:lnTo>
                      <a:pt x="47" y="43"/>
                    </a:lnTo>
                    <a:lnTo>
                      <a:pt x="40" y="39"/>
                    </a:lnTo>
                    <a:lnTo>
                      <a:pt x="33" y="36"/>
                    </a:lnTo>
                    <a:lnTo>
                      <a:pt x="29" y="29"/>
                    </a:lnTo>
                    <a:lnTo>
                      <a:pt x="22" y="25"/>
                    </a:lnTo>
                    <a:lnTo>
                      <a:pt x="18" y="21"/>
                    </a:lnTo>
                    <a:lnTo>
                      <a:pt x="15" y="14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11" y="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6" name="Freeform 34"/>
              <p:cNvSpPr>
                <a:spLocks/>
              </p:cNvSpPr>
              <p:nvPr/>
            </p:nvSpPr>
            <p:spPr bwMode="auto">
              <a:xfrm>
                <a:off x="2599" y="2482"/>
                <a:ext cx="29" cy="169"/>
              </a:xfrm>
              <a:custGeom>
                <a:avLst/>
                <a:gdLst/>
                <a:ahLst/>
                <a:cxnLst>
                  <a:cxn ang="0">
                    <a:pos x="21" y="7"/>
                  </a:cxn>
                  <a:cxn ang="0">
                    <a:pos x="18" y="4"/>
                  </a:cxn>
                  <a:cxn ang="0">
                    <a:pos x="21" y="22"/>
                  </a:cxn>
                  <a:cxn ang="0">
                    <a:pos x="21" y="65"/>
                  </a:cxn>
                  <a:cxn ang="0">
                    <a:pos x="18" y="83"/>
                  </a:cxn>
                  <a:cxn ang="0">
                    <a:pos x="14" y="105"/>
                  </a:cxn>
                  <a:cxn ang="0">
                    <a:pos x="11" y="126"/>
                  </a:cxn>
                  <a:cxn ang="0">
                    <a:pos x="3" y="148"/>
                  </a:cxn>
                  <a:cxn ang="0">
                    <a:pos x="0" y="166"/>
                  </a:cxn>
                  <a:cxn ang="0">
                    <a:pos x="7" y="169"/>
                  </a:cxn>
                  <a:cxn ang="0">
                    <a:pos x="11" y="148"/>
                  </a:cxn>
                  <a:cxn ang="0">
                    <a:pos x="14" y="126"/>
                  </a:cxn>
                  <a:cxn ang="0">
                    <a:pos x="21" y="105"/>
                  </a:cxn>
                  <a:cxn ang="0">
                    <a:pos x="25" y="87"/>
                  </a:cxn>
                  <a:cxn ang="0">
                    <a:pos x="29" y="65"/>
                  </a:cxn>
                  <a:cxn ang="0">
                    <a:pos x="29" y="22"/>
                  </a:cxn>
                  <a:cxn ang="0">
                    <a:pos x="25" y="4"/>
                  </a:cxn>
                  <a:cxn ang="0">
                    <a:pos x="25" y="0"/>
                  </a:cxn>
                  <a:cxn ang="0">
                    <a:pos x="25" y="4"/>
                  </a:cxn>
                  <a:cxn ang="0">
                    <a:pos x="25" y="0"/>
                  </a:cxn>
                  <a:cxn ang="0">
                    <a:pos x="21" y="7"/>
                  </a:cxn>
                </a:cxnLst>
                <a:rect l="0" t="0" r="r" b="b"/>
                <a:pathLst>
                  <a:path w="29" h="169">
                    <a:moveTo>
                      <a:pt x="21" y="7"/>
                    </a:moveTo>
                    <a:lnTo>
                      <a:pt x="18" y="4"/>
                    </a:lnTo>
                    <a:lnTo>
                      <a:pt x="21" y="22"/>
                    </a:lnTo>
                    <a:lnTo>
                      <a:pt x="21" y="65"/>
                    </a:lnTo>
                    <a:lnTo>
                      <a:pt x="18" y="83"/>
                    </a:lnTo>
                    <a:lnTo>
                      <a:pt x="14" y="105"/>
                    </a:lnTo>
                    <a:lnTo>
                      <a:pt x="11" y="126"/>
                    </a:lnTo>
                    <a:lnTo>
                      <a:pt x="3" y="148"/>
                    </a:lnTo>
                    <a:lnTo>
                      <a:pt x="0" y="166"/>
                    </a:lnTo>
                    <a:lnTo>
                      <a:pt x="7" y="169"/>
                    </a:lnTo>
                    <a:lnTo>
                      <a:pt x="11" y="148"/>
                    </a:lnTo>
                    <a:lnTo>
                      <a:pt x="14" y="126"/>
                    </a:lnTo>
                    <a:lnTo>
                      <a:pt x="21" y="105"/>
                    </a:lnTo>
                    <a:lnTo>
                      <a:pt x="25" y="87"/>
                    </a:lnTo>
                    <a:lnTo>
                      <a:pt x="29" y="65"/>
                    </a:lnTo>
                    <a:lnTo>
                      <a:pt x="29" y="22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0"/>
                    </a:lnTo>
                    <a:lnTo>
                      <a:pt x="2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7" name="Freeform 35"/>
              <p:cNvSpPr>
                <a:spLocks/>
              </p:cNvSpPr>
              <p:nvPr/>
            </p:nvSpPr>
            <p:spPr bwMode="auto">
              <a:xfrm>
                <a:off x="2505" y="2392"/>
                <a:ext cx="119" cy="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7" y="18"/>
                  </a:cxn>
                  <a:cxn ang="0">
                    <a:pos x="11" y="25"/>
                  </a:cxn>
                  <a:cxn ang="0">
                    <a:pos x="15" y="36"/>
                  </a:cxn>
                  <a:cxn ang="0">
                    <a:pos x="22" y="40"/>
                  </a:cxn>
                  <a:cxn ang="0">
                    <a:pos x="36" y="54"/>
                  </a:cxn>
                  <a:cxn ang="0">
                    <a:pos x="47" y="61"/>
                  </a:cxn>
                  <a:cxn ang="0">
                    <a:pos x="54" y="65"/>
                  </a:cxn>
                  <a:cxn ang="0">
                    <a:pos x="65" y="72"/>
                  </a:cxn>
                  <a:cxn ang="0">
                    <a:pos x="72" y="76"/>
                  </a:cxn>
                  <a:cxn ang="0">
                    <a:pos x="79" y="79"/>
                  </a:cxn>
                  <a:cxn ang="0">
                    <a:pos x="90" y="83"/>
                  </a:cxn>
                  <a:cxn ang="0">
                    <a:pos x="97" y="87"/>
                  </a:cxn>
                  <a:cxn ang="0">
                    <a:pos x="105" y="90"/>
                  </a:cxn>
                  <a:cxn ang="0">
                    <a:pos x="115" y="97"/>
                  </a:cxn>
                  <a:cxn ang="0">
                    <a:pos x="119" y="90"/>
                  </a:cxn>
                  <a:cxn ang="0">
                    <a:pos x="108" y="83"/>
                  </a:cxn>
                  <a:cxn ang="0">
                    <a:pos x="101" y="79"/>
                  </a:cxn>
                  <a:cxn ang="0">
                    <a:pos x="94" y="76"/>
                  </a:cxn>
                  <a:cxn ang="0">
                    <a:pos x="83" y="72"/>
                  </a:cxn>
                  <a:cxn ang="0">
                    <a:pos x="76" y="69"/>
                  </a:cxn>
                  <a:cxn ang="0">
                    <a:pos x="65" y="61"/>
                  </a:cxn>
                  <a:cxn ang="0">
                    <a:pos x="58" y="58"/>
                  </a:cxn>
                  <a:cxn ang="0">
                    <a:pos x="51" y="54"/>
                  </a:cxn>
                  <a:cxn ang="0">
                    <a:pos x="43" y="47"/>
                  </a:cxn>
                  <a:cxn ang="0">
                    <a:pos x="36" y="43"/>
                  </a:cxn>
                  <a:cxn ang="0">
                    <a:pos x="15" y="22"/>
                  </a:cxn>
                  <a:cxn ang="0">
                    <a:pos x="11" y="15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119" h="97">
                    <a:moveTo>
                      <a:pt x="0" y="0"/>
                    </a:moveTo>
                    <a:lnTo>
                      <a:pt x="0" y="11"/>
                    </a:lnTo>
                    <a:lnTo>
                      <a:pt x="7" y="18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22" y="40"/>
                    </a:lnTo>
                    <a:lnTo>
                      <a:pt x="36" y="54"/>
                    </a:lnTo>
                    <a:lnTo>
                      <a:pt x="47" y="61"/>
                    </a:lnTo>
                    <a:lnTo>
                      <a:pt x="54" y="65"/>
                    </a:lnTo>
                    <a:lnTo>
                      <a:pt x="65" y="72"/>
                    </a:lnTo>
                    <a:lnTo>
                      <a:pt x="72" y="76"/>
                    </a:lnTo>
                    <a:lnTo>
                      <a:pt x="79" y="79"/>
                    </a:lnTo>
                    <a:lnTo>
                      <a:pt x="90" y="83"/>
                    </a:lnTo>
                    <a:lnTo>
                      <a:pt x="97" y="87"/>
                    </a:lnTo>
                    <a:lnTo>
                      <a:pt x="105" y="90"/>
                    </a:lnTo>
                    <a:lnTo>
                      <a:pt x="115" y="97"/>
                    </a:lnTo>
                    <a:lnTo>
                      <a:pt x="119" y="90"/>
                    </a:lnTo>
                    <a:lnTo>
                      <a:pt x="108" y="83"/>
                    </a:lnTo>
                    <a:lnTo>
                      <a:pt x="101" y="79"/>
                    </a:lnTo>
                    <a:lnTo>
                      <a:pt x="94" y="76"/>
                    </a:lnTo>
                    <a:lnTo>
                      <a:pt x="83" y="72"/>
                    </a:lnTo>
                    <a:lnTo>
                      <a:pt x="76" y="69"/>
                    </a:lnTo>
                    <a:lnTo>
                      <a:pt x="65" y="61"/>
                    </a:lnTo>
                    <a:lnTo>
                      <a:pt x="58" y="58"/>
                    </a:lnTo>
                    <a:lnTo>
                      <a:pt x="51" y="54"/>
                    </a:lnTo>
                    <a:lnTo>
                      <a:pt x="43" y="47"/>
                    </a:lnTo>
                    <a:lnTo>
                      <a:pt x="36" y="43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8" name="Freeform 36"/>
              <p:cNvSpPr>
                <a:spLocks/>
              </p:cNvSpPr>
              <p:nvPr/>
            </p:nvSpPr>
            <p:spPr bwMode="auto">
              <a:xfrm>
                <a:off x="2502" y="2147"/>
                <a:ext cx="72" cy="2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0" y="29"/>
                  </a:cxn>
                  <a:cxn ang="0">
                    <a:pos x="39" y="58"/>
                  </a:cxn>
                  <a:cxn ang="0">
                    <a:pos x="28" y="87"/>
                  </a:cxn>
                  <a:cxn ang="0">
                    <a:pos x="14" y="116"/>
                  </a:cxn>
                  <a:cxn ang="0">
                    <a:pos x="7" y="148"/>
                  </a:cxn>
                  <a:cxn ang="0">
                    <a:pos x="0" y="180"/>
                  </a:cxn>
                  <a:cxn ang="0">
                    <a:pos x="0" y="213"/>
                  </a:cxn>
                  <a:cxn ang="0">
                    <a:pos x="3" y="245"/>
                  </a:cxn>
                  <a:cxn ang="0">
                    <a:pos x="10" y="245"/>
                  </a:cxn>
                  <a:cxn ang="0">
                    <a:pos x="7" y="213"/>
                  </a:cxn>
                  <a:cxn ang="0">
                    <a:pos x="7" y="180"/>
                  </a:cxn>
                  <a:cxn ang="0">
                    <a:pos x="14" y="148"/>
                  </a:cxn>
                  <a:cxn ang="0">
                    <a:pos x="21" y="119"/>
                  </a:cxn>
                  <a:cxn ang="0">
                    <a:pos x="32" y="90"/>
                  </a:cxn>
                  <a:cxn ang="0">
                    <a:pos x="46" y="62"/>
                  </a:cxn>
                  <a:cxn ang="0">
                    <a:pos x="57" y="29"/>
                  </a:cxn>
                  <a:cxn ang="0">
                    <a:pos x="68" y="0"/>
                  </a:cxn>
                  <a:cxn ang="0">
                    <a:pos x="72" y="0"/>
                  </a:cxn>
                  <a:cxn ang="0">
                    <a:pos x="68" y="0"/>
                  </a:cxn>
                  <a:cxn ang="0">
                    <a:pos x="64" y="0"/>
                  </a:cxn>
                </a:cxnLst>
                <a:rect l="0" t="0" r="r" b="b"/>
                <a:pathLst>
                  <a:path w="72" h="245">
                    <a:moveTo>
                      <a:pt x="64" y="0"/>
                    </a:moveTo>
                    <a:lnTo>
                      <a:pt x="50" y="29"/>
                    </a:lnTo>
                    <a:lnTo>
                      <a:pt x="39" y="58"/>
                    </a:lnTo>
                    <a:lnTo>
                      <a:pt x="28" y="87"/>
                    </a:lnTo>
                    <a:lnTo>
                      <a:pt x="14" y="116"/>
                    </a:lnTo>
                    <a:lnTo>
                      <a:pt x="7" y="148"/>
                    </a:lnTo>
                    <a:lnTo>
                      <a:pt x="0" y="180"/>
                    </a:lnTo>
                    <a:lnTo>
                      <a:pt x="0" y="213"/>
                    </a:lnTo>
                    <a:lnTo>
                      <a:pt x="3" y="245"/>
                    </a:lnTo>
                    <a:lnTo>
                      <a:pt x="10" y="245"/>
                    </a:lnTo>
                    <a:lnTo>
                      <a:pt x="7" y="213"/>
                    </a:lnTo>
                    <a:lnTo>
                      <a:pt x="7" y="180"/>
                    </a:lnTo>
                    <a:lnTo>
                      <a:pt x="14" y="148"/>
                    </a:lnTo>
                    <a:lnTo>
                      <a:pt x="21" y="119"/>
                    </a:lnTo>
                    <a:lnTo>
                      <a:pt x="32" y="90"/>
                    </a:lnTo>
                    <a:lnTo>
                      <a:pt x="46" y="62"/>
                    </a:lnTo>
                    <a:lnTo>
                      <a:pt x="57" y="29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89" name="Freeform 37"/>
              <p:cNvSpPr>
                <a:spLocks/>
              </p:cNvSpPr>
              <p:nvPr/>
            </p:nvSpPr>
            <p:spPr bwMode="auto">
              <a:xfrm>
                <a:off x="2559" y="2018"/>
                <a:ext cx="69" cy="129"/>
              </a:xfrm>
              <a:custGeom>
                <a:avLst/>
                <a:gdLst/>
                <a:ahLst/>
                <a:cxnLst>
                  <a:cxn ang="0">
                    <a:pos x="61" y="0"/>
                  </a:cxn>
                  <a:cxn ang="0">
                    <a:pos x="51" y="14"/>
                  </a:cxn>
                  <a:cxn ang="0">
                    <a:pos x="36" y="29"/>
                  </a:cxn>
                  <a:cxn ang="0">
                    <a:pos x="25" y="43"/>
                  </a:cxn>
                  <a:cxn ang="0">
                    <a:pos x="15" y="57"/>
                  </a:cxn>
                  <a:cxn ang="0">
                    <a:pos x="7" y="75"/>
                  </a:cxn>
                  <a:cxn ang="0">
                    <a:pos x="0" y="93"/>
                  </a:cxn>
                  <a:cxn ang="0">
                    <a:pos x="0" y="111"/>
                  </a:cxn>
                  <a:cxn ang="0">
                    <a:pos x="7" y="129"/>
                  </a:cxn>
                  <a:cxn ang="0">
                    <a:pos x="11" y="129"/>
                  </a:cxn>
                  <a:cxn ang="0">
                    <a:pos x="7" y="111"/>
                  </a:cxn>
                  <a:cxn ang="0">
                    <a:pos x="7" y="93"/>
                  </a:cxn>
                  <a:cxn ang="0">
                    <a:pos x="11" y="79"/>
                  </a:cxn>
                  <a:cxn ang="0">
                    <a:pos x="22" y="61"/>
                  </a:cxn>
                  <a:cxn ang="0">
                    <a:pos x="33" y="47"/>
                  </a:cxn>
                  <a:cxn ang="0">
                    <a:pos x="43" y="32"/>
                  </a:cxn>
                  <a:cxn ang="0">
                    <a:pos x="54" y="18"/>
                  </a:cxn>
                  <a:cxn ang="0">
                    <a:pos x="69" y="3"/>
                  </a:cxn>
                  <a:cxn ang="0">
                    <a:pos x="61" y="0"/>
                  </a:cxn>
                </a:cxnLst>
                <a:rect l="0" t="0" r="r" b="b"/>
                <a:pathLst>
                  <a:path w="69" h="129">
                    <a:moveTo>
                      <a:pt x="61" y="0"/>
                    </a:moveTo>
                    <a:lnTo>
                      <a:pt x="51" y="14"/>
                    </a:lnTo>
                    <a:lnTo>
                      <a:pt x="36" y="29"/>
                    </a:lnTo>
                    <a:lnTo>
                      <a:pt x="25" y="43"/>
                    </a:lnTo>
                    <a:lnTo>
                      <a:pt x="15" y="57"/>
                    </a:lnTo>
                    <a:lnTo>
                      <a:pt x="7" y="75"/>
                    </a:lnTo>
                    <a:lnTo>
                      <a:pt x="0" y="93"/>
                    </a:lnTo>
                    <a:lnTo>
                      <a:pt x="0" y="111"/>
                    </a:lnTo>
                    <a:lnTo>
                      <a:pt x="7" y="129"/>
                    </a:lnTo>
                    <a:lnTo>
                      <a:pt x="11" y="129"/>
                    </a:lnTo>
                    <a:lnTo>
                      <a:pt x="7" y="111"/>
                    </a:lnTo>
                    <a:lnTo>
                      <a:pt x="7" y="93"/>
                    </a:lnTo>
                    <a:lnTo>
                      <a:pt x="11" y="79"/>
                    </a:lnTo>
                    <a:lnTo>
                      <a:pt x="22" y="61"/>
                    </a:lnTo>
                    <a:lnTo>
                      <a:pt x="33" y="47"/>
                    </a:lnTo>
                    <a:lnTo>
                      <a:pt x="43" y="32"/>
                    </a:lnTo>
                    <a:lnTo>
                      <a:pt x="54" y="18"/>
                    </a:lnTo>
                    <a:lnTo>
                      <a:pt x="69" y="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0" name="Freeform 38"/>
              <p:cNvSpPr>
                <a:spLocks/>
              </p:cNvSpPr>
              <p:nvPr/>
            </p:nvSpPr>
            <p:spPr bwMode="auto">
              <a:xfrm>
                <a:off x="2617" y="1942"/>
                <a:ext cx="18" cy="79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22"/>
                  </a:cxn>
                  <a:cxn ang="0">
                    <a:pos x="7" y="33"/>
                  </a:cxn>
                  <a:cxn ang="0">
                    <a:pos x="11" y="40"/>
                  </a:cxn>
                  <a:cxn ang="0">
                    <a:pos x="11" y="58"/>
                  </a:cxn>
                  <a:cxn ang="0">
                    <a:pos x="7" y="69"/>
                  </a:cxn>
                  <a:cxn ang="0">
                    <a:pos x="3" y="76"/>
                  </a:cxn>
                  <a:cxn ang="0">
                    <a:pos x="11" y="79"/>
                  </a:cxn>
                  <a:cxn ang="0">
                    <a:pos x="14" y="69"/>
                  </a:cxn>
                  <a:cxn ang="0">
                    <a:pos x="18" y="58"/>
                  </a:cxn>
                  <a:cxn ang="0">
                    <a:pos x="18" y="51"/>
                  </a:cxn>
                  <a:cxn ang="0">
                    <a:pos x="14" y="40"/>
                  </a:cxn>
                  <a:cxn ang="0">
                    <a:pos x="14" y="29"/>
                  </a:cxn>
                  <a:cxn ang="0">
                    <a:pos x="11" y="22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9">
                    <a:moveTo>
                      <a:pt x="0" y="4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22"/>
                    </a:lnTo>
                    <a:lnTo>
                      <a:pt x="7" y="33"/>
                    </a:lnTo>
                    <a:lnTo>
                      <a:pt x="11" y="40"/>
                    </a:lnTo>
                    <a:lnTo>
                      <a:pt x="11" y="58"/>
                    </a:lnTo>
                    <a:lnTo>
                      <a:pt x="7" y="69"/>
                    </a:lnTo>
                    <a:lnTo>
                      <a:pt x="3" y="76"/>
                    </a:lnTo>
                    <a:lnTo>
                      <a:pt x="11" y="79"/>
                    </a:lnTo>
                    <a:lnTo>
                      <a:pt x="14" y="69"/>
                    </a:lnTo>
                    <a:lnTo>
                      <a:pt x="18" y="58"/>
                    </a:lnTo>
                    <a:lnTo>
                      <a:pt x="18" y="51"/>
                    </a:lnTo>
                    <a:lnTo>
                      <a:pt x="14" y="40"/>
                    </a:lnTo>
                    <a:lnTo>
                      <a:pt x="14" y="29"/>
                    </a:lnTo>
                    <a:lnTo>
                      <a:pt x="11" y="22"/>
                    </a:lnTo>
                    <a:lnTo>
                      <a:pt x="7" y="11"/>
                    </a:lnTo>
                    <a:lnTo>
                      <a:pt x="7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1" name="Freeform 39"/>
              <p:cNvSpPr>
                <a:spLocks/>
              </p:cNvSpPr>
              <p:nvPr/>
            </p:nvSpPr>
            <p:spPr bwMode="auto">
              <a:xfrm>
                <a:off x="2570" y="1885"/>
                <a:ext cx="54" cy="61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0" y="7"/>
                  </a:cxn>
                  <a:cxn ang="0">
                    <a:pos x="11" y="10"/>
                  </a:cxn>
                  <a:cxn ang="0">
                    <a:pos x="18" y="14"/>
                  </a:cxn>
                  <a:cxn ang="0">
                    <a:pos x="25" y="21"/>
                  </a:cxn>
                  <a:cxn ang="0">
                    <a:pos x="29" y="28"/>
                  </a:cxn>
                  <a:cxn ang="0">
                    <a:pos x="36" y="36"/>
                  </a:cxn>
                  <a:cxn ang="0">
                    <a:pos x="40" y="43"/>
                  </a:cxn>
                  <a:cxn ang="0">
                    <a:pos x="43" y="54"/>
                  </a:cxn>
                  <a:cxn ang="0">
                    <a:pos x="47" y="61"/>
                  </a:cxn>
                  <a:cxn ang="0">
                    <a:pos x="54" y="57"/>
                  </a:cxn>
                  <a:cxn ang="0">
                    <a:pos x="50" y="50"/>
                  </a:cxn>
                  <a:cxn ang="0">
                    <a:pos x="47" y="39"/>
                  </a:cxn>
                  <a:cxn ang="0">
                    <a:pos x="40" y="32"/>
                  </a:cxn>
                  <a:cxn ang="0">
                    <a:pos x="36" y="25"/>
                  </a:cxn>
                  <a:cxn ang="0">
                    <a:pos x="29" y="14"/>
                  </a:cxn>
                  <a:cxn ang="0">
                    <a:pos x="22" y="10"/>
                  </a:cxn>
                  <a:cxn ang="0">
                    <a:pos x="14" y="3"/>
                  </a:cxn>
                  <a:cxn ang="0">
                    <a:pos x="4" y="0"/>
                  </a:cxn>
                  <a:cxn ang="0">
                    <a:pos x="4" y="7"/>
                  </a:cxn>
                </a:cxnLst>
                <a:rect l="0" t="0" r="r" b="b"/>
                <a:pathLst>
                  <a:path w="54" h="61">
                    <a:moveTo>
                      <a:pt x="4" y="7"/>
                    </a:moveTo>
                    <a:lnTo>
                      <a:pt x="0" y="7"/>
                    </a:lnTo>
                    <a:lnTo>
                      <a:pt x="11" y="10"/>
                    </a:lnTo>
                    <a:lnTo>
                      <a:pt x="18" y="14"/>
                    </a:lnTo>
                    <a:lnTo>
                      <a:pt x="25" y="21"/>
                    </a:lnTo>
                    <a:lnTo>
                      <a:pt x="29" y="28"/>
                    </a:lnTo>
                    <a:lnTo>
                      <a:pt x="36" y="36"/>
                    </a:lnTo>
                    <a:lnTo>
                      <a:pt x="40" y="43"/>
                    </a:lnTo>
                    <a:lnTo>
                      <a:pt x="43" y="54"/>
                    </a:lnTo>
                    <a:lnTo>
                      <a:pt x="47" y="61"/>
                    </a:lnTo>
                    <a:lnTo>
                      <a:pt x="54" y="57"/>
                    </a:lnTo>
                    <a:lnTo>
                      <a:pt x="50" y="50"/>
                    </a:lnTo>
                    <a:lnTo>
                      <a:pt x="47" y="39"/>
                    </a:lnTo>
                    <a:lnTo>
                      <a:pt x="40" y="32"/>
                    </a:lnTo>
                    <a:lnTo>
                      <a:pt x="36" y="25"/>
                    </a:lnTo>
                    <a:lnTo>
                      <a:pt x="29" y="14"/>
                    </a:lnTo>
                    <a:lnTo>
                      <a:pt x="22" y="10"/>
                    </a:lnTo>
                    <a:lnTo>
                      <a:pt x="14" y="3"/>
                    </a:lnTo>
                    <a:lnTo>
                      <a:pt x="4" y="0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2" name="Freeform 40"/>
              <p:cNvSpPr>
                <a:spLocks/>
              </p:cNvSpPr>
              <p:nvPr/>
            </p:nvSpPr>
            <p:spPr bwMode="auto">
              <a:xfrm>
                <a:off x="2541" y="1885"/>
                <a:ext cx="33" cy="18"/>
              </a:xfrm>
              <a:custGeom>
                <a:avLst/>
                <a:gdLst/>
                <a:ahLst/>
                <a:cxnLst>
                  <a:cxn ang="0">
                    <a:pos x="4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15" y="18"/>
                  </a:cxn>
                  <a:cxn ang="0">
                    <a:pos x="22" y="10"/>
                  </a:cxn>
                  <a:cxn ang="0">
                    <a:pos x="25" y="10"/>
                  </a:cxn>
                  <a:cxn ang="0">
                    <a:pos x="29" y="7"/>
                  </a:cxn>
                  <a:cxn ang="0">
                    <a:pos x="33" y="7"/>
                  </a:cxn>
                  <a:cxn ang="0">
                    <a:pos x="33" y="0"/>
                  </a:cxn>
                  <a:cxn ang="0">
                    <a:pos x="29" y="0"/>
                  </a:cxn>
                  <a:cxn ang="0">
                    <a:pos x="22" y="3"/>
                  </a:cxn>
                  <a:cxn ang="0">
                    <a:pos x="18" y="7"/>
                  </a:cxn>
                  <a:cxn ang="0">
                    <a:pos x="15" y="7"/>
                  </a:cxn>
                  <a:cxn ang="0">
                    <a:pos x="11" y="10"/>
                  </a:cxn>
                  <a:cxn ang="0">
                    <a:pos x="4" y="10"/>
                  </a:cxn>
                  <a:cxn ang="0">
                    <a:pos x="4" y="7"/>
                  </a:cxn>
                  <a:cxn ang="0">
                    <a:pos x="4" y="10"/>
                  </a:cxn>
                  <a:cxn ang="0">
                    <a:pos x="4" y="7"/>
                  </a:cxn>
                  <a:cxn ang="0">
                    <a:pos x="4" y="14"/>
                  </a:cxn>
                </a:cxnLst>
                <a:rect l="0" t="0" r="r" b="b"/>
                <a:pathLst>
                  <a:path w="33" h="18">
                    <a:moveTo>
                      <a:pt x="4" y="14"/>
                    </a:moveTo>
                    <a:lnTo>
                      <a:pt x="0" y="14"/>
                    </a:lnTo>
                    <a:lnTo>
                      <a:pt x="4" y="18"/>
                    </a:lnTo>
                    <a:lnTo>
                      <a:pt x="15" y="18"/>
                    </a:lnTo>
                    <a:lnTo>
                      <a:pt x="22" y="10"/>
                    </a:lnTo>
                    <a:lnTo>
                      <a:pt x="25" y="10"/>
                    </a:lnTo>
                    <a:lnTo>
                      <a:pt x="29" y="7"/>
                    </a:lnTo>
                    <a:lnTo>
                      <a:pt x="33" y="7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2" y="3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1" y="10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4" y="10"/>
                    </a:lnTo>
                    <a:lnTo>
                      <a:pt x="4" y="7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3" name="Freeform 41"/>
              <p:cNvSpPr>
                <a:spLocks/>
              </p:cNvSpPr>
              <p:nvPr/>
            </p:nvSpPr>
            <p:spPr bwMode="auto">
              <a:xfrm>
                <a:off x="2480" y="1874"/>
                <a:ext cx="65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1" y="7"/>
                  </a:cxn>
                  <a:cxn ang="0">
                    <a:pos x="18" y="11"/>
                  </a:cxn>
                  <a:cxn ang="0">
                    <a:pos x="25" y="11"/>
                  </a:cxn>
                  <a:cxn ang="0">
                    <a:pos x="32" y="14"/>
                  </a:cxn>
                  <a:cxn ang="0">
                    <a:pos x="40" y="18"/>
                  </a:cxn>
                  <a:cxn ang="0">
                    <a:pos x="47" y="21"/>
                  </a:cxn>
                  <a:cxn ang="0">
                    <a:pos x="54" y="25"/>
                  </a:cxn>
                  <a:cxn ang="0">
                    <a:pos x="65" y="25"/>
                  </a:cxn>
                  <a:cxn ang="0">
                    <a:pos x="65" y="18"/>
                  </a:cxn>
                  <a:cxn ang="0">
                    <a:pos x="58" y="18"/>
                  </a:cxn>
                  <a:cxn ang="0">
                    <a:pos x="50" y="14"/>
                  </a:cxn>
                  <a:cxn ang="0">
                    <a:pos x="43" y="11"/>
                  </a:cxn>
                  <a:cxn ang="0">
                    <a:pos x="36" y="7"/>
                  </a:cxn>
                  <a:cxn ang="0">
                    <a:pos x="29" y="3"/>
                  </a:cxn>
                  <a:cxn ang="0">
                    <a:pos x="22" y="3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0" y="7"/>
                  </a:cxn>
                </a:cxnLst>
                <a:rect l="0" t="0" r="r" b="b"/>
                <a:pathLst>
                  <a:path w="65" h="25">
                    <a:moveTo>
                      <a:pt x="0" y="7"/>
                    </a:moveTo>
                    <a:lnTo>
                      <a:pt x="11" y="7"/>
                    </a:lnTo>
                    <a:lnTo>
                      <a:pt x="18" y="11"/>
                    </a:lnTo>
                    <a:lnTo>
                      <a:pt x="25" y="11"/>
                    </a:lnTo>
                    <a:lnTo>
                      <a:pt x="32" y="14"/>
                    </a:lnTo>
                    <a:lnTo>
                      <a:pt x="40" y="18"/>
                    </a:lnTo>
                    <a:lnTo>
                      <a:pt x="47" y="21"/>
                    </a:lnTo>
                    <a:lnTo>
                      <a:pt x="54" y="25"/>
                    </a:lnTo>
                    <a:lnTo>
                      <a:pt x="65" y="25"/>
                    </a:lnTo>
                    <a:lnTo>
                      <a:pt x="65" y="18"/>
                    </a:lnTo>
                    <a:lnTo>
                      <a:pt x="58" y="18"/>
                    </a:lnTo>
                    <a:lnTo>
                      <a:pt x="50" y="14"/>
                    </a:lnTo>
                    <a:lnTo>
                      <a:pt x="43" y="11"/>
                    </a:lnTo>
                    <a:lnTo>
                      <a:pt x="36" y="7"/>
                    </a:lnTo>
                    <a:lnTo>
                      <a:pt x="29" y="3"/>
                    </a:lnTo>
                    <a:lnTo>
                      <a:pt x="22" y="3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4" name="Freeform 42"/>
              <p:cNvSpPr>
                <a:spLocks/>
              </p:cNvSpPr>
              <p:nvPr/>
            </p:nvSpPr>
            <p:spPr bwMode="auto">
              <a:xfrm>
                <a:off x="2419" y="1834"/>
                <a:ext cx="68" cy="47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4"/>
                  </a:cxn>
                  <a:cxn ang="0">
                    <a:pos x="14" y="18"/>
                  </a:cxn>
                  <a:cxn ang="0">
                    <a:pos x="25" y="25"/>
                  </a:cxn>
                  <a:cxn ang="0">
                    <a:pos x="32" y="29"/>
                  </a:cxn>
                  <a:cxn ang="0">
                    <a:pos x="39" y="33"/>
                  </a:cxn>
                  <a:cxn ang="0">
                    <a:pos x="47" y="36"/>
                  </a:cxn>
                  <a:cxn ang="0">
                    <a:pos x="54" y="40"/>
                  </a:cxn>
                  <a:cxn ang="0">
                    <a:pos x="61" y="47"/>
                  </a:cxn>
                  <a:cxn ang="0">
                    <a:pos x="68" y="40"/>
                  </a:cxn>
                  <a:cxn ang="0">
                    <a:pos x="57" y="36"/>
                  </a:cxn>
                  <a:cxn ang="0">
                    <a:pos x="50" y="29"/>
                  </a:cxn>
                  <a:cxn ang="0">
                    <a:pos x="43" y="25"/>
                  </a:cxn>
                  <a:cxn ang="0">
                    <a:pos x="36" y="22"/>
                  </a:cxn>
                  <a:cxn ang="0">
                    <a:pos x="29" y="18"/>
                  </a:cxn>
                  <a:cxn ang="0">
                    <a:pos x="18" y="11"/>
                  </a:cxn>
                  <a:cxn ang="0">
                    <a:pos x="7" y="0"/>
                  </a:cxn>
                  <a:cxn ang="0">
                    <a:pos x="3" y="4"/>
                  </a:cxn>
                </a:cxnLst>
                <a:rect l="0" t="0" r="r" b="b"/>
                <a:pathLst>
                  <a:path w="68" h="47">
                    <a:moveTo>
                      <a:pt x="3" y="4"/>
                    </a:moveTo>
                    <a:lnTo>
                      <a:pt x="0" y="4"/>
                    </a:lnTo>
                    <a:lnTo>
                      <a:pt x="14" y="18"/>
                    </a:lnTo>
                    <a:lnTo>
                      <a:pt x="25" y="25"/>
                    </a:lnTo>
                    <a:lnTo>
                      <a:pt x="32" y="29"/>
                    </a:lnTo>
                    <a:lnTo>
                      <a:pt x="39" y="33"/>
                    </a:lnTo>
                    <a:lnTo>
                      <a:pt x="47" y="36"/>
                    </a:lnTo>
                    <a:lnTo>
                      <a:pt x="54" y="40"/>
                    </a:lnTo>
                    <a:lnTo>
                      <a:pt x="61" y="47"/>
                    </a:lnTo>
                    <a:lnTo>
                      <a:pt x="68" y="40"/>
                    </a:lnTo>
                    <a:lnTo>
                      <a:pt x="57" y="36"/>
                    </a:lnTo>
                    <a:lnTo>
                      <a:pt x="50" y="29"/>
                    </a:lnTo>
                    <a:lnTo>
                      <a:pt x="43" y="25"/>
                    </a:lnTo>
                    <a:lnTo>
                      <a:pt x="36" y="22"/>
                    </a:lnTo>
                    <a:lnTo>
                      <a:pt x="29" y="18"/>
                    </a:lnTo>
                    <a:lnTo>
                      <a:pt x="18" y="11"/>
                    </a:lnTo>
                    <a:lnTo>
                      <a:pt x="7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5" name="Freeform 43"/>
              <p:cNvSpPr>
                <a:spLocks/>
              </p:cNvSpPr>
              <p:nvPr/>
            </p:nvSpPr>
            <p:spPr bwMode="auto">
              <a:xfrm>
                <a:off x="2372" y="1809"/>
                <a:ext cx="54" cy="29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7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22"/>
                  </a:cxn>
                  <a:cxn ang="0">
                    <a:pos x="32" y="25"/>
                  </a:cxn>
                  <a:cxn ang="0">
                    <a:pos x="36" y="25"/>
                  </a:cxn>
                  <a:cxn ang="0">
                    <a:pos x="43" y="29"/>
                  </a:cxn>
                  <a:cxn ang="0">
                    <a:pos x="50" y="29"/>
                  </a:cxn>
                  <a:cxn ang="0">
                    <a:pos x="54" y="25"/>
                  </a:cxn>
                  <a:cxn ang="0">
                    <a:pos x="47" y="22"/>
                  </a:cxn>
                  <a:cxn ang="0">
                    <a:pos x="40" y="18"/>
                  </a:cxn>
                  <a:cxn ang="0">
                    <a:pos x="32" y="18"/>
                  </a:cxn>
                  <a:cxn ang="0">
                    <a:pos x="25" y="14"/>
                  </a:cxn>
                  <a:cxn ang="0">
                    <a:pos x="22" y="11"/>
                  </a:cxn>
                  <a:cxn ang="0">
                    <a:pos x="14" y="11"/>
                  </a:cxn>
                  <a:cxn ang="0">
                    <a:pos x="11" y="7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4" y="4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4" y="11"/>
                  </a:cxn>
                </a:cxnLst>
                <a:rect l="0" t="0" r="r" b="b"/>
                <a:pathLst>
                  <a:path w="54" h="29">
                    <a:moveTo>
                      <a:pt x="4" y="11"/>
                    </a:moveTo>
                    <a:lnTo>
                      <a:pt x="0" y="7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22"/>
                    </a:lnTo>
                    <a:lnTo>
                      <a:pt x="32" y="25"/>
                    </a:lnTo>
                    <a:lnTo>
                      <a:pt x="36" y="25"/>
                    </a:lnTo>
                    <a:lnTo>
                      <a:pt x="43" y="29"/>
                    </a:lnTo>
                    <a:lnTo>
                      <a:pt x="50" y="29"/>
                    </a:lnTo>
                    <a:lnTo>
                      <a:pt x="54" y="25"/>
                    </a:lnTo>
                    <a:lnTo>
                      <a:pt x="47" y="22"/>
                    </a:lnTo>
                    <a:lnTo>
                      <a:pt x="40" y="18"/>
                    </a:lnTo>
                    <a:lnTo>
                      <a:pt x="32" y="18"/>
                    </a:lnTo>
                    <a:lnTo>
                      <a:pt x="25" y="14"/>
                    </a:lnTo>
                    <a:lnTo>
                      <a:pt x="22" y="11"/>
                    </a:lnTo>
                    <a:lnTo>
                      <a:pt x="14" y="11"/>
                    </a:lnTo>
                    <a:lnTo>
                      <a:pt x="11" y="7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6" name="Freeform 44"/>
              <p:cNvSpPr>
                <a:spLocks/>
              </p:cNvSpPr>
              <p:nvPr/>
            </p:nvSpPr>
            <p:spPr bwMode="auto">
              <a:xfrm>
                <a:off x="2336" y="1802"/>
                <a:ext cx="40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14"/>
                  </a:cxn>
                  <a:cxn ang="0">
                    <a:pos x="25" y="14"/>
                  </a:cxn>
                  <a:cxn ang="0">
                    <a:pos x="29" y="18"/>
                  </a:cxn>
                  <a:cxn ang="0">
                    <a:pos x="40" y="18"/>
                  </a:cxn>
                  <a:cxn ang="0">
                    <a:pos x="36" y="7"/>
                  </a:cxn>
                  <a:cxn ang="0">
                    <a:pos x="32" y="7"/>
                  </a:cxn>
                  <a:cxn ang="0">
                    <a:pos x="29" y="11"/>
                  </a:cxn>
                  <a:cxn ang="0">
                    <a:pos x="25" y="7"/>
                  </a:cxn>
                  <a:cxn ang="0">
                    <a:pos x="22" y="7"/>
                  </a:cxn>
                  <a:cxn ang="0">
                    <a:pos x="18" y="3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40" h="18">
                    <a:moveTo>
                      <a:pt x="0" y="0"/>
                    </a:moveTo>
                    <a:lnTo>
                      <a:pt x="14" y="14"/>
                    </a:lnTo>
                    <a:lnTo>
                      <a:pt x="25" y="14"/>
                    </a:lnTo>
                    <a:lnTo>
                      <a:pt x="29" y="18"/>
                    </a:lnTo>
                    <a:lnTo>
                      <a:pt x="40" y="18"/>
                    </a:lnTo>
                    <a:lnTo>
                      <a:pt x="36" y="7"/>
                    </a:lnTo>
                    <a:lnTo>
                      <a:pt x="32" y="7"/>
                    </a:lnTo>
                    <a:lnTo>
                      <a:pt x="29" y="11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3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7" name="Freeform 45"/>
              <p:cNvSpPr>
                <a:spLocks/>
              </p:cNvSpPr>
              <p:nvPr/>
            </p:nvSpPr>
            <p:spPr bwMode="auto">
              <a:xfrm>
                <a:off x="2336" y="1762"/>
                <a:ext cx="22" cy="43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8" y="0"/>
                  </a:cxn>
                  <a:cxn ang="0">
                    <a:pos x="7" y="11"/>
                  </a:cxn>
                  <a:cxn ang="0">
                    <a:pos x="4" y="22"/>
                  </a:cxn>
                  <a:cxn ang="0">
                    <a:pos x="0" y="33"/>
                  </a:cxn>
                  <a:cxn ang="0">
                    <a:pos x="0" y="40"/>
                  </a:cxn>
                  <a:cxn ang="0">
                    <a:pos x="7" y="43"/>
                  </a:cxn>
                  <a:cxn ang="0">
                    <a:pos x="11" y="33"/>
                  </a:cxn>
                  <a:cxn ang="0">
                    <a:pos x="11" y="25"/>
                  </a:cxn>
                  <a:cxn ang="0">
                    <a:pos x="14" y="15"/>
                  </a:cxn>
                  <a:cxn ang="0">
                    <a:pos x="18" y="7"/>
                  </a:cxn>
                  <a:cxn ang="0">
                    <a:pos x="22" y="4"/>
                  </a:cxn>
                  <a:cxn ang="0">
                    <a:pos x="18" y="7"/>
                  </a:cxn>
                  <a:cxn ang="0">
                    <a:pos x="22" y="7"/>
                  </a:cxn>
                  <a:cxn ang="0">
                    <a:pos x="22" y="4"/>
                  </a:cxn>
                  <a:cxn ang="0">
                    <a:pos x="14" y="4"/>
                  </a:cxn>
                </a:cxnLst>
                <a:rect l="0" t="0" r="r" b="b"/>
                <a:pathLst>
                  <a:path w="22" h="43">
                    <a:moveTo>
                      <a:pt x="14" y="4"/>
                    </a:moveTo>
                    <a:lnTo>
                      <a:pt x="18" y="0"/>
                    </a:lnTo>
                    <a:lnTo>
                      <a:pt x="7" y="11"/>
                    </a:lnTo>
                    <a:lnTo>
                      <a:pt x="4" y="22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7" y="43"/>
                    </a:lnTo>
                    <a:lnTo>
                      <a:pt x="11" y="33"/>
                    </a:lnTo>
                    <a:lnTo>
                      <a:pt x="11" y="25"/>
                    </a:lnTo>
                    <a:lnTo>
                      <a:pt x="14" y="15"/>
                    </a:lnTo>
                    <a:lnTo>
                      <a:pt x="18" y="7"/>
                    </a:lnTo>
                    <a:lnTo>
                      <a:pt x="22" y="4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8" name="Freeform 46"/>
              <p:cNvSpPr>
                <a:spLocks/>
              </p:cNvSpPr>
              <p:nvPr/>
            </p:nvSpPr>
            <p:spPr bwMode="auto">
              <a:xfrm>
                <a:off x="2350" y="1456"/>
                <a:ext cx="119" cy="310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8" y="18"/>
                  </a:cxn>
                  <a:cxn ang="0">
                    <a:pos x="87" y="36"/>
                  </a:cxn>
                  <a:cxn ang="0">
                    <a:pos x="76" y="54"/>
                  </a:cxn>
                  <a:cxn ang="0">
                    <a:pos x="62" y="72"/>
                  </a:cxn>
                  <a:cxn ang="0">
                    <a:pos x="54" y="90"/>
                  </a:cxn>
                  <a:cxn ang="0">
                    <a:pos x="47" y="108"/>
                  </a:cxn>
                  <a:cxn ang="0">
                    <a:pos x="40" y="130"/>
                  </a:cxn>
                  <a:cxn ang="0">
                    <a:pos x="33" y="148"/>
                  </a:cxn>
                  <a:cxn ang="0">
                    <a:pos x="26" y="166"/>
                  </a:cxn>
                  <a:cxn ang="0">
                    <a:pos x="22" y="187"/>
                  </a:cxn>
                  <a:cxn ang="0">
                    <a:pos x="18" y="205"/>
                  </a:cxn>
                  <a:cxn ang="0">
                    <a:pos x="15" y="227"/>
                  </a:cxn>
                  <a:cxn ang="0">
                    <a:pos x="11" y="249"/>
                  </a:cxn>
                  <a:cxn ang="0">
                    <a:pos x="8" y="267"/>
                  </a:cxn>
                  <a:cxn ang="0">
                    <a:pos x="4" y="288"/>
                  </a:cxn>
                  <a:cxn ang="0">
                    <a:pos x="0" y="310"/>
                  </a:cxn>
                  <a:cxn ang="0">
                    <a:pos x="8" y="310"/>
                  </a:cxn>
                  <a:cxn ang="0">
                    <a:pos x="11" y="292"/>
                  </a:cxn>
                  <a:cxn ang="0">
                    <a:pos x="15" y="270"/>
                  </a:cxn>
                  <a:cxn ang="0">
                    <a:pos x="18" y="249"/>
                  </a:cxn>
                  <a:cxn ang="0">
                    <a:pos x="22" y="227"/>
                  </a:cxn>
                  <a:cxn ang="0">
                    <a:pos x="26" y="209"/>
                  </a:cxn>
                  <a:cxn ang="0">
                    <a:pos x="29" y="187"/>
                  </a:cxn>
                  <a:cxn ang="0">
                    <a:pos x="36" y="169"/>
                  </a:cxn>
                  <a:cxn ang="0">
                    <a:pos x="40" y="151"/>
                  </a:cxn>
                  <a:cxn ang="0">
                    <a:pos x="47" y="130"/>
                  </a:cxn>
                  <a:cxn ang="0">
                    <a:pos x="54" y="112"/>
                  </a:cxn>
                  <a:cxn ang="0">
                    <a:pos x="62" y="94"/>
                  </a:cxn>
                  <a:cxn ang="0">
                    <a:pos x="72" y="76"/>
                  </a:cxn>
                  <a:cxn ang="0">
                    <a:pos x="83" y="58"/>
                  </a:cxn>
                  <a:cxn ang="0">
                    <a:pos x="90" y="40"/>
                  </a:cxn>
                  <a:cxn ang="0">
                    <a:pos x="105" y="22"/>
                  </a:cxn>
                  <a:cxn ang="0">
                    <a:pos x="119" y="4"/>
                  </a:cxn>
                  <a:cxn ang="0">
                    <a:pos x="112" y="0"/>
                  </a:cxn>
                </a:cxnLst>
                <a:rect l="0" t="0" r="r" b="b"/>
                <a:pathLst>
                  <a:path w="119" h="310">
                    <a:moveTo>
                      <a:pt x="112" y="0"/>
                    </a:moveTo>
                    <a:lnTo>
                      <a:pt x="98" y="18"/>
                    </a:lnTo>
                    <a:lnTo>
                      <a:pt x="87" y="36"/>
                    </a:lnTo>
                    <a:lnTo>
                      <a:pt x="76" y="54"/>
                    </a:lnTo>
                    <a:lnTo>
                      <a:pt x="62" y="72"/>
                    </a:lnTo>
                    <a:lnTo>
                      <a:pt x="54" y="90"/>
                    </a:lnTo>
                    <a:lnTo>
                      <a:pt x="47" y="108"/>
                    </a:lnTo>
                    <a:lnTo>
                      <a:pt x="40" y="130"/>
                    </a:lnTo>
                    <a:lnTo>
                      <a:pt x="33" y="148"/>
                    </a:lnTo>
                    <a:lnTo>
                      <a:pt x="26" y="166"/>
                    </a:lnTo>
                    <a:lnTo>
                      <a:pt x="22" y="187"/>
                    </a:lnTo>
                    <a:lnTo>
                      <a:pt x="18" y="205"/>
                    </a:lnTo>
                    <a:lnTo>
                      <a:pt x="15" y="227"/>
                    </a:lnTo>
                    <a:lnTo>
                      <a:pt x="11" y="249"/>
                    </a:lnTo>
                    <a:lnTo>
                      <a:pt x="8" y="267"/>
                    </a:lnTo>
                    <a:lnTo>
                      <a:pt x="4" y="288"/>
                    </a:lnTo>
                    <a:lnTo>
                      <a:pt x="0" y="310"/>
                    </a:lnTo>
                    <a:lnTo>
                      <a:pt x="8" y="310"/>
                    </a:lnTo>
                    <a:lnTo>
                      <a:pt x="11" y="292"/>
                    </a:lnTo>
                    <a:lnTo>
                      <a:pt x="15" y="270"/>
                    </a:lnTo>
                    <a:lnTo>
                      <a:pt x="18" y="249"/>
                    </a:lnTo>
                    <a:lnTo>
                      <a:pt x="22" y="227"/>
                    </a:lnTo>
                    <a:lnTo>
                      <a:pt x="26" y="209"/>
                    </a:lnTo>
                    <a:lnTo>
                      <a:pt x="29" y="187"/>
                    </a:lnTo>
                    <a:lnTo>
                      <a:pt x="36" y="169"/>
                    </a:lnTo>
                    <a:lnTo>
                      <a:pt x="40" y="151"/>
                    </a:lnTo>
                    <a:lnTo>
                      <a:pt x="47" y="130"/>
                    </a:lnTo>
                    <a:lnTo>
                      <a:pt x="54" y="112"/>
                    </a:lnTo>
                    <a:lnTo>
                      <a:pt x="62" y="94"/>
                    </a:lnTo>
                    <a:lnTo>
                      <a:pt x="72" y="76"/>
                    </a:lnTo>
                    <a:lnTo>
                      <a:pt x="83" y="58"/>
                    </a:lnTo>
                    <a:lnTo>
                      <a:pt x="90" y="40"/>
                    </a:lnTo>
                    <a:lnTo>
                      <a:pt x="105" y="22"/>
                    </a:lnTo>
                    <a:lnTo>
                      <a:pt x="119" y="4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399" name="Freeform 47"/>
              <p:cNvSpPr>
                <a:spLocks/>
              </p:cNvSpPr>
              <p:nvPr/>
            </p:nvSpPr>
            <p:spPr bwMode="auto">
              <a:xfrm>
                <a:off x="2462" y="1363"/>
                <a:ext cx="101" cy="97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90" y="7"/>
                  </a:cxn>
                  <a:cxn ang="0">
                    <a:pos x="83" y="10"/>
                  </a:cxn>
                  <a:cxn ang="0">
                    <a:pos x="76" y="18"/>
                  </a:cxn>
                  <a:cxn ang="0">
                    <a:pos x="68" y="21"/>
                  </a:cxn>
                  <a:cxn ang="0">
                    <a:pos x="65" y="28"/>
                  </a:cxn>
                  <a:cxn ang="0">
                    <a:pos x="58" y="32"/>
                  </a:cxn>
                  <a:cxn ang="0">
                    <a:pos x="50" y="39"/>
                  </a:cxn>
                  <a:cxn ang="0">
                    <a:pos x="43" y="43"/>
                  </a:cxn>
                  <a:cxn ang="0">
                    <a:pos x="40" y="50"/>
                  </a:cxn>
                  <a:cxn ang="0">
                    <a:pos x="32" y="57"/>
                  </a:cxn>
                  <a:cxn ang="0">
                    <a:pos x="25" y="61"/>
                  </a:cxn>
                  <a:cxn ang="0">
                    <a:pos x="22" y="68"/>
                  </a:cxn>
                  <a:cxn ang="0">
                    <a:pos x="4" y="86"/>
                  </a:cxn>
                  <a:cxn ang="0">
                    <a:pos x="0" y="93"/>
                  </a:cxn>
                  <a:cxn ang="0">
                    <a:pos x="7" y="97"/>
                  </a:cxn>
                  <a:cxn ang="0">
                    <a:pos x="11" y="90"/>
                  </a:cxn>
                  <a:cxn ang="0">
                    <a:pos x="14" y="82"/>
                  </a:cxn>
                  <a:cxn ang="0">
                    <a:pos x="22" y="79"/>
                  </a:cxn>
                  <a:cxn ang="0">
                    <a:pos x="25" y="72"/>
                  </a:cxn>
                  <a:cxn ang="0">
                    <a:pos x="32" y="68"/>
                  </a:cxn>
                  <a:cxn ang="0">
                    <a:pos x="36" y="61"/>
                  </a:cxn>
                  <a:cxn ang="0">
                    <a:pos x="43" y="57"/>
                  </a:cxn>
                  <a:cxn ang="0">
                    <a:pos x="50" y="50"/>
                  </a:cxn>
                  <a:cxn ang="0">
                    <a:pos x="54" y="43"/>
                  </a:cxn>
                  <a:cxn ang="0">
                    <a:pos x="61" y="39"/>
                  </a:cxn>
                  <a:cxn ang="0">
                    <a:pos x="68" y="32"/>
                  </a:cxn>
                  <a:cxn ang="0">
                    <a:pos x="76" y="28"/>
                  </a:cxn>
                  <a:cxn ang="0">
                    <a:pos x="83" y="21"/>
                  </a:cxn>
                  <a:cxn ang="0">
                    <a:pos x="90" y="18"/>
                  </a:cxn>
                  <a:cxn ang="0">
                    <a:pos x="94" y="10"/>
                  </a:cxn>
                  <a:cxn ang="0">
                    <a:pos x="101" y="7"/>
                  </a:cxn>
                  <a:cxn ang="0">
                    <a:pos x="97" y="0"/>
                  </a:cxn>
                </a:cxnLst>
                <a:rect l="0" t="0" r="r" b="b"/>
                <a:pathLst>
                  <a:path w="101" h="97">
                    <a:moveTo>
                      <a:pt x="97" y="0"/>
                    </a:moveTo>
                    <a:lnTo>
                      <a:pt x="90" y="7"/>
                    </a:lnTo>
                    <a:lnTo>
                      <a:pt x="83" y="10"/>
                    </a:lnTo>
                    <a:lnTo>
                      <a:pt x="76" y="18"/>
                    </a:lnTo>
                    <a:lnTo>
                      <a:pt x="68" y="21"/>
                    </a:lnTo>
                    <a:lnTo>
                      <a:pt x="65" y="28"/>
                    </a:lnTo>
                    <a:lnTo>
                      <a:pt x="58" y="32"/>
                    </a:lnTo>
                    <a:lnTo>
                      <a:pt x="50" y="39"/>
                    </a:lnTo>
                    <a:lnTo>
                      <a:pt x="43" y="43"/>
                    </a:lnTo>
                    <a:lnTo>
                      <a:pt x="40" y="50"/>
                    </a:lnTo>
                    <a:lnTo>
                      <a:pt x="32" y="57"/>
                    </a:lnTo>
                    <a:lnTo>
                      <a:pt x="25" y="61"/>
                    </a:lnTo>
                    <a:lnTo>
                      <a:pt x="22" y="68"/>
                    </a:lnTo>
                    <a:lnTo>
                      <a:pt x="4" y="86"/>
                    </a:lnTo>
                    <a:lnTo>
                      <a:pt x="0" y="93"/>
                    </a:lnTo>
                    <a:lnTo>
                      <a:pt x="7" y="97"/>
                    </a:lnTo>
                    <a:lnTo>
                      <a:pt x="11" y="90"/>
                    </a:lnTo>
                    <a:lnTo>
                      <a:pt x="14" y="82"/>
                    </a:lnTo>
                    <a:lnTo>
                      <a:pt x="22" y="79"/>
                    </a:lnTo>
                    <a:lnTo>
                      <a:pt x="25" y="72"/>
                    </a:lnTo>
                    <a:lnTo>
                      <a:pt x="32" y="68"/>
                    </a:lnTo>
                    <a:lnTo>
                      <a:pt x="36" y="61"/>
                    </a:lnTo>
                    <a:lnTo>
                      <a:pt x="43" y="57"/>
                    </a:lnTo>
                    <a:lnTo>
                      <a:pt x="50" y="50"/>
                    </a:lnTo>
                    <a:lnTo>
                      <a:pt x="54" y="43"/>
                    </a:lnTo>
                    <a:lnTo>
                      <a:pt x="61" y="39"/>
                    </a:lnTo>
                    <a:lnTo>
                      <a:pt x="68" y="32"/>
                    </a:lnTo>
                    <a:lnTo>
                      <a:pt x="76" y="28"/>
                    </a:lnTo>
                    <a:lnTo>
                      <a:pt x="83" y="21"/>
                    </a:lnTo>
                    <a:lnTo>
                      <a:pt x="90" y="18"/>
                    </a:lnTo>
                    <a:lnTo>
                      <a:pt x="94" y="10"/>
                    </a:lnTo>
                    <a:lnTo>
                      <a:pt x="101" y="7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0" name="Freeform 48"/>
              <p:cNvSpPr>
                <a:spLocks/>
              </p:cNvSpPr>
              <p:nvPr/>
            </p:nvSpPr>
            <p:spPr bwMode="auto">
              <a:xfrm>
                <a:off x="2559" y="1276"/>
                <a:ext cx="205" cy="94"/>
              </a:xfrm>
              <a:custGeom>
                <a:avLst/>
                <a:gdLst/>
                <a:ahLst/>
                <a:cxnLst>
                  <a:cxn ang="0">
                    <a:pos x="205" y="0"/>
                  </a:cxn>
                  <a:cxn ang="0">
                    <a:pos x="191" y="4"/>
                  </a:cxn>
                  <a:cxn ang="0">
                    <a:pos x="177" y="7"/>
                  </a:cxn>
                  <a:cxn ang="0">
                    <a:pos x="166" y="15"/>
                  </a:cxn>
                  <a:cxn ang="0">
                    <a:pos x="151" y="18"/>
                  </a:cxn>
                  <a:cxn ang="0">
                    <a:pos x="137" y="22"/>
                  </a:cxn>
                  <a:cxn ang="0">
                    <a:pos x="126" y="25"/>
                  </a:cxn>
                  <a:cxn ang="0">
                    <a:pos x="112" y="29"/>
                  </a:cxn>
                  <a:cxn ang="0">
                    <a:pos x="97" y="36"/>
                  </a:cxn>
                  <a:cxn ang="0">
                    <a:pos x="87" y="40"/>
                  </a:cxn>
                  <a:cxn ang="0">
                    <a:pos x="72" y="47"/>
                  </a:cxn>
                  <a:cxn ang="0">
                    <a:pos x="58" y="51"/>
                  </a:cxn>
                  <a:cxn ang="0">
                    <a:pos x="47" y="58"/>
                  </a:cxn>
                  <a:cxn ang="0">
                    <a:pos x="33" y="61"/>
                  </a:cxn>
                  <a:cxn ang="0">
                    <a:pos x="22" y="72"/>
                  </a:cxn>
                  <a:cxn ang="0">
                    <a:pos x="11" y="79"/>
                  </a:cxn>
                  <a:cxn ang="0">
                    <a:pos x="0" y="87"/>
                  </a:cxn>
                  <a:cxn ang="0">
                    <a:pos x="4" y="94"/>
                  </a:cxn>
                  <a:cxn ang="0">
                    <a:pos x="15" y="83"/>
                  </a:cxn>
                  <a:cxn ang="0">
                    <a:pos x="25" y="76"/>
                  </a:cxn>
                  <a:cxn ang="0">
                    <a:pos x="36" y="69"/>
                  </a:cxn>
                  <a:cxn ang="0">
                    <a:pos x="51" y="65"/>
                  </a:cxn>
                  <a:cxn ang="0">
                    <a:pos x="61" y="58"/>
                  </a:cxn>
                  <a:cxn ang="0">
                    <a:pos x="72" y="51"/>
                  </a:cxn>
                  <a:cxn ang="0">
                    <a:pos x="87" y="47"/>
                  </a:cxn>
                  <a:cxn ang="0">
                    <a:pos x="101" y="43"/>
                  </a:cxn>
                  <a:cxn ang="0">
                    <a:pos x="112" y="36"/>
                  </a:cxn>
                  <a:cxn ang="0">
                    <a:pos x="126" y="33"/>
                  </a:cxn>
                  <a:cxn ang="0">
                    <a:pos x="141" y="29"/>
                  </a:cxn>
                  <a:cxn ang="0">
                    <a:pos x="151" y="25"/>
                  </a:cxn>
                  <a:cxn ang="0">
                    <a:pos x="166" y="22"/>
                  </a:cxn>
                  <a:cxn ang="0">
                    <a:pos x="180" y="15"/>
                  </a:cxn>
                  <a:cxn ang="0">
                    <a:pos x="195" y="11"/>
                  </a:cxn>
                  <a:cxn ang="0">
                    <a:pos x="205" y="7"/>
                  </a:cxn>
                  <a:cxn ang="0">
                    <a:pos x="205" y="0"/>
                  </a:cxn>
                </a:cxnLst>
                <a:rect l="0" t="0" r="r" b="b"/>
                <a:pathLst>
                  <a:path w="205" h="94">
                    <a:moveTo>
                      <a:pt x="205" y="0"/>
                    </a:moveTo>
                    <a:lnTo>
                      <a:pt x="191" y="4"/>
                    </a:lnTo>
                    <a:lnTo>
                      <a:pt x="177" y="7"/>
                    </a:lnTo>
                    <a:lnTo>
                      <a:pt x="166" y="15"/>
                    </a:lnTo>
                    <a:lnTo>
                      <a:pt x="151" y="18"/>
                    </a:lnTo>
                    <a:lnTo>
                      <a:pt x="137" y="22"/>
                    </a:lnTo>
                    <a:lnTo>
                      <a:pt x="126" y="25"/>
                    </a:lnTo>
                    <a:lnTo>
                      <a:pt x="112" y="29"/>
                    </a:lnTo>
                    <a:lnTo>
                      <a:pt x="97" y="36"/>
                    </a:lnTo>
                    <a:lnTo>
                      <a:pt x="87" y="40"/>
                    </a:lnTo>
                    <a:lnTo>
                      <a:pt x="72" y="47"/>
                    </a:lnTo>
                    <a:lnTo>
                      <a:pt x="58" y="51"/>
                    </a:lnTo>
                    <a:lnTo>
                      <a:pt x="47" y="58"/>
                    </a:lnTo>
                    <a:lnTo>
                      <a:pt x="33" y="61"/>
                    </a:lnTo>
                    <a:lnTo>
                      <a:pt x="22" y="72"/>
                    </a:lnTo>
                    <a:lnTo>
                      <a:pt x="11" y="79"/>
                    </a:lnTo>
                    <a:lnTo>
                      <a:pt x="0" y="87"/>
                    </a:lnTo>
                    <a:lnTo>
                      <a:pt x="4" y="94"/>
                    </a:lnTo>
                    <a:lnTo>
                      <a:pt x="15" y="83"/>
                    </a:lnTo>
                    <a:lnTo>
                      <a:pt x="25" y="76"/>
                    </a:lnTo>
                    <a:lnTo>
                      <a:pt x="36" y="69"/>
                    </a:lnTo>
                    <a:lnTo>
                      <a:pt x="51" y="65"/>
                    </a:lnTo>
                    <a:lnTo>
                      <a:pt x="61" y="58"/>
                    </a:lnTo>
                    <a:lnTo>
                      <a:pt x="72" y="51"/>
                    </a:lnTo>
                    <a:lnTo>
                      <a:pt x="87" y="47"/>
                    </a:lnTo>
                    <a:lnTo>
                      <a:pt x="101" y="43"/>
                    </a:lnTo>
                    <a:lnTo>
                      <a:pt x="112" y="36"/>
                    </a:lnTo>
                    <a:lnTo>
                      <a:pt x="126" y="33"/>
                    </a:lnTo>
                    <a:lnTo>
                      <a:pt x="141" y="29"/>
                    </a:lnTo>
                    <a:lnTo>
                      <a:pt x="151" y="25"/>
                    </a:lnTo>
                    <a:lnTo>
                      <a:pt x="166" y="22"/>
                    </a:lnTo>
                    <a:lnTo>
                      <a:pt x="180" y="15"/>
                    </a:lnTo>
                    <a:lnTo>
                      <a:pt x="195" y="11"/>
                    </a:lnTo>
                    <a:lnTo>
                      <a:pt x="205" y="7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1" name="Freeform 49"/>
              <p:cNvSpPr>
                <a:spLocks/>
              </p:cNvSpPr>
              <p:nvPr/>
            </p:nvSpPr>
            <p:spPr bwMode="auto">
              <a:xfrm>
                <a:off x="2764" y="1273"/>
                <a:ext cx="169" cy="43"/>
              </a:xfrm>
              <a:custGeom>
                <a:avLst/>
                <a:gdLst/>
                <a:ahLst/>
                <a:cxnLst>
                  <a:cxn ang="0">
                    <a:pos x="166" y="36"/>
                  </a:cxn>
                  <a:cxn ang="0">
                    <a:pos x="169" y="36"/>
                  </a:cxn>
                  <a:cxn ang="0">
                    <a:pos x="162" y="28"/>
                  </a:cxn>
                  <a:cxn ang="0">
                    <a:pos x="151" y="25"/>
                  </a:cxn>
                  <a:cxn ang="0">
                    <a:pos x="144" y="18"/>
                  </a:cxn>
                  <a:cxn ang="0">
                    <a:pos x="133" y="14"/>
                  </a:cxn>
                  <a:cxn ang="0">
                    <a:pos x="123" y="10"/>
                  </a:cxn>
                  <a:cxn ang="0">
                    <a:pos x="112" y="7"/>
                  </a:cxn>
                  <a:cxn ang="0">
                    <a:pos x="101" y="3"/>
                  </a:cxn>
                  <a:cxn ang="0">
                    <a:pos x="87" y="3"/>
                  </a:cxn>
                  <a:cxn ang="0">
                    <a:pos x="76" y="0"/>
                  </a:cxn>
                  <a:cxn ang="0">
                    <a:pos x="22" y="0"/>
                  </a:cxn>
                  <a:cxn ang="0">
                    <a:pos x="11" y="3"/>
                  </a:cxn>
                  <a:cxn ang="0">
                    <a:pos x="0" y="3"/>
                  </a:cxn>
                  <a:cxn ang="0">
                    <a:pos x="0" y="10"/>
                  </a:cxn>
                  <a:cxn ang="0">
                    <a:pos x="11" y="10"/>
                  </a:cxn>
                  <a:cxn ang="0">
                    <a:pos x="22" y="7"/>
                  </a:cxn>
                  <a:cxn ang="0">
                    <a:pos x="76" y="7"/>
                  </a:cxn>
                  <a:cxn ang="0">
                    <a:pos x="87" y="10"/>
                  </a:cxn>
                  <a:cxn ang="0">
                    <a:pos x="98" y="10"/>
                  </a:cxn>
                  <a:cxn ang="0">
                    <a:pos x="108" y="14"/>
                  </a:cxn>
                  <a:cxn ang="0">
                    <a:pos x="119" y="14"/>
                  </a:cxn>
                  <a:cxn ang="0">
                    <a:pos x="130" y="21"/>
                  </a:cxn>
                  <a:cxn ang="0">
                    <a:pos x="141" y="25"/>
                  </a:cxn>
                  <a:cxn ang="0">
                    <a:pos x="148" y="28"/>
                  </a:cxn>
                  <a:cxn ang="0">
                    <a:pos x="159" y="36"/>
                  </a:cxn>
                  <a:cxn ang="0">
                    <a:pos x="166" y="43"/>
                  </a:cxn>
                  <a:cxn ang="0">
                    <a:pos x="169" y="43"/>
                  </a:cxn>
                  <a:cxn ang="0">
                    <a:pos x="166" y="43"/>
                  </a:cxn>
                  <a:cxn ang="0">
                    <a:pos x="169" y="43"/>
                  </a:cxn>
                  <a:cxn ang="0">
                    <a:pos x="166" y="36"/>
                  </a:cxn>
                </a:cxnLst>
                <a:rect l="0" t="0" r="r" b="b"/>
                <a:pathLst>
                  <a:path w="169" h="43">
                    <a:moveTo>
                      <a:pt x="166" y="36"/>
                    </a:moveTo>
                    <a:lnTo>
                      <a:pt x="169" y="36"/>
                    </a:lnTo>
                    <a:lnTo>
                      <a:pt x="162" y="28"/>
                    </a:lnTo>
                    <a:lnTo>
                      <a:pt x="151" y="25"/>
                    </a:lnTo>
                    <a:lnTo>
                      <a:pt x="144" y="18"/>
                    </a:lnTo>
                    <a:lnTo>
                      <a:pt x="133" y="14"/>
                    </a:lnTo>
                    <a:lnTo>
                      <a:pt x="123" y="10"/>
                    </a:lnTo>
                    <a:lnTo>
                      <a:pt x="112" y="7"/>
                    </a:lnTo>
                    <a:lnTo>
                      <a:pt x="101" y="3"/>
                    </a:lnTo>
                    <a:lnTo>
                      <a:pt x="87" y="3"/>
                    </a:lnTo>
                    <a:lnTo>
                      <a:pt x="76" y="0"/>
                    </a:lnTo>
                    <a:lnTo>
                      <a:pt x="22" y="0"/>
                    </a:lnTo>
                    <a:lnTo>
                      <a:pt x="11" y="3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11" y="10"/>
                    </a:lnTo>
                    <a:lnTo>
                      <a:pt x="22" y="7"/>
                    </a:lnTo>
                    <a:lnTo>
                      <a:pt x="76" y="7"/>
                    </a:lnTo>
                    <a:lnTo>
                      <a:pt x="87" y="10"/>
                    </a:lnTo>
                    <a:lnTo>
                      <a:pt x="98" y="10"/>
                    </a:lnTo>
                    <a:lnTo>
                      <a:pt x="108" y="14"/>
                    </a:lnTo>
                    <a:lnTo>
                      <a:pt x="119" y="14"/>
                    </a:lnTo>
                    <a:lnTo>
                      <a:pt x="130" y="21"/>
                    </a:lnTo>
                    <a:lnTo>
                      <a:pt x="141" y="25"/>
                    </a:lnTo>
                    <a:lnTo>
                      <a:pt x="148" y="28"/>
                    </a:lnTo>
                    <a:lnTo>
                      <a:pt x="159" y="36"/>
                    </a:lnTo>
                    <a:lnTo>
                      <a:pt x="166" y="43"/>
                    </a:lnTo>
                    <a:lnTo>
                      <a:pt x="169" y="43"/>
                    </a:lnTo>
                    <a:lnTo>
                      <a:pt x="166" y="43"/>
                    </a:lnTo>
                    <a:lnTo>
                      <a:pt x="169" y="43"/>
                    </a:lnTo>
                    <a:lnTo>
                      <a:pt x="16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2" name="Freeform 50"/>
              <p:cNvSpPr>
                <a:spLocks/>
              </p:cNvSpPr>
              <p:nvPr/>
            </p:nvSpPr>
            <p:spPr bwMode="auto">
              <a:xfrm>
                <a:off x="2372" y="1298"/>
                <a:ext cx="770" cy="572"/>
              </a:xfrm>
              <a:custGeom>
                <a:avLst/>
                <a:gdLst/>
                <a:ahLst/>
                <a:cxnLst>
                  <a:cxn ang="0">
                    <a:pos x="579" y="43"/>
                  </a:cxn>
                  <a:cxn ang="0">
                    <a:pos x="612" y="25"/>
                  </a:cxn>
                  <a:cxn ang="0">
                    <a:pos x="655" y="32"/>
                  </a:cxn>
                  <a:cxn ang="0">
                    <a:pos x="705" y="65"/>
                  </a:cxn>
                  <a:cxn ang="0">
                    <a:pos x="734" y="97"/>
                  </a:cxn>
                  <a:cxn ang="0">
                    <a:pos x="770" y="205"/>
                  </a:cxn>
                  <a:cxn ang="0">
                    <a:pos x="763" y="407"/>
                  </a:cxn>
                  <a:cxn ang="0">
                    <a:pos x="749" y="421"/>
                  </a:cxn>
                  <a:cxn ang="0">
                    <a:pos x="738" y="389"/>
                  </a:cxn>
                  <a:cxn ang="0">
                    <a:pos x="741" y="342"/>
                  </a:cxn>
                  <a:cxn ang="0">
                    <a:pos x="738" y="291"/>
                  </a:cxn>
                  <a:cxn ang="0">
                    <a:pos x="716" y="263"/>
                  </a:cxn>
                  <a:cxn ang="0">
                    <a:pos x="691" y="245"/>
                  </a:cxn>
                  <a:cxn ang="0">
                    <a:pos x="626" y="277"/>
                  </a:cxn>
                  <a:cxn ang="0">
                    <a:pos x="565" y="205"/>
                  </a:cxn>
                  <a:cxn ang="0">
                    <a:pos x="525" y="198"/>
                  </a:cxn>
                  <a:cxn ang="0">
                    <a:pos x="536" y="183"/>
                  </a:cxn>
                  <a:cxn ang="0">
                    <a:pos x="486" y="191"/>
                  </a:cxn>
                  <a:cxn ang="0">
                    <a:pos x="479" y="176"/>
                  </a:cxn>
                  <a:cxn ang="0">
                    <a:pos x="446" y="183"/>
                  </a:cxn>
                  <a:cxn ang="0">
                    <a:pos x="407" y="144"/>
                  </a:cxn>
                  <a:cxn ang="0">
                    <a:pos x="346" y="122"/>
                  </a:cxn>
                  <a:cxn ang="0">
                    <a:pos x="302" y="144"/>
                  </a:cxn>
                  <a:cxn ang="0">
                    <a:pos x="256" y="198"/>
                  </a:cxn>
                  <a:cxn ang="0">
                    <a:pos x="223" y="234"/>
                  </a:cxn>
                  <a:cxn ang="0">
                    <a:pos x="184" y="356"/>
                  </a:cxn>
                  <a:cxn ang="0">
                    <a:pos x="176" y="511"/>
                  </a:cxn>
                  <a:cxn ang="0">
                    <a:pos x="169" y="558"/>
                  </a:cxn>
                  <a:cxn ang="0">
                    <a:pos x="162" y="572"/>
                  </a:cxn>
                  <a:cxn ang="0">
                    <a:pos x="151" y="561"/>
                  </a:cxn>
                  <a:cxn ang="0">
                    <a:pos x="140" y="518"/>
                  </a:cxn>
                  <a:cxn ang="0">
                    <a:pos x="126" y="540"/>
                  </a:cxn>
                  <a:cxn ang="0">
                    <a:pos x="112" y="551"/>
                  </a:cxn>
                  <a:cxn ang="0">
                    <a:pos x="83" y="482"/>
                  </a:cxn>
                  <a:cxn ang="0">
                    <a:pos x="76" y="403"/>
                  </a:cxn>
                  <a:cxn ang="0">
                    <a:pos x="40" y="507"/>
                  </a:cxn>
                  <a:cxn ang="0">
                    <a:pos x="22" y="471"/>
                  </a:cxn>
                  <a:cxn ang="0">
                    <a:pos x="40" y="389"/>
                  </a:cxn>
                  <a:cxn ang="0">
                    <a:pos x="50" y="317"/>
                  </a:cxn>
                  <a:cxn ang="0">
                    <a:pos x="29" y="385"/>
                  </a:cxn>
                  <a:cxn ang="0">
                    <a:pos x="7" y="468"/>
                  </a:cxn>
                  <a:cxn ang="0">
                    <a:pos x="4" y="457"/>
                  </a:cxn>
                  <a:cxn ang="0">
                    <a:pos x="29" y="345"/>
                  </a:cxn>
                  <a:cxn ang="0">
                    <a:pos x="79" y="216"/>
                  </a:cxn>
                  <a:cxn ang="0">
                    <a:pos x="155" y="129"/>
                  </a:cxn>
                  <a:cxn ang="0">
                    <a:pos x="202" y="97"/>
                  </a:cxn>
                  <a:cxn ang="0">
                    <a:pos x="248" y="65"/>
                  </a:cxn>
                  <a:cxn ang="0">
                    <a:pos x="288" y="43"/>
                  </a:cxn>
                  <a:cxn ang="0">
                    <a:pos x="324" y="29"/>
                  </a:cxn>
                  <a:cxn ang="0">
                    <a:pos x="360" y="14"/>
                  </a:cxn>
                  <a:cxn ang="0">
                    <a:pos x="400" y="3"/>
                  </a:cxn>
                  <a:cxn ang="0">
                    <a:pos x="457" y="3"/>
                  </a:cxn>
                  <a:cxn ang="0">
                    <a:pos x="504" y="14"/>
                  </a:cxn>
                  <a:cxn ang="0">
                    <a:pos x="540" y="32"/>
                  </a:cxn>
                </a:cxnLst>
                <a:rect l="0" t="0" r="r" b="b"/>
                <a:pathLst>
                  <a:path w="770" h="572">
                    <a:moveTo>
                      <a:pt x="565" y="47"/>
                    </a:moveTo>
                    <a:lnTo>
                      <a:pt x="569" y="47"/>
                    </a:lnTo>
                    <a:lnTo>
                      <a:pt x="576" y="43"/>
                    </a:lnTo>
                    <a:lnTo>
                      <a:pt x="579" y="43"/>
                    </a:lnTo>
                    <a:lnTo>
                      <a:pt x="590" y="32"/>
                    </a:lnTo>
                    <a:lnTo>
                      <a:pt x="597" y="29"/>
                    </a:lnTo>
                    <a:lnTo>
                      <a:pt x="601" y="29"/>
                    </a:lnTo>
                    <a:lnTo>
                      <a:pt x="612" y="25"/>
                    </a:lnTo>
                    <a:lnTo>
                      <a:pt x="623" y="25"/>
                    </a:lnTo>
                    <a:lnTo>
                      <a:pt x="633" y="29"/>
                    </a:lnTo>
                    <a:lnTo>
                      <a:pt x="644" y="29"/>
                    </a:lnTo>
                    <a:lnTo>
                      <a:pt x="655" y="32"/>
                    </a:lnTo>
                    <a:lnTo>
                      <a:pt x="662" y="36"/>
                    </a:lnTo>
                    <a:lnTo>
                      <a:pt x="673" y="39"/>
                    </a:lnTo>
                    <a:lnTo>
                      <a:pt x="684" y="43"/>
                    </a:lnTo>
                    <a:lnTo>
                      <a:pt x="705" y="65"/>
                    </a:lnTo>
                    <a:lnTo>
                      <a:pt x="716" y="72"/>
                    </a:lnTo>
                    <a:lnTo>
                      <a:pt x="720" y="79"/>
                    </a:lnTo>
                    <a:lnTo>
                      <a:pt x="727" y="86"/>
                    </a:lnTo>
                    <a:lnTo>
                      <a:pt x="734" y="97"/>
                    </a:lnTo>
                    <a:lnTo>
                      <a:pt x="738" y="104"/>
                    </a:lnTo>
                    <a:lnTo>
                      <a:pt x="756" y="140"/>
                    </a:lnTo>
                    <a:lnTo>
                      <a:pt x="763" y="173"/>
                    </a:lnTo>
                    <a:lnTo>
                      <a:pt x="770" y="205"/>
                    </a:lnTo>
                    <a:lnTo>
                      <a:pt x="770" y="313"/>
                    </a:lnTo>
                    <a:lnTo>
                      <a:pt x="767" y="349"/>
                    </a:lnTo>
                    <a:lnTo>
                      <a:pt x="767" y="396"/>
                    </a:lnTo>
                    <a:lnTo>
                      <a:pt x="763" y="407"/>
                    </a:lnTo>
                    <a:lnTo>
                      <a:pt x="763" y="435"/>
                    </a:lnTo>
                    <a:lnTo>
                      <a:pt x="752" y="425"/>
                    </a:lnTo>
                    <a:lnTo>
                      <a:pt x="752" y="421"/>
                    </a:lnTo>
                    <a:lnTo>
                      <a:pt x="749" y="421"/>
                    </a:lnTo>
                    <a:lnTo>
                      <a:pt x="741" y="414"/>
                    </a:lnTo>
                    <a:lnTo>
                      <a:pt x="738" y="414"/>
                    </a:lnTo>
                    <a:lnTo>
                      <a:pt x="741" y="403"/>
                    </a:lnTo>
                    <a:lnTo>
                      <a:pt x="738" y="389"/>
                    </a:lnTo>
                    <a:lnTo>
                      <a:pt x="738" y="378"/>
                    </a:lnTo>
                    <a:lnTo>
                      <a:pt x="745" y="363"/>
                    </a:lnTo>
                    <a:lnTo>
                      <a:pt x="741" y="353"/>
                    </a:lnTo>
                    <a:lnTo>
                      <a:pt x="741" y="342"/>
                    </a:lnTo>
                    <a:lnTo>
                      <a:pt x="745" y="331"/>
                    </a:lnTo>
                    <a:lnTo>
                      <a:pt x="741" y="317"/>
                    </a:lnTo>
                    <a:lnTo>
                      <a:pt x="741" y="306"/>
                    </a:lnTo>
                    <a:lnTo>
                      <a:pt x="738" y="291"/>
                    </a:lnTo>
                    <a:lnTo>
                      <a:pt x="734" y="281"/>
                    </a:lnTo>
                    <a:lnTo>
                      <a:pt x="727" y="270"/>
                    </a:lnTo>
                    <a:lnTo>
                      <a:pt x="723" y="266"/>
                    </a:lnTo>
                    <a:lnTo>
                      <a:pt x="716" y="263"/>
                    </a:lnTo>
                    <a:lnTo>
                      <a:pt x="709" y="255"/>
                    </a:lnTo>
                    <a:lnTo>
                      <a:pt x="702" y="252"/>
                    </a:lnTo>
                    <a:lnTo>
                      <a:pt x="695" y="248"/>
                    </a:lnTo>
                    <a:lnTo>
                      <a:pt x="691" y="245"/>
                    </a:lnTo>
                    <a:lnTo>
                      <a:pt x="673" y="245"/>
                    </a:lnTo>
                    <a:lnTo>
                      <a:pt x="659" y="248"/>
                    </a:lnTo>
                    <a:lnTo>
                      <a:pt x="648" y="255"/>
                    </a:lnTo>
                    <a:lnTo>
                      <a:pt x="626" y="277"/>
                    </a:lnTo>
                    <a:lnTo>
                      <a:pt x="619" y="288"/>
                    </a:lnTo>
                    <a:lnTo>
                      <a:pt x="601" y="306"/>
                    </a:lnTo>
                    <a:lnTo>
                      <a:pt x="569" y="212"/>
                    </a:lnTo>
                    <a:lnTo>
                      <a:pt x="565" y="205"/>
                    </a:lnTo>
                    <a:lnTo>
                      <a:pt x="558" y="201"/>
                    </a:lnTo>
                    <a:lnTo>
                      <a:pt x="518" y="201"/>
                    </a:lnTo>
                    <a:lnTo>
                      <a:pt x="522" y="198"/>
                    </a:lnTo>
                    <a:lnTo>
                      <a:pt x="525" y="198"/>
                    </a:lnTo>
                    <a:lnTo>
                      <a:pt x="529" y="194"/>
                    </a:lnTo>
                    <a:lnTo>
                      <a:pt x="533" y="194"/>
                    </a:lnTo>
                    <a:lnTo>
                      <a:pt x="536" y="191"/>
                    </a:lnTo>
                    <a:lnTo>
                      <a:pt x="536" y="183"/>
                    </a:lnTo>
                    <a:lnTo>
                      <a:pt x="504" y="183"/>
                    </a:lnTo>
                    <a:lnTo>
                      <a:pt x="500" y="187"/>
                    </a:lnTo>
                    <a:lnTo>
                      <a:pt x="493" y="187"/>
                    </a:lnTo>
                    <a:lnTo>
                      <a:pt x="486" y="191"/>
                    </a:lnTo>
                    <a:lnTo>
                      <a:pt x="490" y="187"/>
                    </a:lnTo>
                    <a:lnTo>
                      <a:pt x="490" y="180"/>
                    </a:lnTo>
                    <a:lnTo>
                      <a:pt x="482" y="176"/>
                    </a:lnTo>
                    <a:lnTo>
                      <a:pt x="479" y="176"/>
                    </a:lnTo>
                    <a:lnTo>
                      <a:pt x="464" y="191"/>
                    </a:lnTo>
                    <a:lnTo>
                      <a:pt x="457" y="194"/>
                    </a:lnTo>
                    <a:lnTo>
                      <a:pt x="457" y="198"/>
                    </a:lnTo>
                    <a:lnTo>
                      <a:pt x="446" y="183"/>
                    </a:lnTo>
                    <a:lnTo>
                      <a:pt x="439" y="173"/>
                    </a:lnTo>
                    <a:lnTo>
                      <a:pt x="428" y="162"/>
                    </a:lnTo>
                    <a:lnTo>
                      <a:pt x="418" y="155"/>
                    </a:lnTo>
                    <a:lnTo>
                      <a:pt x="407" y="144"/>
                    </a:lnTo>
                    <a:lnTo>
                      <a:pt x="396" y="137"/>
                    </a:lnTo>
                    <a:lnTo>
                      <a:pt x="382" y="129"/>
                    </a:lnTo>
                    <a:lnTo>
                      <a:pt x="371" y="122"/>
                    </a:lnTo>
                    <a:lnTo>
                      <a:pt x="346" y="122"/>
                    </a:lnTo>
                    <a:lnTo>
                      <a:pt x="335" y="126"/>
                    </a:lnTo>
                    <a:lnTo>
                      <a:pt x="324" y="129"/>
                    </a:lnTo>
                    <a:lnTo>
                      <a:pt x="313" y="137"/>
                    </a:lnTo>
                    <a:lnTo>
                      <a:pt x="302" y="144"/>
                    </a:lnTo>
                    <a:lnTo>
                      <a:pt x="277" y="169"/>
                    </a:lnTo>
                    <a:lnTo>
                      <a:pt x="270" y="180"/>
                    </a:lnTo>
                    <a:lnTo>
                      <a:pt x="263" y="187"/>
                    </a:lnTo>
                    <a:lnTo>
                      <a:pt x="256" y="198"/>
                    </a:lnTo>
                    <a:lnTo>
                      <a:pt x="248" y="209"/>
                    </a:lnTo>
                    <a:lnTo>
                      <a:pt x="241" y="219"/>
                    </a:lnTo>
                    <a:lnTo>
                      <a:pt x="234" y="227"/>
                    </a:lnTo>
                    <a:lnTo>
                      <a:pt x="223" y="234"/>
                    </a:lnTo>
                    <a:lnTo>
                      <a:pt x="205" y="259"/>
                    </a:lnTo>
                    <a:lnTo>
                      <a:pt x="191" y="288"/>
                    </a:lnTo>
                    <a:lnTo>
                      <a:pt x="187" y="320"/>
                    </a:lnTo>
                    <a:lnTo>
                      <a:pt x="184" y="356"/>
                    </a:lnTo>
                    <a:lnTo>
                      <a:pt x="184" y="421"/>
                    </a:lnTo>
                    <a:lnTo>
                      <a:pt x="180" y="453"/>
                    </a:lnTo>
                    <a:lnTo>
                      <a:pt x="176" y="482"/>
                    </a:lnTo>
                    <a:lnTo>
                      <a:pt x="176" y="511"/>
                    </a:lnTo>
                    <a:lnTo>
                      <a:pt x="180" y="522"/>
                    </a:lnTo>
                    <a:lnTo>
                      <a:pt x="180" y="540"/>
                    </a:lnTo>
                    <a:lnTo>
                      <a:pt x="176" y="551"/>
                    </a:lnTo>
                    <a:lnTo>
                      <a:pt x="169" y="558"/>
                    </a:lnTo>
                    <a:lnTo>
                      <a:pt x="169" y="565"/>
                    </a:lnTo>
                    <a:lnTo>
                      <a:pt x="173" y="569"/>
                    </a:lnTo>
                    <a:lnTo>
                      <a:pt x="169" y="572"/>
                    </a:lnTo>
                    <a:lnTo>
                      <a:pt x="162" y="572"/>
                    </a:lnTo>
                    <a:lnTo>
                      <a:pt x="158" y="569"/>
                    </a:lnTo>
                    <a:lnTo>
                      <a:pt x="158" y="565"/>
                    </a:lnTo>
                    <a:lnTo>
                      <a:pt x="155" y="565"/>
                    </a:lnTo>
                    <a:lnTo>
                      <a:pt x="151" y="561"/>
                    </a:lnTo>
                    <a:lnTo>
                      <a:pt x="148" y="561"/>
                    </a:lnTo>
                    <a:lnTo>
                      <a:pt x="144" y="554"/>
                    </a:lnTo>
                    <a:lnTo>
                      <a:pt x="144" y="522"/>
                    </a:lnTo>
                    <a:lnTo>
                      <a:pt x="140" y="518"/>
                    </a:lnTo>
                    <a:lnTo>
                      <a:pt x="137" y="511"/>
                    </a:lnTo>
                    <a:lnTo>
                      <a:pt x="130" y="507"/>
                    </a:lnTo>
                    <a:lnTo>
                      <a:pt x="126" y="518"/>
                    </a:lnTo>
                    <a:lnTo>
                      <a:pt x="126" y="540"/>
                    </a:lnTo>
                    <a:lnTo>
                      <a:pt x="122" y="554"/>
                    </a:lnTo>
                    <a:lnTo>
                      <a:pt x="119" y="554"/>
                    </a:lnTo>
                    <a:lnTo>
                      <a:pt x="115" y="551"/>
                    </a:lnTo>
                    <a:lnTo>
                      <a:pt x="112" y="551"/>
                    </a:lnTo>
                    <a:lnTo>
                      <a:pt x="101" y="540"/>
                    </a:lnTo>
                    <a:lnTo>
                      <a:pt x="90" y="540"/>
                    </a:lnTo>
                    <a:lnTo>
                      <a:pt x="83" y="536"/>
                    </a:lnTo>
                    <a:lnTo>
                      <a:pt x="83" y="482"/>
                    </a:lnTo>
                    <a:lnTo>
                      <a:pt x="86" y="464"/>
                    </a:lnTo>
                    <a:lnTo>
                      <a:pt x="86" y="432"/>
                    </a:lnTo>
                    <a:lnTo>
                      <a:pt x="83" y="417"/>
                    </a:lnTo>
                    <a:lnTo>
                      <a:pt x="76" y="403"/>
                    </a:lnTo>
                    <a:lnTo>
                      <a:pt x="72" y="403"/>
                    </a:lnTo>
                    <a:lnTo>
                      <a:pt x="65" y="511"/>
                    </a:lnTo>
                    <a:lnTo>
                      <a:pt x="47" y="511"/>
                    </a:lnTo>
                    <a:lnTo>
                      <a:pt x="40" y="507"/>
                    </a:lnTo>
                    <a:lnTo>
                      <a:pt x="36" y="507"/>
                    </a:lnTo>
                    <a:lnTo>
                      <a:pt x="29" y="504"/>
                    </a:lnTo>
                    <a:lnTo>
                      <a:pt x="22" y="497"/>
                    </a:lnTo>
                    <a:lnTo>
                      <a:pt x="22" y="471"/>
                    </a:lnTo>
                    <a:lnTo>
                      <a:pt x="29" y="450"/>
                    </a:lnTo>
                    <a:lnTo>
                      <a:pt x="32" y="428"/>
                    </a:lnTo>
                    <a:lnTo>
                      <a:pt x="36" y="410"/>
                    </a:lnTo>
                    <a:lnTo>
                      <a:pt x="40" y="389"/>
                    </a:lnTo>
                    <a:lnTo>
                      <a:pt x="43" y="367"/>
                    </a:lnTo>
                    <a:lnTo>
                      <a:pt x="50" y="345"/>
                    </a:lnTo>
                    <a:lnTo>
                      <a:pt x="54" y="324"/>
                    </a:lnTo>
                    <a:lnTo>
                      <a:pt x="50" y="317"/>
                    </a:lnTo>
                    <a:lnTo>
                      <a:pt x="43" y="324"/>
                    </a:lnTo>
                    <a:lnTo>
                      <a:pt x="40" y="345"/>
                    </a:lnTo>
                    <a:lnTo>
                      <a:pt x="32" y="363"/>
                    </a:lnTo>
                    <a:lnTo>
                      <a:pt x="29" y="385"/>
                    </a:lnTo>
                    <a:lnTo>
                      <a:pt x="22" y="407"/>
                    </a:lnTo>
                    <a:lnTo>
                      <a:pt x="18" y="428"/>
                    </a:lnTo>
                    <a:lnTo>
                      <a:pt x="14" y="450"/>
                    </a:lnTo>
                    <a:lnTo>
                      <a:pt x="7" y="468"/>
                    </a:lnTo>
                    <a:lnTo>
                      <a:pt x="0" y="489"/>
                    </a:lnTo>
                    <a:lnTo>
                      <a:pt x="0" y="482"/>
                    </a:lnTo>
                    <a:lnTo>
                      <a:pt x="4" y="468"/>
                    </a:lnTo>
                    <a:lnTo>
                      <a:pt x="4" y="457"/>
                    </a:lnTo>
                    <a:lnTo>
                      <a:pt x="7" y="446"/>
                    </a:lnTo>
                    <a:lnTo>
                      <a:pt x="14" y="414"/>
                    </a:lnTo>
                    <a:lnTo>
                      <a:pt x="22" y="381"/>
                    </a:lnTo>
                    <a:lnTo>
                      <a:pt x="29" y="345"/>
                    </a:lnTo>
                    <a:lnTo>
                      <a:pt x="40" y="313"/>
                    </a:lnTo>
                    <a:lnTo>
                      <a:pt x="50" y="281"/>
                    </a:lnTo>
                    <a:lnTo>
                      <a:pt x="61" y="248"/>
                    </a:lnTo>
                    <a:lnTo>
                      <a:pt x="79" y="216"/>
                    </a:lnTo>
                    <a:lnTo>
                      <a:pt x="97" y="187"/>
                    </a:lnTo>
                    <a:lnTo>
                      <a:pt x="108" y="180"/>
                    </a:lnTo>
                    <a:lnTo>
                      <a:pt x="115" y="169"/>
                    </a:lnTo>
                    <a:lnTo>
                      <a:pt x="155" y="129"/>
                    </a:lnTo>
                    <a:lnTo>
                      <a:pt x="169" y="122"/>
                    </a:lnTo>
                    <a:lnTo>
                      <a:pt x="180" y="111"/>
                    </a:lnTo>
                    <a:lnTo>
                      <a:pt x="191" y="104"/>
                    </a:lnTo>
                    <a:lnTo>
                      <a:pt x="202" y="97"/>
                    </a:lnTo>
                    <a:lnTo>
                      <a:pt x="212" y="90"/>
                    </a:lnTo>
                    <a:lnTo>
                      <a:pt x="223" y="79"/>
                    </a:lnTo>
                    <a:lnTo>
                      <a:pt x="238" y="72"/>
                    </a:lnTo>
                    <a:lnTo>
                      <a:pt x="248" y="65"/>
                    </a:lnTo>
                    <a:lnTo>
                      <a:pt x="259" y="57"/>
                    </a:lnTo>
                    <a:lnTo>
                      <a:pt x="270" y="47"/>
                    </a:lnTo>
                    <a:lnTo>
                      <a:pt x="281" y="43"/>
                    </a:lnTo>
                    <a:lnTo>
                      <a:pt x="288" y="43"/>
                    </a:lnTo>
                    <a:lnTo>
                      <a:pt x="299" y="39"/>
                    </a:lnTo>
                    <a:lnTo>
                      <a:pt x="306" y="36"/>
                    </a:lnTo>
                    <a:lnTo>
                      <a:pt x="317" y="32"/>
                    </a:lnTo>
                    <a:lnTo>
                      <a:pt x="324" y="29"/>
                    </a:lnTo>
                    <a:lnTo>
                      <a:pt x="335" y="25"/>
                    </a:lnTo>
                    <a:lnTo>
                      <a:pt x="342" y="21"/>
                    </a:lnTo>
                    <a:lnTo>
                      <a:pt x="353" y="18"/>
                    </a:lnTo>
                    <a:lnTo>
                      <a:pt x="360" y="14"/>
                    </a:lnTo>
                    <a:lnTo>
                      <a:pt x="371" y="11"/>
                    </a:lnTo>
                    <a:lnTo>
                      <a:pt x="378" y="7"/>
                    </a:lnTo>
                    <a:lnTo>
                      <a:pt x="389" y="7"/>
                    </a:lnTo>
                    <a:lnTo>
                      <a:pt x="400" y="3"/>
                    </a:lnTo>
                    <a:lnTo>
                      <a:pt x="428" y="3"/>
                    </a:lnTo>
                    <a:lnTo>
                      <a:pt x="439" y="0"/>
                    </a:lnTo>
                    <a:lnTo>
                      <a:pt x="450" y="0"/>
                    </a:lnTo>
                    <a:lnTo>
                      <a:pt x="457" y="3"/>
                    </a:lnTo>
                    <a:lnTo>
                      <a:pt x="479" y="3"/>
                    </a:lnTo>
                    <a:lnTo>
                      <a:pt x="486" y="7"/>
                    </a:lnTo>
                    <a:lnTo>
                      <a:pt x="497" y="11"/>
                    </a:lnTo>
                    <a:lnTo>
                      <a:pt x="504" y="14"/>
                    </a:lnTo>
                    <a:lnTo>
                      <a:pt x="515" y="18"/>
                    </a:lnTo>
                    <a:lnTo>
                      <a:pt x="522" y="21"/>
                    </a:lnTo>
                    <a:lnTo>
                      <a:pt x="533" y="25"/>
                    </a:lnTo>
                    <a:lnTo>
                      <a:pt x="540" y="32"/>
                    </a:lnTo>
                    <a:lnTo>
                      <a:pt x="547" y="36"/>
                    </a:lnTo>
                    <a:lnTo>
                      <a:pt x="558" y="43"/>
                    </a:lnTo>
                    <a:lnTo>
                      <a:pt x="565" y="47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Freeform 51"/>
              <p:cNvSpPr>
                <a:spLocks/>
              </p:cNvSpPr>
              <p:nvPr/>
            </p:nvSpPr>
            <p:spPr bwMode="auto">
              <a:xfrm>
                <a:off x="2937" y="1323"/>
                <a:ext cx="36" cy="25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9" y="0"/>
                  </a:cxn>
                  <a:cxn ang="0">
                    <a:pos x="25" y="4"/>
                  </a:cxn>
                  <a:cxn ang="0">
                    <a:pos x="18" y="7"/>
                  </a:cxn>
                  <a:cxn ang="0">
                    <a:pos x="7" y="18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11" y="25"/>
                  </a:cxn>
                  <a:cxn ang="0">
                    <a:pos x="14" y="18"/>
                  </a:cxn>
                  <a:cxn ang="0">
                    <a:pos x="22" y="18"/>
                  </a:cxn>
                  <a:cxn ang="0">
                    <a:pos x="32" y="7"/>
                  </a:cxn>
                  <a:cxn ang="0">
                    <a:pos x="36" y="7"/>
                  </a:cxn>
                  <a:cxn ang="0">
                    <a:pos x="32" y="0"/>
                  </a:cxn>
                </a:cxnLst>
                <a:rect l="0" t="0" r="r" b="b"/>
                <a:pathLst>
                  <a:path w="36" h="25">
                    <a:moveTo>
                      <a:pt x="32" y="0"/>
                    </a:moveTo>
                    <a:lnTo>
                      <a:pt x="29" y="0"/>
                    </a:lnTo>
                    <a:lnTo>
                      <a:pt x="25" y="4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11" y="25"/>
                    </a:lnTo>
                    <a:lnTo>
                      <a:pt x="14" y="18"/>
                    </a:lnTo>
                    <a:lnTo>
                      <a:pt x="22" y="18"/>
                    </a:lnTo>
                    <a:lnTo>
                      <a:pt x="32" y="7"/>
                    </a:lnTo>
                    <a:lnTo>
                      <a:pt x="36" y="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4" name="Freeform 52"/>
              <p:cNvSpPr>
                <a:spLocks/>
              </p:cNvSpPr>
              <p:nvPr/>
            </p:nvSpPr>
            <p:spPr bwMode="auto">
              <a:xfrm>
                <a:off x="2969" y="1319"/>
                <a:ext cx="144" cy="83"/>
              </a:xfrm>
              <a:custGeom>
                <a:avLst/>
                <a:gdLst/>
                <a:ahLst/>
                <a:cxnLst>
                  <a:cxn ang="0">
                    <a:pos x="144" y="83"/>
                  </a:cxn>
                  <a:cxn ang="0">
                    <a:pos x="141" y="72"/>
                  </a:cxn>
                  <a:cxn ang="0">
                    <a:pos x="134" y="65"/>
                  </a:cxn>
                  <a:cxn ang="0">
                    <a:pos x="126" y="54"/>
                  </a:cxn>
                  <a:cxn ang="0">
                    <a:pos x="98" y="26"/>
                  </a:cxn>
                  <a:cxn ang="0">
                    <a:pos x="87" y="22"/>
                  </a:cxn>
                  <a:cxn ang="0">
                    <a:pos x="80" y="15"/>
                  </a:cxn>
                  <a:cxn ang="0">
                    <a:pos x="69" y="11"/>
                  </a:cxn>
                  <a:cxn ang="0">
                    <a:pos x="58" y="8"/>
                  </a:cxn>
                  <a:cxn ang="0">
                    <a:pos x="47" y="4"/>
                  </a:cxn>
                  <a:cxn ang="0">
                    <a:pos x="36" y="4"/>
                  </a:cxn>
                  <a:cxn ang="0">
                    <a:pos x="26" y="0"/>
                  </a:cxn>
                  <a:cxn ang="0">
                    <a:pos x="15" y="4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15" y="8"/>
                  </a:cxn>
                  <a:cxn ang="0">
                    <a:pos x="26" y="8"/>
                  </a:cxn>
                  <a:cxn ang="0">
                    <a:pos x="36" y="11"/>
                  </a:cxn>
                  <a:cxn ang="0">
                    <a:pos x="47" y="11"/>
                  </a:cxn>
                  <a:cxn ang="0">
                    <a:pos x="54" y="15"/>
                  </a:cxn>
                  <a:cxn ang="0">
                    <a:pos x="65" y="18"/>
                  </a:cxn>
                  <a:cxn ang="0">
                    <a:pos x="76" y="22"/>
                  </a:cxn>
                  <a:cxn ang="0">
                    <a:pos x="83" y="26"/>
                  </a:cxn>
                  <a:cxn ang="0">
                    <a:pos x="98" y="40"/>
                  </a:cxn>
                  <a:cxn ang="0">
                    <a:pos x="108" y="44"/>
                  </a:cxn>
                  <a:cxn ang="0">
                    <a:pos x="116" y="51"/>
                  </a:cxn>
                  <a:cxn ang="0">
                    <a:pos x="123" y="62"/>
                  </a:cxn>
                  <a:cxn ang="0">
                    <a:pos x="130" y="69"/>
                  </a:cxn>
                  <a:cxn ang="0">
                    <a:pos x="134" y="76"/>
                  </a:cxn>
                  <a:cxn ang="0">
                    <a:pos x="141" y="83"/>
                  </a:cxn>
                  <a:cxn ang="0">
                    <a:pos x="137" y="83"/>
                  </a:cxn>
                  <a:cxn ang="0">
                    <a:pos x="144" y="83"/>
                  </a:cxn>
                </a:cxnLst>
                <a:rect l="0" t="0" r="r" b="b"/>
                <a:pathLst>
                  <a:path w="144" h="83">
                    <a:moveTo>
                      <a:pt x="144" y="83"/>
                    </a:moveTo>
                    <a:lnTo>
                      <a:pt x="141" y="72"/>
                    </a:lnTo>
                    <a:lnTo>
                      <a:pt x="134" y="65"/>
                    </a:lnTo>
                    <a:lnTo>
                      <a:pt x="126" y="54"/>
                    </a:lnTo>
                    <a:lnTo>
                      <a:pt x="98" y="26"/>
                    </a:lnTo>
                    <a:lnTo>
                      <a:pt x="87" y="22"/>
                    </a:lnTo>
                    <a:lnTo>
                      <a:pt x="80" y="15"/>
                    </a:lnTo>
                    <a:lnTo>
                      <a:pt x="69" y="11"/>
                    </a:lnTo>
                    <a:lnTo>
                      <a:pt x="58" y="8"/>
                    </a:lnTo>
                    <a:lnTo>
                      <a:pt x="47" y="4"/>
                    </a:lnTo>
                    <a:lnTo>
                      <a:pt x="36" y="4"/>
                    </a:lnTo>
                    <a:lnTo>
                      <a:pt x="26" y="0"/>
                    </a:lnTo>
                    <a:lnTo>
                      <a:pt x="15" y="4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15" y="8"/>
                    </a:lnTo>
                    <a:lnTo>
                      <a:pt x="26" y="8"/>
                    </a:lnTo>
                    <a:lnTo>
                      <a:pt x="36" y="11"/>
                    </a:lnTo>
                    <a:lnTo>
                      <a:pt x="47" y="11"/>
                    </a:lnTo>
                    <a:lnTo>
                      <a:pt x="54" y="15"/>
                    </a:lnTo>
                    <a:lnTo>
                      <a:pt x="65" y="18"/>
                    </a:lnTo>
                    <a:lnTo>
                      <a:pt x="76" y="22"/>
                    </a:lnTo>
                    <a:lnTo>
                      <a:pt x="83" y="26"/>
                    </a:lnTo>
                    <a:lnTo>
                      <a:pt x="98" y="40"/>
                    </a:lnTo>
                    <a:lnTo>
                      <a:pt x="108" y="44"/>
                    </a:lnTo>
                    <a:lnTo>
                      <a:pt x="116" y="51"/>
                    </a:lnTo>
                    <a:lnTo>
                      <a:pt x="123" y="62"/>
                    </a:lnTo>
                    <a:lnTo>
                      <a:pt x="130" y="69"/>
                    </a:lnTo>
                    <a:lnTo>
                      <a:pt x="134" y="76"/>
                    </a:lnTo>
                    <a:lnTo>
                      <a:pt x="141" y="83"/>
                    </a:lnTo>
                    <a:lnTo>
                      <a:pt x="137" y="83"/>
                    </a:lnTo>
                    <a:lnTo>
                      <a:pt x="144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5" name="Freeform 53"/>
              <p:cNvSpPr>
                <a:spLocks/>
              </p:cNvSpPr>
              <p:nvPr/>
            </p:nvSpPr>
            <p:spPr bwMode="auto">
              <a:xfrm>
                <a:off x="3106" y="1402"/>
                <a:ext cx="40" cy="277"/>
              </a:xfrm>
              <a:custGeom>
                <a:avLst/>
                <a:gdLst/>
                <a:ahLst/>
                <a:cxnLst>
                  <a:cxn ang="0">
                    <a:pos x="36" y="277"/>
                  </a:cxn>
                  <a:cxn ang="0">
                    <a:pos x="36" y="245"/>
                  </a:cxn>
                  <a:cxn ang="0">
                    <a:pos x="40" y="209"/>
                  </a:cxn>
                  <a:cxn ang="0">
                    <a:pos x="40" y="101"/>
                  </a:cxn>
                  <a:cxn ang="0">
                    <a:pos x="33" y="69"/>
                  </a:cxn>
                  <a:cxn ang="0">
                    <a:pos x="22" y="3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18" y="36"/>
                  </a:cxn>
                  <a:cxn ang="0">
                    <a:pos x="25" y="69"/>
                  </a:cxn>
                  <a:cxn ang="0">
                    <a:pos x="33" y="101"/>
                  </a:cxn>
                  <a:cxn ang="0">
                    <a:pos x="33" y="209"/>
                  </a:cxn>
                  <a:cxn ang="0">
                    <a:pos x="29" y="245"/>
                  </a:cxn>
                  <a:cxn ang="0">
                    <a:pos x="29" y="277"/>
                  </a:cxn>
                  <a:cxn ang="0">
                    <a:pos x="36" y="277"/>
                  </a:cxn>
                </a:cxnLst>
                <a:rect l="0" t="0" r="r" b="b"/>
                <a:pathLst>
                  <a:path w="40" h="277">
                    <a:moveTo>
                      <a:pt x="36" y="277"/>
                    </a:moveTo>
                    <a:lnTo>
                      <a:pt x="36" y="245"/>
                    </a:lnTo>
                    <a:lnTo>
                      <a:pt x="40" y="209"/>
                    </a:lnTo>
                    <a:lnTo>
                      <a:pt x="40" y="101"/>
                    </a:lnTo>
                    <a:lnTo>
                      <a:pt x="33" y="69"/>
                    </a:lnTo>
                    <a:lnTo>
                      <a:pt x="22" y="3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18" y="36"/>
                    </a:lnTo>
                    <a:lnTo>
                      <a:pt x="25" y="69"/>
                    </a:lnTo>
                    <a:lnTo>
                      <a:pt x="33" y="101"/>
                    </a:lnTo>
                    <a:lnTo>
                      <a:pt x="33" y="209"/>
                    </a:lnTo>
                    <a:lnTo>
                      <a:pt x="29" y="245"/>
                    </a:lnTo>
                    <a:lnTo>
                      <a:pt x="29" y="277"/>
                    </a:lnTo>
                    <a:lnTo>
                      <a:pt x="36" y="2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6" name="Freeform 54"/>
              <p:cNvSpPr>
                <a:spLocks/>
              </p:cNvSpPr>
              <p:nvPr/>
            </p:nvSpPr>
            <p:spPr bwMode="auto">
              <a:xfrm>
                <a:off x="3131" y="1679"/>
                <a:ext cx="11" cy="62"/>
              </a:xfrm>
              <a:custGeom>
                <a:avLst/>
                <a:gdLst/>
                <a:ahLst/>
                <a:cxnLst>
                  <a:cxn ang="0">
                    <a:pos x="0" y="58"/>
                  </a:cxn>
                  <a:cxn ang="0">
                    <a:pos x="8" y="54"/>
                  </a:cxn>
                  <a:cxn ang="0">
                    <a:pos x="8" y="26"/>
                  </a:cxn>
                  <a:cxn ang="0">
                    <a:pos x="11" y="15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4" y="15"/>
                  </a:cxn>
                  <a:cxn ang="0">
                    <a:pos x="0" y="26"/>
                  </a:cxn>
                  <a:cxn ang="0">
                    <a:pos x="0" y="54"/>
                  </a:cxn>
                  <a:cxn ang="0">
                    <a:pos x="4" y="51"/>
                  </a:cxn>
                  <a:cxn ang="0">
                    <a:pos x="0" y="58"/>
                  </a:cxn>
                  <a:cxn ang="0">
                    <a:pos x="8" y="62"/>
                  </a:cxn>
                  <a:cxn ang="0">
                    <a:pos x="8" y="54"/>
                  </a:cxn>
                  <a:cxn ang="0">
                    <a:pos x="0" y="58"/>
                  </a:cxn>
                </a:cxnLst>
                <a:rect l="0" t="0" r="r" b="b"/>
                <a:pathLst>
                  <a:path w="11" h="62">
                    <a:moveTo>
                      <a:pt x="0" y="58"/>
                    </a:moveTo>
                    <a:lnTo>
                      <a:pt x="8" y="54"/>
                    </a:lnTo>
                    <a:lnTo>
                      <a:pt x="8" y="26"/>
                    </a:lnTo>
                    <a:lnTo>
                      <a:pt x="11" y="15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0" y="26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0" y="58"/>
                    </a:lnTo>
                    <a:lnTo>
                      <a:pt x="8" y="62"/>
                    </a:lnTo>
                    <a:lnTo>
                      <a:pt x="8" y="54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7" name="Freeform 55"/>
              <p:cNvSpPr>
                <a:spLocks/>
              </p:cNvSpPr>
              <p:nvPr/>
            </p:nvSpPr>
            <p:spPr bwMode="auto">
              <a:xfrm>
                <a:off x="3103" y="1708"/>
                <a:ext cx="32" cy="2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0" y="11"/>
                  </a:cxn>
                  <a:cxn ang="0">
                    <a:pos x="14" y="11"/>
                  </a:cxn>
                  <a:cxn ang="0">
                    <a:pos x="21" y="18"/>
                  </a:cxn>
                  <a:cxn ang="0">
                    <a:pos x="21" y="22"/>
                  </a:cxn>
                  <a:cxn ang="0">
                    <a:pos x="28" y="29"/>
                  </a:cxn>
                  <a:cxn ang="0">
                    <a:pos x="32" y="22"/>
                  </a:cxn>
                  <a:cxn ang="0">
                    <a:pos x="21" y="11"/>
                  </a:cxn>
                  <a:cxn ang="0">
                    <a:pos x="21" y="7"/>
                  </a:cxn>
                  <a:cxn ang="0">
                    <a:pos x="14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3" y="0"/>
                  </a:cxn>
                </a:cxnLst>
                <a:rect l="0" t="0" r="r" b="b"/>
                <a:pathLst>
                  <a:path w="32" h="29">
                    <a:moveTo>
                      <a:pt x="3" y="0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4" y="11"/>
                    </a:lnTo>
                    <a:lnTo>
                      <a:pt x="21" y="18"/>
                    </a:lnTo>
                    <a:lnTo>
                      <a:pt x="21" y="22"/>
                    </a:lnTo>
                    <a:lnTo>
                      <a:pt x="28" y="29"/>
                    </a:lnTo>
                    <a:lnTo>
                      <a:pt x="32" y="22"/>
                    </a:lnTo>
                    <a:lnTo>
                      <a:pt x="21" y="11"/>
                    </a:lnTo>
                    <a:lnTo>
                      <a:pt x="21" y="7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Freeform 56"/>
              <p:cNvSpPr>
                <a:spLocks/>
              </p:cNvSpPr>
              <p:nvPr/>
            </p:nvSpPr>
            <p:spPr bwMode="auto">
              <a:xfrm>
                <a:off x="3106" y="1661"/>
                <a:ext cx="15" cy="5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5"/>
                  </a:cxn>
                  <a:cxn ang="0">
                    <a:pos x="0" y="26"/>
                  </a:cxn>
                  <a:cxn ang="0">
                    <a:pos x="4" y="40"/>
                  </a:cxn>
                  <a:cxn ang="0">
                    <a:pos x="0" y="47"/>
                  </a:cxn>
                  <a:cxn ang="0">
                    <a:pos x="4" y="51"/>
                  </a:cxn>
                  <a:cxn ang="0">
                    <a:pos x="11" y="40"/>
                  </a:cxn>
                  <a:cxn ang="0">
                    <a:pos x="7" y="26"/>
                  </a:cxn>
                  <a:cxn ang="0">
                    <a:pos x="7" y="15"/>
                  </a:cxn>
                  <a:cxn ang="0">
                    <a:pos x="11" y="4"/>
                  </a:cxn>
                  <a:cxn ang="0">
                    <a:pos x="15" y="0"/>
                  </a:cxn>
                  <a:cxn ang="0">
                    <a:pos x="11" y="4"/>
                  </a:cxn>
                  <a:cxn ang="0">
                    <a:pos x="15" y="4"/>
                  </a:cxn>
                  <a:cxn ang="0">
                    <a:pos x="15" y="0"/>
                  </a:cxn>
                  <a:cxn ang="0">
                    <a:pos x="7" y="0"/>
                  </a:cxn>
                </a:cxnLst>
                <a:rect l="0" t="0" r="r" b="b"/>
                <a:pathLst>
                  <a:path w="15" h="51">
                    <a:moveTo>
                      <a:pt x="7" y="0"/>
                    </a:moveTo>
                    <a:lnTo>
                      <a:pt x="0" y="15"/>
                    </a:lnTo>
                    <a:lnTo>
                      <a:pt x="0" y="26"/>
                    </a:lnTo>
                    <a:lnTo>
                      <a:pt x="4" y="40"/>
                    </a:lnTo>
                    <a:lnTo>
                      <a:pt x="0" y="47"/>
                    </a:lnTo>
                    <a:lnTo>
                      <a:pt x="4" y="51"/>
                    </a:lnTo>
                    <a:lnTo>
                      <a:pt x="11" y="40"/>
                    </a:lnTo>
                    <a:lnTo>
                      <a:pt x="7" y="26"/>
                    </a:lnTo>
                    <a:lnTo>
                      <a:pt x="7" y="15"/>
                    </a:lnTo>
                    <a:lnTo>
                      <a:pt x="11" y="4"/>
                    </a:lnTo>
                    <a:lnTo>
                      <a:pt x="15" y="0"/>
                    </a:lnTo>
                    <a:lnTo>
                      <a:pt x="11" y="4"/>
                    </a:lnTo>
                    <a:lnTo>
                      <a:pt x="15" y="4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9" name="Freeform 57"/>
              <p:cNvSpPr>
                <a:spLocks/>
              </p:cNvSpPr>
              <p:nvPr/>
            </p:nvSpPr>
            <p:spPr bwMode="auto">
              <a:xfrm>
                <a:off x="3095" y="1568"/>
                <a:ext cx="26" cy="9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8" y="14"/>
                  </a:cxn>
                  <a:cxn ang="0">
                    <a:pos x="11" y="25"/>
                  </a:cxn>
                  <a:cxn ang="0">
                    <a:pos x="15" y="36"/>
                  </a:cxn>
                  <a:cxn ang="0">
                    <a:pos x="15" y="83"/>
                  </a:cxn>
                  <a:cxn ang="0">
                    <a:pos x="18" y="93"/>
                  </a:cxn>
                  <a:cxn ang="0">
                    <a:pos x="26" y="93"/>
                  </a:cxn>
                  <a:cxn ang="0">
                    <a:pos x="26" y="61"/>
                  </a:cxn>
                  <a:cxn ang="0">
                    <a:pos x="22" y="47"/>
                  </a:cxn>
                  <a:cxn ang="0">
                    <a:pos x="22" y="36"/>
                  </a:cxn>
                  <a:cxn ang="0">
                    <a:pos x="18" y="21"/>
                  </a:cxn>
                  <a:cxn ang="0">
                    <a:pos x="15" y="11"/>
                  </a:cxn>
                  <a:cxn ang="0">
                    <a:pos x="8" y="0"/>
                  </a:cxn>
                  <a:cxn ang="0">
                    <a:pos x="0" y="3"/>
                  </a:cxn>
                </a:cxnLst>
                <a:rect l="0" t="0" r="r" b="b"/>
                <a:pathLst>
                  <a:path w="26" h="93">
                    <a:moveTo>
                      <a:pt x="0" y="3"/>
                    </a:moveTo>
                    <a:lnTo>
                      <a:pt x="8" y="14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15" y="83"/>
                    </a:lnTo>
                    <a:lnTo>
                      <a:pt x="18" y="93"/>
                    </a:lnTo>
                    <a:lnTo>
                      <a:pt x="26" y="93"/>
                    </a:lnTo>
                    <a:lnTo>
                      <a:pt x="26" y="61"/>
                    </a:lnTo>
                    <a:lnTo>
                      <a:pt x="22" y="47"/>
                    </a:lnTo>
                    <a:lnTo>
                      <a:pt x="22" y="36"/>
                    </a:lnTo>
                    <a:lnTo>
                      <a:pt x="18" y="21"/>
                    </a:lnTo>
                    <a:lnTo>
                      <a:pt x="15" y="11"/>
                    </a:lnTo>
                    <a:lnTo>
                      <a:pt x="8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0" name="Freeform 58"/>
              <p:cNvSpPr>
                <a:spLocks/>
              </p:cNvSpPr>
              <p:nvPr/>
            </p:nvSpPr>
            <p:spPr bwMode="auto">
              <a:xfrm>
                <a:off x="3056" y="1539"/>
                <a:ext cx="47" cy="3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7"/>
                  </a:cxn>
                  <a:cxn ang="0">
                    <a:pos x="14" y="14"/>
                  </a:cxn>
                  <a:cxn ang="0">
                    <a:pos x="21" y="18"/>
                  </a:cxn>
                  <a:cxn ang="0">
                    <a:pos x="25" y="18"/>
                  </a:cxn>
                  <a:cxn ang="0">
                    <a:pos x="32" y="22"/>
                  </a:cxn>
                  <a:cxn ang="0">
                    <a:pos x="36" y="29"/>
                  </a:cxn>
                  <a:cxn ang="0">
                    <a:pos x="39" y="32"/>
                  </a:cxn>
                  <a:cxn ang="0">
                    <a:pos x="47" y="29"/>
                  </a:cxn>
                  <a:cxn ang="0">
                    <a:pos x="43" y="22"/>
                  </a:cxn>
                  <a:cxn ang="0">
                    <a:pos x="36" y="18"/>
                  </a:cxn>
                  <a:cxn ang="0">
                    <a:pos x="32" y="14"/>
                  </a:cxn>
                  <a:cxn ang="0">
                    <a:pos x="25" y="11"/>
                  </a:cxn>
                  <a:cxn ang="0">
                    <a:pos x="18" y="7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7" h="32">
                    <a:moveTo>
                      <a:pt x="0" y="7"/>
                    </a:moveTo>
                    <a:lnTo>
                      <a:pt x="7" y="7"/>
                    </a:lnTo>
                    <a:lnTo>
                      <a:pt x="14" y="14"/>
                    </a:lnTo>
                    <a:lnTo>
                      <a:pt x="21" y="18"/>
                    </a:lnTo>
                    <a:lnTo>
                      <a:pt x="25" y="18"/>
                    </a:lnTo>
                    <a:lnTo>
                      <a:pt x="32" y="22"/>
                    </a:lnTo>
                    <a:lnTo>
                      <a:pt x="36" y="29"/>
                    </a:lnTo>
                    <a:lnTo>
                      <a:pt x="39" y="32"/>
                    </a:lnTo>
                    <a:lnTo>
                      <a:pt x="47" y="29"/>
                    </a:lnTo>
                    <a:lnTo>
                      <a:pt x="43" y="22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25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1" name="Freeform 59"/>
              <p:cNvSpPr>
                <a:spLocks/>
              </p:cNvSpPr>
              <p:nvPr/>
            </p:nvSpPr>
            <p:spPr bwMode="auto">
              <a:xfrm>
                <a:off x="2969" y="1539"/>
                <a:ext cx="87" cy="72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4" y="68"/>
                  </a:cxn>
                  <a:cxn ang="0">
                    <a:pos x="15" y="61"/>
                  </a:cxn>
                  <a:cxn ang="0">
                    <a:pos x="26" y="47"/>
                  </a:cxn>
                  <a:cxn ang="0">
                    <a:pos x="33" y="36"/>
                  </a:cxn>
                  <a:cxn ang="0">
                    <a:pos x="44" y="25"/>
                  </a:cxn>
                  <a:cxn ang="0">
                    <a:pos x="54" y="18"/>
                  </a:cxn>
                  <a:cxn ang="0">
                    <a:pos x="62" y="11"/>
                  </a:cxn>
                  <a:cxn ang="0">
                    <a:pos x="76" y="7"/>
                  </a:cxn>
                  <a:cxn ang="0">
                    <a:pos x="87" y="7"/>
                  </a:cxn>
                  <a:cxn ang="0">
                    <a:pos x="87" y="0"/>
                  </a:cxn>
                  <a:cxn ang="0">
                    <a:pos x="72" y="0"/>
                  </a:cxn>
                  <a:cxn ang="0">
                    <a:pos x="62" y="4"/>
                  </a:cxn>
                  <a:cxn ang="0">
                    <a:pos x="47" y="11"/>
                  </a:cxn>
                  <a:cxn ang="0">
                    <a:pos x="36" y="22"/>
                  </a:cxn>
                  <a:cxn ang="0">
                    <a:pos x="29" y="32"/>
                  </a:cxn>
                  <a:cxn ang="0">
                    <a:pos x="18" y="43"/>
                  </a:cxn>
                  <a:cxn ang="0">
                    <a:pos x="11" y="54"/>
                  </a:cxn>
                  <a:cxn ang="0">
                    <a:pos x="0" y="65"/>
                  </a:cxn>
                  <a:cxn ang="0">
                    <a:pos x="8" y="65"/>
                  </a:cxn>
                  <a:cxn ang="0">
                    <a:pos x="0" y="68"/>
                  </a:cxn>
                  <a:cxn ang="0">
                    <a:pos x="0" y="72"/>
                  </a:cxn>
                  <a:cxn ang="0">
                    <a:pos x="4" y="68"/>
                  </a:cxn>
                  <a:cxn ang="0">
                    <a:pos x="0" y="68"/>
                  </a:cxn>
                </a:cxnLst>
                <a:rect l="0" t="0" r="r" b="b"/>
                <a:pathLst>
                  <a:path w="87" h="72">
                    <a:moveTo>
                      <a:pt x="0" y="68"/>
                    </a:moveTo>
                    <a:lnTo>
                      <a:pt x="4" y="68"/>
                    </a:lnTo>
                    <a:lnTo>
                      <a:pt x="15" y="61"/>
                    </a:lnTo>
                    <a:lnTo>
                      <a:pt x="26" y="47"/>
                    </a:lnTo>
                    <a:lnTo>
                      <a:pt x="33" y="36"/>
                    </a:lnTo>
                    <a:lnTo>
                      <a:pt x="44" y="25"/>
                    </a:lnTo>
                    <a:lnTo>
                      <a:pt x="54" y="18"/>
                    </a:lnTo>
                    <a:lnTo>
                      <a:pt x="62" y="11"/>
                    </a:lnTo>
                    <a:lnTo>
                      <a:pt x="76" y="7"/>
                    </a:lnTo>
                    <a:lnTo>
                      <a:pt x="87" y="7"/>
                    </a:lnTo>
                    <a:lnTo>
                      <a:pt x="87" y="0"/>
                    </a:lnTo>
                    <a:lnTo>
                      <a:pt x="72" y="0"/>
                    </a:lnTo>
                    <a:lnTo>
                      <a:pt x="62" y="4"/>
                    </a:lnTo>
                    <a:lnTo>
                      <a:pt x="47" y="11"/>
                    </a:lnTo>
                    <a:lnTo>
                      <a:pt x="36" y="22"/>
                    </a:lnTo>
                    <a:lnTo>
                      <a:pt x="29" y="32"/>
                    </a:lnTo>
                    <a:lnTo>
                      <a:pt x="18" y="43"/>
                    </a:lnTo>
                    <a:lnTo>
                      <a:pt x="11" y="54"/>
                    </a:lnTo>
                    <a:lnTo>
                      <a:pt x="0" y="65"/>
                    </a:lnTo>
                    <a:lnTo>
                      <a:pt x="8" y="65"/>
                    </a:lnTo>
                    <a:lnTo>
                      <a:pt x="0" y="68"/>
                    </a:lnTo>
                    <a:lnTo>
                      <a:pt x="0" y="72"/>
                    </a:lnTo>
                    <a:lnTo>
                      <a:pt x="4" y="6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2" name="Freeform 60"/>
              <p:cNvSpPr>
                <a:spLocks/>
              </p:cNvSpPr>
              <p:nvPr/>
            </p:nvSpPr>
            <p:spPr bwMode="auto">
              <a:xfrm>
                <a:off x="2937" y="1507"/>
                <a:ext cx="40" cy="100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0" y="3"/>
                  </a:cxn>
                  <a:cxn ang="0">
                    <a:pos x="32" y="100"/>
                  </a:cxn>
                  <a:cxn ang="0">
                    <a:pos x="40" y="97"/>
                  </a:cxn>
                  <a:cxn ang="0">
                    <a:pos x="7" y="0"/>
                  </a:cxn>
                  <a:cxn ang="0">
                    <a:pos x="4" y="3"/>
                  </a:cxn>
                </a:cxnLst>
                <a:rect l="0" t="0" r="r" b="b"/>
                <a:pathLst>
                  <a:path w="40" h="100">
                    <a:moveTo>
                      <a:pt x="4" y="3"/>
                    </a:moveTo>
                    <a:lnTo>
                      <a:pt x="0" y="3"/>
                    </a:lnTo>
                    <a:lnTo>
                      <a:pt x="32" y="100"/>
                    </a:lnTo>
                    <a:lnTo>
                      <a:pt x="40" y="97"/>
                    </a:lnTo>
                    <a:lnTo>
                      <a:pt x="7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3" name="Freeform 61"/>
              <p:cNvSpPr>
                <a:spLocks/>
              </p:cNvSpPr>
              <p:nvPr/>
            </p:nvSpPr>
            <p:spPr bwMode="auto">
              <a:xfrm>
                <a:off x="2887" y="1496"/>
                <a:ext cx="57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7"/>
                  </a:cxn>
                  <a:cxn ang="0">
                    <a:pos x="43" y="7"/>
                  </a:cxn>
                  <a:cxn ang="0">
                    <a:pos x="46" y="11"/>
                  </a:cxn>
                  <a:cxn ang="0">
                    <a:pos x="54" y="14"/>
                  </a:cxn>
                  <a:cxn ang="0">
                    <a:pos x="57" y="11"/>
                  </a:cxn>
                  <a:cxn ang="0">
                    <a:pos x="50" y="7"/>
                  </a:cxn>
                  <a:cxn ang="0">
                    <a:pos x="43" y="3"/>
                  </a:cxn>
                  <a:cxn ang="0">
                    <a:pos x="36" y="0"/>
                  </a:cxn>
                  <a:cxn ang="0">
                    <a:pos x="3" y="0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3" y="0"/>
                  </a:cxn>
                </a:cxnLst>
                <a:rect l="0" t="0" r="r" b="b"/>
                <a:pathLst>
                  <a:path w="57" h="14">
                    <a:moveTo>
                      <a:pt x="3" y="0"/>
                    </a:moveTo>
                    <a:lnTo>
                      <a:pt x="3" y="7"/>
                    </a:lnTo>
                    <a:lnTo>
                      <a:pt x="43" y="7"/>
                    </a:lnTo>
                    <a:lnTo>
                      <a:pt x="46" y="11"/>
                    </a:lnTo>
                    <a:lnTo>
                      <a:pt x="54" y="14"/>
                    </a:lnTo>
                    <a:lnTo>
                      <a:pt x="57" y="11"/>
                    </a:lnTo>
                    <a:lnTo>
                      <a:pt x="50" y="7"/>
                    </a:lnTo>
                    <a:lnTo>
                      <a:pt x="43" y="3"/>
                    </a:lnTo>
                    <a:lnTo>
                      <a:pt x="36" y="0"/>
                    </a:lnTo>
                    <a:lnTo>
                      <a:pt x="3" y="0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4" name="Freeform 62"/>
              <p:cNvSpPr>
                <a:spLocks/>
              </p:cNvSpPr>
              <p:nvPr/>
            </p:nvSpPr>
            <p:spPr bwMode="auto">
              <a:xfrm>
                <a:off x="2890" y="1481"/>
                <a:ext cx="22" cy="1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5" y="0"/>
                  </a:cxn>
                  <a:cxn ang="0">
                    <a:pos x="15" y="8"/>
                  </a:cxn>
                  <a:cxn ang="0">
                    <a:pos x="7" y="8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15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11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22" y="8"/>
                  </a:cxn>
                  <a:cxn ang="0">
                    <a:pos x="22" y="0"/>
                  </a:cxn>
                  <a:cxn ang="0">
                    <a:pos x="18" y="4"/>
                  </a:cxn>
                </a:cxnLst>
                <a:rect l="0" t="0" r="r" b="b"/>
                <a:pathLst>
                  <a:path w="22" h="18">
                    <a:moveTo>
                      <a:pt x="18" y="4"/>
                    </a:moveTo>
                    <a:lnTo>
                      <a:pt x="15" y="0"/>
                    </a:lnTo>
                    <a:lnTo>
                      <a:pt x="15" y="8"/>
                    </a:lnTo>
                    <a:lnTo>
                      <a:pt x="7" y="8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11" y="15"/>
                    </a:lnTo>
                    <a:lnTo>
                      <a:pt x="18" y="15"/>
                    </a:lnTo>
                    <a:lnTo>
                      <a:pt x="18" y="11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5" name="Freeform 63"/>
              <p:cNvSpPr>
                <a:spLocks/>
              </p:cNvSpPr>
              <p:nvPr/>
            </p:nvSpPr>
            <p:spPr bwMode="auto">
              <a:xfrm>
                <a:off x="2847" y="1478"/>
                <a:ext cx="65" cy="18"/>
              </a:xfrm>
              <a:custGeom>
                <a:avLst/>
                <a:gdLst/>
                <a:ahLst/>
                <a:cxnLst>
                  <a:cxn ang="0">
                    <a:pos x="11" y="7"/>
                  </a:cxn>
                  <a:cxn ang="0">
                    <a:pos x="15" y="14"/>
                  </a:cxn>
                  <a:cxn ang="0">
                    <a:pos x="22" y="14"/>
                  </a:cxn>
                  <a:cxn ang="0">
                    <a:pos x="25" y="11"/>
                  </a:cxn>
                  <a:cxn ang="0">
                    <a:pos x="33" y="7"/>
                  </a:cxn>
                  <a:cxn ang="0">
                    <a:pos x="36" y="7"/>
                  </a:cxn>
                  <a:cxn ang="0">
                    <a:pos x="43" y="3"/>
                  </a:cxn>
                  <a:cxn ang="0">
                    <a:pos x="50" y="3"/>
                  </a:cxn>
                  <a:cxn ang="0">
                    <a:pos x="54" y="7"/>
                  </a:cxn>
                  <a:cxn ang="0">
                    <a:pos x="61" y="7"/>
                  </a:cxn>
                  <a:cxn ang="0">
                    <a:pos x="65" y="3"/>
                  </a:cxn>
                  <a:cxn ang="0">
                    <a:pos x="58" y="0"/>
                  </a:cxn>
                  <a:cxn ang="0">
                    <a:pos x="29" y="0"/>
                  </a:cxn>
                  <a:cxn ang="0">
                    <a:pos x="22" y="3"/>
                  </a:cxn>
                  <a:cxn ang="0">
                    <a:pos x="18" y="3"/>
                  </a:cxn>
                  <a:cxn ang="0">
                    <a:pos x="11" y="7"/>
                  </a:cxn>
                  <a:cxn ang="0">
                    <a:pos x="15" y="14"/>
                  </a:cxn>
                  <a:cxn ang="0">
                    <a:pos x="11" y="7"/>
                  </a:cxn>
                  <a:cxn ang="0">
                    <a:pos x="0" y="18"/>
                  </a:cxn>
                  <a:cxn ang="0">
                    <a:pos x="15" y="14"/>
                  </a:cxn>
                  <a:cxn ang="0">
                    <a:pos x="11" y="7"/>
                  </a:cxn>
                </a:cxnLst>
                <a:rect l="0" t="0" r="r" b="b"/>
                <a:pathLst>
                  <a:path w="65" h="18">
                    <a:moveTo>
                      <a:pt x="11" y="7"/>
                    </a:moveTo>
                    <a:lnTo>
                      <a:pt x="15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0" y="3"/>
                    </a:lnTo>
                    <a:lnTo>
                      <a:pt x="54" y="7"/>
                    </a:lnTo>
                    <a:lnTo>
                      <a:pt x="61" y="7"/>
                    </a:lnTo>
                    <a:lnTo>
                      <a:pt x="65" y="3"/>
                    </a:lnTo>
                    <a:lnTo>
                      <a:pt x="58" y="0"/>
                    </a:lnTo>
                    <a:lnTo>
                      <a:pt x="29" y="0"/>
                    </a:lnTo>
                    <a:lnTo>
                      <a:pt x="22" y="3"/>
                    </a:lnTo>
                    <a:lnTo>
                      <a:pt x="18" y="3"/>
                    </a:lnTo>
                    <a:lnTo>
                      <a:pt x="11" y="7"/>
                    </a:lnTo>
                    <a:lnTo>
                      <a:pt x="15" y="14"/>
                    </a:lnTo>
                    <a:lnTo>
                      <a:pt x="11" y="7"/>
                    </a:lnTo>
                    <a:lnTo>
                      <a:pt x="0" y="18"/>
                    </a:lnTo>
                    <a:lnTo>
                      <a:pt x="15" y="14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6" name="Freeform 64"/>
              <p:cNvSpPr>
                <a:spLocks/>
              </p:cNvSpPr>
              <p:nvPr/>
            </p:nvSpPr>
            <p:spPr bwMode="auto">
              <a:xfrm>
                <a:off x="2858" y="1474"/>
                <a:ext cx="7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4" y="18"/>
                  </a:cxn>
                  <a:cxn ang="0">
                    <a:pos x="7" y="15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18">
                    <a:moveTo>
                      <a:pt x="0" y="7"/>
                    </a:moveTo>
                    <a:lnTo>
                      <a:pt x="0" y="4"/>
                    </a:lnTo>
                    <a:lnTo>
                      <a:pt x="0" y="11"/>
                    </a:lnTo>
                    <a:lnTo>
                      <a:pt x="4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7" name="Freeform 65"/>
              <p:cNvSpPr>
                <a:spLocks/>
              </p:cNvSpPr>
              <p:nvPr/>
            </p:nvSpPr>
            <p:spPr bwMode="auto">
              <a:xfrm>
                <a:off x="2826" y="1471"/>
                <a:ext cx="39" cy="2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3" y="28"/>
                  </a:cxn>
                  <a:cxn ang="0">
                    <a:pos x="18" y="14"/>
                  </a:cxn>
                  <a:cxn ang="0">
                    <a:pos x="18" y="10"/>
                  </a:cxn>
                  <a:cxn ang="0">
                    <a:pos x="21" y="10"/>
                  </a:cxn>
                  <a:cxn ang="0">
                    <a:pos x="25" y="7"/>
                  </a:cxn>
                  <a:cxn ang="0">
                    <a:pos x="28" y="7"/>
                  </a:cxn>
                  <a:cxn ang="0">
                    <a:pos x="32" y="10"/>
                  </a:cxn>
                  <a:cxn ang="0">
                    <a:pos x="39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3"/>
                  </a:cxn>
                  <a:cxn ang="0">
                    <a:pos x="0" y="21"/>
                  </a:cxn>
                  <a:cxn ang="0">
                    <a:pos x="3" y="21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28"/>
                  </a:cxn>
                  <a:cxn ang="0">
                    <a:pos x="0" y="25"/>
                  </a:cxn>
                </a:cxnLst>
                <a:rect l="0" t="0" r="r" b="b"/>
                <a:pathLst>
                  <a:path w="39" h="28">
                    <a:moveTo>
                      <a:pt x="0" y="25"/>
                    </a:moveTo>
                    <a:lnTo>
                      <a:pt x="3" y="28"/>
                    </a:lnTo>
                    <a:lnTo>
                      <a:pt x="18" y="14"/>
                    </a:lnTo>
                    <a:lnTo>
                      <a:pt x="18" y="10"/>
                    </a:lnTo>
                    <a:lnTo>
                      <a:pt x="21" y="10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32" y="10"/>
                    </a:lnTo>
                    <a:lnTo>
                      <a:pt x="39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3"/>
                    </a:lnTo>
                    <a:lnTo>
                      <a:pt x="0" y="21"/>
                    </a:lnTo>
                    <a:lnTo>
                      <a:pt x="3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2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8" name="Freeform 66"/>
              <p:cNvSpPr>
                <a:spLocks/>
              </p:cNvSpPr>
              <p:nvPr/>
            </p:nvSpPr>
            <p:spPr bwMode="auto">
              <a:xfrm>
                <a:off x="2743" y="1417"/>
                <a:ext cx="86" cy="7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1" y="14"/>
                  </a:cxn>
                  <a:cxn ang="0">
                    <a:pos x="21" y="21"/>
                  </a:cxn>
                  <a:cxn ang="0">
                    <a:pos x="32" y="28"/>
                  </a:cxn>
                  <a:cxn ang="0">
                    <a:pos x="43" y="39"/>
                  </a:cxn>
                  <a:cxn ang="0">
                    <a:pos x="54" y="46"/>
                  </a:cxn>
                  <a:cxn ang="0">
                    <a:pos x="65" y="57"/>
                  </a:cxn>
                  <a:cxn ang="0">
                    <a:pos x="72" y="68"/>
                  </a:cxn>
                  <a:cxn ang="0">
                    <a:pos x="83" y="79"/>
                  </a:cxn>
                  <a:cxn ang="0">
                    <a:pos x="86" y="75"/>
                  </a:cxn>
                  <a:cxn ang="0">
                    <a:pos x="79" y="64"/>
                  </a:cxn>
                  <a:cxn ang="0">
                    <a:pos x="36" y="21"/>
                  </a:cxn>
                  <a:cxn ang="0">
                    <a:pos x="25" y="14"/>
                  </a:cxn>
                  <a:cxn ang="0">
                    <a:pos x="14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86" h="79">
                    <a:moveTo>
                      <a:pt x="0" y="7"/>
                    </a:moveTo>
                    <a:lnTo>
                      <a:pt x="11" y="14"/>
                    </a:lnTo>
                    <a:lnTo>
                      <a:pt x="21" y="21"/>
                    </a:lnTo>
                    <a:lnTo>
                      <a:pt x="32" y="28"/>
                    </a:lnTo>
                    <a:lnTo>
                      <a:pt x="43" y="39"/>
                    </a:lnTo>
                    <a:lnTo>
                      <a:pt x="54" y="46"/>
                    </a:lnTo>
                    <a:lnTo>
                      <a:pt x="65" y="57"/>
                    </a:lnTo>
                    <a:lnTo>
                      <a:pt x="72" y="68"/>
                    </a:lnTo>
                    <a:lnTo>
                      <a:pt x="83" y="79"/>
                    </a:lnTo>
                    <a:lnTo>
                      <a:pt x="86" y="75"/>
                    </a:lnTo>
                    <a:lnTo>
                      <a:pt x="79" y="64"/>
                    </a:lnTo>
                    <a:lnTo>
                      <a:pt x="36" y="21"/>
                    </a:lnTo>
                    <a:lnTo>
                      <a:pt x="25" y="14"/>
                    </a:lnTo>
                    <a:lnTo>
                      <a:pt x="14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19" name="Freeform 67"/>
              <p:cNvSpPr>
                <a:spLocks/>
              </p:cNvSpPr>
              <p:nvPr/>
            </p:nvSpPr>
            <p:spPr bwMode="auto">
              <a:xfrm>
                <a:off x="2595" y="1417"/>
                <a:ext cx="148" cy="118"/>
              </a:xfrm>
              <a:custGeom>
                <a:avLst/>
                <a:gdLst/>
                <a:ahLst/>
                <a:cxnLst>
                  <a:cxn ang="0">
                    <a:pos x="4" y="118"/>
                  </a:cxn>
                  <a:cxn ang="0">
                    <a:pos x="15" y="111"/>
                  </a:cxn>
                  <a:cxn ang="0">
                    <a:pos x="22" y="100"/>
                  </a:cxn>
                  <a:cxn ang="0">
                    <a:pos x="29" y="93"/>
                  </a:cxn>
                  <a:cxn ang="0">
                    <a:pos x="36" y="82"/>
                  </a:cxn>
                  <a:cxn ang="0">
                    <a:pos x="43" y="72"/>
                  </a:cxn>
                  <a:cxn ang="0">
                    <a:pos x="51" y="61"/>
                  </a:cxn>
                  <a:cxn ang="0">
                    <a:pos x="58" y="50"/>
                  </a:cxn>
                  <a:cxn ang="0">
                    <a:pos x="83" y="25"/>
                  </a:cxn>
                  <a:cxn ang="0">
                    <a:pos x="94" y="18"/>
                  </a:cxn>
                  <a:cxn ang="0">
                    <a:pos x="101" y="14"/>
                  </a:cxn>
                  <a:cxn ang="0">
                    <a:pos x="112" y="10"/>
                  </a:cxn>
                  <a:cxn ang="0">
                    <a:pos x="123" y="7"/>
                  </a:cxn>
                  <a:cxn ang="0">
                    <a:pos x="148" y="7"/>
                  </a:cxn>
                  <a:cxn ang="0">
                    <a:pos x="148" y="0"/>
                  </a:cxn>
                  <a:cxn ang="0">
                    <a:pos x="123" y="0"/>
                  </a:cxn>
                  <a:cxn ang="0">
                    <a:pos x="108" y="3"/>
                  </a:cxn>
                  <a:cxn ang="0">
                    <a:pos x="97" y="7"/>
                  </a:cxn>
                  <a:cxn ang="0">
                    <a:pos x="90" y="14"/>
                  </a:cxn>
                  <a:cxn ang="0">
                    <a:pos x="76" y="21"/>
                  </a:cxn>
                  <a:cxn ang="0">
                    <a:pos x="69" y="28"/>
                  </a:cxn>
                  <a:cxn ang="0">
                    <a:pos x="61" y="39"/>
                  </a:cxn>
                  <a:cxn ang="0">
                    <a:pos x="43" y="57"/>
                  </a:cxn>
                  <a:cxn ang="0">
                    <a:pos x="36" y="68"/>
                  </a:cxn>
                  <a:cxn ang="0">
                    <a:pos x="29" y="79"/>
                  </a:cxn>
                  <a:cxn ang="0">
                    <a:pos x="22" y="86"/>
                  </a:cxn>
                  <a:cxn ang="0">
                    <a:pos x="15" y="97"/>
                  </a:cxn>
                  <a:cxn ang="0">
                    <a:pos x="7" y="104"/>
                  </a:cxn>
                  <a:cxn ang="0">
                    <a:pos x="0" y="115"/>
                  </a:cxn>
                  <a:cxn ang="0">
                    <a:pos x="4" y="118"/>
                  </a:cxn>
                </a:cxnLst>
                <a:rect l="0" t="0" r="r" b="b"/>
                <a:pathLst>
                  <a:path w="148" h="118">
                    <a:moveTo>
                      <a:pt x="4" y="118"/>
                    </a:moveTo>
                    <a:lnTo>
                      <a:pt x="15" y="111"/>
                    </a:lnTo>
                    <a:lnTo>
                      <a:pt x="22" y="100"/>
                    </a:lnTo>
                    <a:lnTo>
                      <a:pt x="29" y="93"/>
                    </a:lnTo>
                    <a:lnTo>
                      <a:pt x="36" y="82"/>
                    </a:lnTo>
                    <a:lnTo>
                      <a:pt x="43" y="72"/>
                    </a:lnTo>
                    <a:lnTo>
                      <a:pt x="51" y="61"/>
                    </a:lnTo>
                    <a:lnTo>
                      <a:pt x="58" y="50"/>
                    </a:lnTo>
                    <a:lnTo>
                      <a:pt x="83" y="25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2" y="10"/>
                    </a:lnTo>
                    <a:lnTo>
                      <a:pt x="123" y="7"/>
                    </a:lnTo>
                    <a:lnTo>
                      <a:pt x="148" y="7"/>
                    </a:lnTo>
                    <a:lnTo>
                      <a:pt x="148" y="0"/>
                    </a:lnTo>
                    <a:lnTo>
                      <a:pt x="123" y="0"/>
                    </a:lnTo>
                    <a:lnTo>
                      <a:pt x="108" y="3"/>
                    </a:lnTo>
                    <a:lnTo>
                      <a:pt x="97" y="7"/>
                    </a:lnTo>
                    <a:lnTo>
                      <a:pt x="90" y="14"/>
                    </a:lnTo>
                    <a:lnTo>
                      <a:pt x="76" y="21"/>
                    </a:lnTo>
                    <a:lnTo>
                      <a:pt x="69" y="28"/>
                    </a:lnTo>
                    <a:lnTo>
                      <a:pt x="61" y="39"/>
                    </a:lnTo>
                    <a:lnTo>
                      <a:pt x="43" y="57"/>
                    </a:lnTo>
                    <a:lnTo>
                      <a:pt x="36" y="68"/>
                    </a:lnTo>
                    <a:lnTo>
                      <a:pt x="29" y="79"/>
                    </a:lnTo>
                    <a:lnTo>
                      <a:pt x="22" y="86"/>
                    </a:lnTo>
                    <a:lnTo>
                      <a:pt x="15" y="97"/>
                    </a:lnTo>
                    <a:lnTo>
                      <a:pt x="7" y="104"/>
                    </a:lnTo>
                    <a:lnTo>
                      <a:pt x="0" y="115"/>
                    </a:lnTo>
                    <a:lnTo>
                      <a:pt x="4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0" name="Freeform 68"/>
              <p:cNvSpPr>
                <a:spLocks/>
              </p:cNvSpPr>
              <p:nvPr/>
            </p:nvSpPr>
            <p:spPr bwMode="auto">
              <a:xfrm>
                <a:off x="2545" y="1532"/>
                <a:ext cx="54" cy="248"/>
              </a:xfrm>
              <a:custGeom>
                <a:avLst/>
                <a:gdLst/>
                <a:ahLst/>
                <a:cxnLst>
                  <a:cxn ang="0">
                    <a:pos x="7" y="248"/>
                  </a:cxn>
                  <a:cxn ang="0">
                    <a:pos x="11" y="219"/>
                  </a:cxn>
                  <a:cxn ang="0">
                    <a:pos x="14" y="187"/>
                  </a:cxn>
                  <a:cxn ang="0">
                    <a:pos x="14" y="122"/>
                  </a:cxn>
                  <a:cxn ang="0">
                    <a:pos x="18" y="86"/>
                  </a:cxn>
                  <a:cxn ang="0">
                    <a:pos x="25" y="57"/>
                  </a:cxn>
                  <a:cxn ang="0">
                    <a:pos x="36" y="29"/>
                  </a:cxn>
                  <a:cxn ang="0">
                    <a:pos x="54" y="3"/>
                  </a:cxn>
                  <a:cxn ang="0">
                    <a:pos x="50" y="0"/>
                  </a:cxn>
                  <a:cxn ang="0">
                    <a:pos x="29" y="25"/>
                  </a:cxn>
                  <a:cxn ang="0">
                    <a:pos x="14" y="54"/>
                  </a:cxn>
                  <a:cxn ang="0">
                    <a:pos x="11" y="86"/>
                  </a:cxn>
                  <a:cxn ang="0">
                    <a:pos x="7" y="122"/>
                  </a:cxn>
                  <a:cxn ang="0">
                    <a:pos x="7" y="187"/>
                  </a:cxn>
                  <a:cxn ang="0">
                    <a:pos x="3" y="219"/>
                  </a:cxn>
                  <a:cxn ang="0">
                    <a:pos x="0" y="248"/>
                  </a:cxn>
                  <a:cxn ang="0">
                    <a:pos x="7" y="248"/>
                  </a:cxn>
                </a:cxnLst>
                <a:rect l="0" t="0" r="r" b="b"/>
                <a:pathLst>
                  <a:path w="54" h="248">
                    <a:moveTo>
                      <a:pt x="7" y="248"/>
                    </a:moveTo>
                    <a:lnTo>
                      <a:pt x="11" y="219"/>
                    </a:lnTo>
                    <a:lnTo>
                      <a:pt x="14" y="187"/>
                    </a:lnTo>
                    <a:lnTo>
                      <a:pt x="14" y="122"/>
                    </a:lnTo>
                    <a:lnTo>
                      <a:pt x="18" y="86"/>
                    </a:lnTo>
                    <a:lnTo>
                      <a:pt x="25" y="57"/>
                    </a:lnTo>
                    <a:lnTo>
                      <a:pt x="36" y="29"/>
                    </a:lnTo>
                    <a:lnTo>
                      <a:pt x="54" y="3"/>
                    </a:lnTo>
                    <a:lnTo>
                      <a:pt x="50" y="0"/>
                    </a:lnTo>
                    <a:lnTo>
                      <a:pt x="29" y="25"/>
                    </a:lnTo>
                    <a:lnTo>
                      <a:pt x="14" y="54"/>
                    </a:lnTo>
                    <a:lnTo>
                      <a:pt x="11" y="86"/>
                    </a:lnTo>
                    <a:lnTo>
                      <a:pt x="7" y="122"/>
                    </a:lnTo>
                    <a:lnTo>
                      <a:pt x="7" y="187"/>
                    </a:lnTo>
                    <a:lnTo>
                      <a:pt x="3" y="219"/>
                    </a:lnTo>
                    <a:lnTo>
                      <a:pt x="0" y="248"/>
                    </a:lnTo>
                    <a:lnTo>
                      <a:pt x="7" y="2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1" name="Freeform 69"/>
              <p:cNvSpPr>
                <a:spLocks/>
              </p:cNvSpPr>
              <p:nvPr/>
            </p:nvSpPr>
            <p:spPr bwMode="auto">
              <a:xfrm>
                <a:off x="2538" y="1780"/>
                <a:ext cx="18" cy="79"/>
              </a:xfrm>
              <a:custGeom>
                <a:avLst/>
                <a:gdLst/>
                <a:ahLst/>
                <a:cxnLst>
                  <a:cxn ang="0">
                    <a:pos x="7" y="76"/>
                  </a:cxn>
                  <a:cxn ang="0">
                    <a:pos x="7" y="79"/>
                  </a:cxn>
                  <a:cxn ang="0">
                    <a:pos x="14" y="69"/>
                  </a:cxn>
                  <a:cxn ang="0">
                    <a:pos x="14" y="58"/>
                  </a:cxn>
                  <a:cxn ang="0">
                    <a:pos x="18" y="51"/>
                  </a:cxn>
                  <a:cxn ang="0">
                    <a:pos x="14" y="4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7" y="29"/>
                  </a:cxn>
                  <a:cxn ang="0">
                    <a:pos x="10" y="40"/>
                  </a:cxn>
                  <a:cxn ang="0">
                    <a:pos x="10" y="58"/>
                  </a:cxn>
                  <a:cxn ang="0">
                    <a:pos x="7" y="65"/>
                  </a:cxn>
                  <a:cxn ang="0">
                    <a:pos x="0" y="76"/>
                  </a:cxn>
                  <a:cxn ang="0">
                    <a:pos x="7" y="76"/>
                  </a:cxn>
                </a:cxnLst>
                <a:rect l="0" t="0" r="r" b="b"/>
                <a:pathLst>
                  <a:path w="18" h="79">
                    <a:moveTo>
                      <a:pt x="7" y="76"/>
                    </a:moveTo>
                    <a:lnTo>
                      <a:pt x="7" y="79"/>
                    </a:lnTo>
                    <a:lnTo>
                      <a:pt x="14" y="69"/>
                    </a:lnTo>
                    <a:lnTo>
                      <a:pt x="14" y="58"/>
                    </a:lnTo>
                    <a:lnTo>
                      <a:pt x="18" y="51"/>
                    </a:lnTo>
                    <a:lnTo>
                      <a:pt x="14" y="4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29"/>
                    </a:lnTo>
                    <a:lnTo>
                      <a:pt x="10" y="40"/>
                    </a:lnTo>
                    <a:lnTo>
                      <a:pt x="10" y="58"/>
                    </a:lnTo>
                    <a:lnTo>
                      <a:pt x="7" y="65"/>
                    </a:lnTo>
                    <a:lnTo>
                      <a:pt x="0" y="76"/>
                    </a:lnTo>
                    <a:lnTo>
                      <a:pt x="7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2" name="Freeform 70"/>
              <p:cNvSpPr>
                <a:spLocks/>
              </p:cNvSpPr>
              <p:nvPr/>
            </p:nvSpPr>
            <p:spPr bwMode="auto">
              <a:xfrm>
                <a:off x="2538" y="1856"/>
                <a:ext cx="14" cy="14"/>
              </a:xfrm>
              <a:custGeom>
                <a:avLst/>
                <a:gdLst/>
                <a:ahLst/>
                <a:cxnLst>
                  <a:cxn ang="0">
                    <a:pos x="10" y="14"/>
                  </a:cxn>
                  <a:cxn ang="0">
                    <a:pos x="10" y="7"/>
                  </a:cxn>
                  <a:cxn ang="0">
                    <a:pos x="7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4"/>
                  </a:cxn>
                  <a:cxn ang="0">
                    <a:pos x="7" y="7"/>
                  </a:cxn>
                  <a:cxn ang="0">
                    <a:pos x="10" y="14"/>
                  </a:cxn>
                  <a:cxn ang="0">
                    <a:pos x="14" y="11"/>
                  </a:cxn>
                  <a:cxn ang="0">
                    <a:pos x="10" y="11"/>
                  </a:cxn>
                  <a:cxn ang="0">
                    <a:pos x="10" y="14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7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7" y="7"/>
                    </a:lnTo>
                    <a:lnTo>
                      <a:pt x="10" y="14"/>
                    </a:lnTo>
                    <a:lnTo>
                      <a:pt x="14" y="11"/>
                    </a:lnTo>
                    <a:lnTo>
                      <a:pt x="10" y="11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3" name="Freeform 71"/>
              <p:cNvSpPr>
                <a:spLocks/>
              </p:cNvSpPr>
              <p:nvPr/>
            </p:nvSpPr>
            <p:spPr bwMode="auto">
              <a:xfrm>
                <a:off x="2516" y="1856"/>
                <a:ext cx="32" cy="1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8" y="18"/>
                  </a:cxn>
                  <a:cxn ang="0">
                    <a:pos x="29" y="18"/>
                  </a:cxn>
                  <a:cxn ang="0">
                    <a:pos x="32" y="14"/>
                  </a:cxn>
                  <a:cxn ang="0">
                    <a:pos x="29" y="7"/>
                  </a:cxn>
                  <a:cxn ang="0">
                    <a:pos x="25" y="11"/>
                  </a:cxn>
                  <a:cxn ang="0">
                    <a:pos x="22" y="11"/>
                  </a:cxn>
                  <a:cxn ang="0">
                    <a:pos x="14" y="3"/>
                  </a:cxn>
                  <a:cxn ang="0">
                    <a:pos x="7" y="3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0" y="3"/>
                  </a:cxn>
                </a:cxnLst>
                <a:rect l="0" t="0" r="r" b="b"/>
                <a:pathLst>
                  <a:path w="32" h="18">
                    <a:moveTo>
                      <a:pt x="0" y="3"/>
                    </a:moveTo>
                    <a:lnTo>
                      <a:pt x="7" y="11"/>
                    </a:lnTo>
                    <a:lnTo>
                      <a:pt x="11" y="11"/>
                    </a:lnTo>
                    <a:lnTo>
                      <a:pt x="18" y="18"/>
                    </a:lnTo>
                    <a:lnTo>
                      <a:pt x="29" y="18"/>
                    </a:lnTo>
                    <a:lnTo>
                      <a:pt x="32" y="14"/>
                    </a:lnTo>
                    <a:lnTo>
                      <a:pt x="29" y="7"/>
                    </a:lnTo>
                    <a:lnTo>
                      <a:pt x="25" y="11"/>
                    </a:lnTo>
                    <a:lnTo>
                      <a:pt x="22" y="11"/>
                    </a:lnTo>
                    <a:lnTo>
                      <a:pt x="14" y="3"/>
                    </a:lnTo>
                    <a:lnTo>
                      <a:pt x="7" y="3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4" name="Freeform 72"/>
              <p:cNvSpPr>
                <a:spLocks/>
              </p:cNvSpPr>
              <p:nvPr/>
            </p:nvSpPr>
            <p:spPr bwMode="auto">
              <a:xfrm>
                <a:off x="2502" y="1798"/>
                <a:ext cx="21" cy="61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0" y="11"/>
                  </a:cxn>
                  <a:cxn ang="0">
                    <a:pos x="7" y="15"/>
                  </a:cxn>
                  <a:cxn ang="0">
                    <a:pos x="7" y="18"/>
                  </a:cxn>
                  <a:cxn ang="0">
                    <a:pos x="10" y="22"/>
                  </a:cxn>
                  <a:cxn ang="0">
                    <a:pos x="10" y="54"/>
                  </a:cxn>
                  <a:cxn ang="0">
                    <a:pos x="14" y="61"/>
                  </a:cxn>
                  <a:cxn ang="0">
                    <a:pos x="21" y="61"/>
                  </a:cxn>
                  <a:cxn ang="0">
                    <a:pos x="18" y="54"/>
                  </a:cxn>
                  <a:cxn ang="0">
                    <a:pos x="18" y="22"/>
                  </a:cxn>
                  <a:cxn ang="0">
                    <a:pos x="14" y="15"/>
                  </a:cxn>
                  <a:cxn ang="0">
                    <a:pos x="10" y="7"/>
                  </a:cxn>
                  <a:cxn ang="0">
                    <a:pos x="3" y="4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3" y="7"/>
                  </a:cxn>
                </a:cxnLst>
                <a:rect l="0" t="0" r="r" b="b"/>
                <a:pathLst>
                  <a:path w="21" h="61">
                    <a:moveTo>
                      <a:pt x="3" y="7"/>
                    </a:moveTo>
                    <a:lnTo>
                      <a:pt x="0" y="11"/>
                    </a:lnTo>
                    <a:lnTo>
                      <a:pt x="7" y="15"/>
                    </a:lnTo>
                    <a:lnTo>
                      <a:pt x="7" y="18"/>
                    </a:lnTo>
                    <a:lnTo>
                      <a:pt x="10" y="22"/>
                    </a:lnTo>
                    <a:lnTo>
                      <a:pt x="10" y="54"/>
                    </a:lnTo>
                    <a:lnTo>
                      <a:pt x="14" y="61"/>
                    </a:lnTo>
                    <a:lnTo>
                      <a:pt x="21" y="61"/>
                    </a:lnTo>
                    <a:lnTo>
                      <a:pt x="18" y="54"/>
                    </a:lnTo>
                    <a:lnTo>
                      <a:pt x="18" y="22"/>
                    </a:lnTo>
                    <a:lnTo>
                      <a:pt x="14" y="15"/>
                    </a:lnTo>
                    <a:lnTo>
                      <a:pt x="10" y="7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5" name="Freeform 73"/>
              <p:cNvSpPr>
                <a:spLocks/>
              </p:cNvSpPr>
              <p:nvPr/>
            </p:nvSpPr>
            <p:spPr bwMode="auto">
              <a:xfrm>
                <a:off x="2491" y="1802"/>
                <a:ext cx="14" cy="54"/>
              </a:xfrm>
              <a:custGeom>
                <a:avLst/>
                <a:gdLst/>
                <a:ahLst/>
                <a:cxnLst>
                  <a:cxn ang="0">
                    <a:pos x="3" y="54"/>
                  </a:cxn>
                  <a:cxn ang="0">
                    <a:pos x="7" y="50"/>
                  </a:cxn>
                  <a:cxn ang="0">
                    <a:pos x="11" y="36"/>
                  </a:cxn>
                  <a:cxn ang="0">
                    <a:pos x="11" y="14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3" y="14"/>
                  </a:cxn>
                  <a:cxn ang="0">
                    <a:pos x="3" y="36"/>
                  </a:cxn>
                  <a:cxn ang="0">
                    <a:pos x="0" y="47"/>
                  </a:cxn>
                  <a:cxn ang="0">
                    <a:pos x="3" y="47"/>
                  </a:cxn>
                  <a:cxn ang="0">
                    <a:pos x="3" y="54"/>
                  </a:cxn>
                  <a:cxn ang="0">
                    <a:pos x="7" y="54"/>
                  </a:cxn>
                  <a:cxn ang="0">
                    <a:pos x="7" y="50"/>
                  </a:cxn>
                  <a:cxn ang="0">
                    <a:pos x="3" y="54"/>
                  </a:cxn>
                </a:cxnLst>
                <a:rect l="0" t="0" r="r" b="b"/>
                <a:pathLst>
                  <a:path w="14" h="54">
                    <a:moveTo>
                      <a:pt x="3" y="54"/>
                    </a:moveTo>
                    <a:lnTo>
                      <a:pt x="7" y="50"/>
                    </a:lnTo>
                    <a:lnTo>
                      <a:pt x="11" y="36"/>
                    </a:lnTo>
                    <a:lnTo>
                      <a:pt x="11" y="14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3" y="14"/>
                    </a:lnTo>
                    <a:lnTo>
                      <a:pt x="3" y="36"/>
                    </a:lnTo>
                    <a:lnTo>
                      <a:pt x="0" y="47"/>
                    </a:lnTo>
                    <a:lnTo>
                      <a:pt x="3" y="47"/>
                    </a:lnTo>
                    <a:lnTo>
                      <a:pt x="3" y="54"/>
                    </a:lnTo>
                    <a:lnTo>
                      <a:pt x="7" y="54"/>
                    </a:lnTo>
                    <a:lnTo>
                      <a:pt x="7" y="50"/>
                    </a:lnTo>
                    <a:lnTo>
                      <a:pt x="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6" name="Freeform 74"/>
              <p:cNvSpPr>
                <a:spLocks/>
              </p:cNvSpPr>
              <p:nvPr/>
            </p:nvSpPr>
            <p:spPr bwMode="auto">
              <a:xfrm>
                <a:off x="2458" y="1834"/>
                <a:ext cx="36" cy="2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1" y="7"/>
                  </a:cxn>
                  <a:cxn ang="0">
                    <a:pos x="18" y="15"/>
                  </a:cxn>
                  <a:cxn ang="0">
                    <a:pos x="26" y="18"/>
                  </a:cxn>
                  <a:cxn ang="0">
                    <a:pos x="29" y="18"/>
                  </a:cxn>
                  <a:cxn ang="0">
                    <a:pos x="33" y="22"/>
                  </a:cxn>
                  <a:cxn ang="0">
                    <a:pos x="36" y="22"/>
                  </a:cxn>
                  <a:cxn ang="0">
                    <a:pos x="36" y="15"/>
                  </a:cxn>
                  <a:cxn ang="0">
                    <a:pos x="33" y="15"/>
                  </a:cxn>
                  <a:cxn ang="0">
                    <a:pos x="33" y="11"/>
                  </a:cxn>
                  <a:cxn ang="0">
                    <a:pos x="29" y="7"/>
                  </a:cxn>
                  <a:cxn ang="0">
                    <a:pos x="22" y="7"/>
                  </a:cxn>
                  <a:cxn ang="0">
                    <a:pos x="18" y="4"/>
                  </a:cxn>
                  <a:cxn ang="0">
                    <a:pos x="15" y="4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0" y="7"/>
                  </a:cxn>
                </a:cxnLst>
                <a:rect l="0" t="0" r="r" b="b"/>
                <a:pathLst>
                  <a:path w="36" h="22">
                    <a:moveTo>
                      <a:pt x="0" y="7"/>
                    </a:moveTo>
                    <a:lnTo>
                      <a:pt x="11" y="7"/>
                    </a:lnTo>
                    <a:lnTo>
                      <a:pt x="18" y="15"/>
                    </a:lnTo>
                    <a:lnTo>
                      <a:pt x="26" y="18"/>
                    </a:lnTo>
                    <a:lnTo>
                      <a:pt x="29" y="18"/>
                    </a:lnTo>
                    <a:lnTo>
                      <a:pt x="33" y="22"/>
                    </a:lnTo>
                    <a:lnTo>
                      <a:pt x="36" y="22"/>
                    </a:lnTo>
                    <a:lnTo>
                      <a:pt x="36" y="15"/>
                    </a:lnTo>
                    <a:lnTo>
                      <a:pt x="33" y="15"/>
                    </a:lnTo>
                    <a:lnTo>
                      <a:pt x="33" y="11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18" y="4"/>
                    </a:lnTo>
                    <a:lnTo>
                      <a:pt x="15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7" name="Freeform 75"/>
              <p:cNvSpPr>
                <a:spLocks/>
              </p:cNvSpPr>
              <p:nvPr/>
            </p:nvSpPr>
            <p:spPr bwMode="auto">
              <a:xfrm>
                <a:off x="2451" y="1831"/>
                <a:ext cx="11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10"/>
                  </a:cxn>
                  <a:cxn ang="0">
                    <a:pos x="11" y="7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10">
                    <a:moveTo>
                      <a:pt x="0" y="3"/>
                    </a:moveTo>
                    <a:lnTo>
                      <a:pt x="7" y="10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8" name="Freeform 76"/>
              <p:cNvSpPr>
                <a:spLocks/>
              </p:cNvSpPr>
              <p:nvPr/>
            </p:nvSpPr>
            <p:spPr bwMode="auto">
              <a:xfrm>
                <a:off x="2444" y="1697"/>
                <a:ext cx="18" cy="137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0" y="4"/>
                  </a:cxn>
                  <a:cxn ang="0">
                    <a:pos x="7" y="18"/>
                  </a:cxn>
                  <a:cxn ang="0">
                    <a:pos x="7" y="137"/>
                  </a:cxn>
                  <a:cxn ang="0">
                    <a:pos x="14" y="137"/>
                  </a:cxn>
                  <a:cxn ang="0">
                    <a:pos x="14" y="83"/>
                  </a:cxn>
                  <a:cxn ang="0">
                    <a:pos x="18" y="65"/>
                  </a:cxn>
                  <a:cxn ang="0">
                    <a:pos x="18" y="33"/>
                  </a:cxn>
                  <a:cxn ang="0">
                    <a:pos x="14" y="18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4" y="8"/>
                  </a:cxn>
                </a:cxnLst>
                <a:rect l="0" t="0" r="r" b="b"/>
                <a:pathLst>
                  <a:path w="18" h="137">
                    <a:moveTo>
                      <a:pt x="4" y="8"/>
                    </a:moveTo>
                    <a:lnTo>
                      <a:pt x="0" y="4"/>
                    </a:lnTo>
                    <a:lnTo>
                      <a:pt x="7" y="18"/>
                    </a:lnTo>
                    <a:lnTo>
                      <a:pt x="7" y="137"/>
                    </a:lnTo>
                    <a:lnTo>
                      <a:pt x="14" y="137"/>
                    </a:lnTo>
                    <a:lnTo>
                      <a:pt x="14" y="83"/>
                    </a:lnTo>
                    <a:lnTo>
                      <a:pt x="18" y="65"/>
                    </a:lnTo>
                    <a:lnTo>
                      <a:pt x="18" y="33"/>
                    </a:lnTo>
                    <a:lnTo>
                      <a:pt x="14" y="18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29" name="Freeform 77"/>
              <p:cNvSpPr>
                <a:spLocks/>
              </p:cNvSpPr>
              <p:nvPr/>
            </p:nvSpPr>
            <p:spPr bwMode="auto">
              <a:xfrm>
                <a:off x="2440" y="1697"/>
                <a:ext cx="8" cy="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8"/>
                  </a:cxn>
                  <a:cxn ang="0">
                    <a:pos x="8" y="8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8">
                    <a:moveTo>
                      <a:pt x="8" y="4"/>
                    </a:moveTo>
                    <a:lnTo>
                      <a:pt x="4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0" name="Freeform 78"/>
              <p:cNvSpPr>
                <a:spLocks/>
              </p:cNvSpPr>
              <p:nvPr/>
            </p:nvSpPr>
            <p:spPr bwMode="auto">
              <a:xfrm>
                <a:off x="2433" y="1701"/>
                <a:ext cx="15" cy="115"/>
              </a:xfrm>
              <a:custGeom>
                <a:avLst/>
                <a:gdLst/>
                <a:ahLst/>
                <a:cxnLst>
                  <a:cxn ang="0">
                    <a:pos x="4" y="112"/>
                  </a:cxn>
                  <a:cxn ang="0">
                    <a:pos x="7" y="108"/>
                  </a:cxn>
                  <a:cxn ang="0">
                    <a:pos x="15" y="0"/>
                  </a:cxn>
                  <a:cxn ang="0">
                    <a:pos x="7" y="0"/>
                  </a:cxn>
                  <a:cxn ang="0">
                    <a:pos x="0" y="108"/>
                  </a:cxn>
                  <a:cxn ang="0">
                    <a:pos x="4" y="104"/>
                  </a:cxn>
                  <a:cxn ang="0">
                    <a:pos x="4" y="112"/>
                  </a:cxn>
                  <a:cxn ang="0">
                    <a:pos x="7" y="115"/>
                  </a:cxn>
                  <a:cxn ang="0">
                    <a:pos x="7" y="108"/>
                  </a:cxn>
                  <a:cxn ang="0">
                    <a:pos x="4" y="112"/>
                  </a:cxn>
                </a:cxnLst>
                <a:rect l="0" t="0" r="r" b="b"/>
                <a:pathLst>
                  <a:path w="15" h="115">
                    <a:moveTo>
                      <a:pt x="4" y="112"/>
                    </a:moveTo>
                    <a:lnTo>
                      <a:pt x="7" y="108"/>
                    </a:lnTo>
                    <a:lnTo>
                      <a:pt x="15" y="0"/>
                    </a:lnTo>
                    <a:lnTo>
                      <a:pt x="7" y="0"/>
                    </a:lnTo>
                    <a:lnTo>
                      <a:pt x="0" y="108"/>
                    </a:lnTo>
                    <a:lnTo>
                      <a:pt x="4" y="104"/>
                    </a:lnTo>
                    <a:lnTo>
                      <a:pt x="4" y="112"/>
                    </a:lnTo>
                    <a:lnTo>
                      <a:pt x="7" y="115"/>
                    </a:lnTo>
                    <a:lnTo>
                      <a:pt x="7" y="108"/>
                    </a:lnTo>
                    <a:lnTo>
                      <a:pt x="4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1" name="Freeform 79"/>
              <p:cNvSpPr>
                <a:spLocks/>
              </p:cNvSpPr>
              <p:nvPr/>
            </p:nvSpPr>
            <p:spPr bwMode="auto">
              <a:xfrm>
                <a:off x="2390" y="1791"/>
                <a:ext cx="47" cy="2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11"/>
                  </a:cxn>
                  <a:cxn ang="0">
                    <a:pos x="7" y="14"/>
                  </a:cxn>
                  <a:cxn ang="0">
                    <a:pos x="14" y="18"/>
                  </a:cxn>
                  <a:cxn ang="0">
                    <a:pos x="22" y="18"/>
                  </a:cxn>
                  <a:cxn ang="0">
                    <a:pos x="29" y="22"/>
                  </a:cxn>
                  <a:cxn ang="0">
                    <a:pos x="47" y="22"/>
                  </a:cxn>
                  <a:cxn ang="0">
                    <a:pos x="47" y="14"/>
                  </a:cxn>
                  <a:cxn ang="0">
                    <a:pos x="29" y="14"/>
                  </a:cxn>
                  <a:cxn ang="0">
                    <a:pos x="22" y="11"/>
                  </a:cxn>
                  <a:cxn ang="0">
                    <a:pos x="18" y="11"/>
                  </a:cxn>
                  <a:cxn ang="0">
                    <a:pos x="11" y="7"/>
                  </a:cxn>
                  <a:cxn ang="0">
                    <a:pos x="7" y="7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0" y="4"/>
                  </a:cxn>
                </a:cxnLst>
                <a:rect l="0" t="0" r="r" b="b"/>
                <a:pathLst>
                  <a:path w="47" h="22">
                    <a:moveTo>
                      <a:pt x="0" y="4"/>
                    </a:moveTo>
                    <a:lnTo>
                      <a:pt x="4" y="11"/>
                    </a:lnTo>
                    <a:lnTo>
                      <a:pt x="7" y="14"/>
                    </a:lnTo>
                    <a:lnTo>
                      <a:pt x="14" y="18"/>
                    </a:lnTo>
                    <a:lnTo>
                      <a:pt x="22" y="18"/>
                    </a:lnTo>
                    <a:lnTo>
                      <a:pt x="29" y="22"/>
                    </a:lnTo>
                    <a:lnTo>
                      <a:pt x="47" y="22"/>
                    </a:lnTo>
                    <a:lnTo>
                      <a:pt x="47" y="14"/>
                    </a:lnTo>
                    <a:lnTo>
                      <a:pt x="29" y="14"/>
                    </a:lnTo>
                    <a:lnTo>
                      <a:pt x="22" y="11"/>
                    </a:lnTo>
                    <a:lnTo>
                      <a:pt x="18" y="11"/>
                    </a:lnTo>
                    <a:lnTo>
                      <a:pt x="11" y="7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2" name="Freeform 80"/>
              <p:cNvSpPr>
                <a:spLocks/>
              </p:cNvSpPr>
              <p:nvPr/>
            </p:nvSpPr>
            <p:spPr bwMode="auto">
              <a:xfrm>
                <a:off x="2390" y="1618"/>
                <a:ext cx="40" cy="177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29" y="25"/>
                  </a:cxn>
                  <a:cxn ang="0">
                    <a:pos x="22" y="47"/>
                  </a:cxn>
                  <a:cxn ang="0">
                    <a:pos x="18" y="65"/>
                  </a:cxn>
                  <a:cxn ang="0">
                    <a:pos x="14" y="87"/>
                  </a:cxn>
                  <a:cxn ang="0">
                    <a:pos x="11" y="108"/>
                  </a:cxn>
                  <a:cxn ang="0">
                    <a:pos x="7" y="130"/>
                  </a:cxn>
                  <a:cxn ang="0">
                    <a:pos x="4" y="151"/>
                  </a:cxn>
                  <a:cxn ang="0">
                    <a:pos x="0" y="177"/>
                  </a:cxn>
                  <a:cxn ang="0">
                    <a:pos x="4" y="177"/>
                  </a:cxn>
                  <a:cxn ang="0">
                    <a:pos x="7" y="155"/>
                  </a:cxn>
                  <a:cxn ang="0">
                    <a:pos x="14" y="133"/>
                  </a:cxn>
                  <a:cxn ang="0">
                    <a:pos x="18" y="112"/>
                  </a:cxn>
                  <a:cxn ang="0">
                    <a:pos x="22" y="90"/>
                  </a:cxn>
                  <a:cxn ang="0">
                    <a:pos x="25" y="69"/>
                  </a:cxn>
                  <a:cxn ang="0">
                    <a:pos x="29" y="47"/>
                  </a:cxn>
                  <a:cxn ang="0">
                    <a:pos x="36" y="25"/>
                  </a:cxn>
                  <a:cxn ang="0">
                    <a:pos x="40" y="4"/>
                  </a:cxn>
                  <a:cxn ang="0">
                    <a:pos x="40" y="0"/>
                  </a:cxn>
                  <a:cxn ang="0">
                    <a:pos x="40" y="4"/>
                  </a:cxn>
                  <a:cxn ang="0">
                    <a:pos x="40" y="0"/>
                  </a:cxn>
                  <a:cxn ang="0">
                    <a:pos x="32" y="4"/>
                  </a:cxn>
                </a:cxnLst>
                <a:rect l="0" t="0" r="r" b="b"/>
                <a:pathLst>
                  <a:path w="40" h="177">
                    <a:moveTo>
                      <a:pt x="32" y="4"/>
                    </a:moveTo>
                    <a:lnTo>
                      <a:pt x="29" y="25"/>
                    </a:lnTo>
                    <a:lnTo>
                      <a:pt x="22" y="47"/>
                    </a:lnTo>
                    <a:lnTo>
                      <a:pt x="18" y="65"/>
                    </a:lnTo>
                    <a:lnTo>
                      <a:pt x="14" y="87"/>
                    </a:lnTo>
                    <a:lnTo>
                      <a:pt x="11" y="108"/>
                    </a:lnTo>
                    <a:lnTo>
                      <a:pt x="7" y="130"/>
                    </a:lnTo>
                    <a:lnTo>
                      <a:pt x="4" y="151"/>
                    </a:lnTo>
                    <a:lnTo>
                      <a:pt x="0" y="177"/>
                    </a:lnTo>
                    <a:lnTo>
                      <a:pt x="4" y="177"/>
                    </a:lnTo>
                    <a:lnTo>
                      <a:pt x="7" y="155"/>
                    </a:lnTo>
                    <a:lnTo>
                      <a:pt x="14" y="133"/>
                    </a:lnTo>
                    <a:lnTo>
                      <a:pt x="18" y="112"/>
                    </a:lnTo>
                    <a:lnTo>
                      <a:pt x="22" y="90"/>
                    </a:lnTo>
                    <a:lnTo>
                      <a:pt x="25" y="69"/>
                    </a:lnTo>
                    <a:lnTo>
                      <a:pt x="29" y="47"/>
                    </a:lnTo>
                    <a:lnTo>
                      <a:pt x="36" y="25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Freeform 81"/>
              <p:cNvSpPr>
                <a:spLocks/>
              </p:cNvSpPr>
              <p:nvPr/>
            </p:nvSpPr>
            <p:spPr bwMode="auto">
              <a:xfrm>
                <a:off x="2419" y="1611"/>
                <a:ext cx="11" cy="11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11" y="7"/>
                  </a:cxn>
                  <a:cxn ang="0">
                    <a:pos x="3" y="4"/>
                  </a:cxn>
                  <a:cxn ang="0">
                    <a:pos x="0" y="4"/>
                  </a:cxn>
                  <a:cxn ang="0">
                    <a:pos x="3" y="4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7"/>
                  </a:cxn>
                </a:cxnLst>
                <a:rect l="0" t="0" r="r" b="b"/>
                <a:pathLst>
                  <a:path w="11" h="11">
                    <a:moveTo>
                      <a:pt x="3" y="7"/>
                    </a:moveTo>
                    <a:lnTo>
                      <a:pt x="0" y="7"/>
                    </a:lnTo>
                    <a:lnTo>
                      <a:pt x="3" y="11"/>
                    </a:lnTo>
                    <a:lnTo>
                      <a:pt x="11" y="7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4" name="Freeform 82"/>
              <p:cNvSpPr>
                <a:spLocks/>
              </p:cNvSpPr>
              <p:nvPr/>
            </p:nvSpPr>
            <p:spPr bwMode="auto">
              <a:xfrm>
                <a:off x="2412" y="1615"/>
                <a:ext cx="10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7" y="7"/>
                  </a:cxn>
                </a:cxnLst>
                <a:rect l="0" t="0" r="r" b="b"/>
                <a:pathLst>
                  <a:path w="10" h="7">
                    <a:moveTo>
                      <a:pt x="7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5" name="Freeform 83"/>
              <p:cNvSpPr>
                <a:spLocks/>
              </p:cNvSpPr>
              <p:nvPr/>
            </p:nvSpPr>
            <p:spPr bwMode="auto">
              <a:xfrm>
                <a:off x="2368" y="1622"/>
                <a:ext cx="51" cy="165"/>
              </a:xfrm>
              <a:custGeom>
                <a:avLst/>
                <a:gdLst/>
                <a:ahLst/>
                <a:cxnLst>
                  <a:cxn ang="0">
                    <a:pos x="0" y="165"/>
                  </a:cxn>
                  <a:cxn ang="0">
                    <a:pos x="8" y="165"/>
                  </a:cxn>
                  <a:cxn ang="0">
                    <a:pos x="15" y="147"/>
                  </a:cxn>
                  <a:cxn ang="0">
                    <a:pos x="22" y="126"/>
                  </a:cxn>
                  <a:cxn ang="0">
                    <a:pos x="26" y="104"/>
                  </a:cxn>
                  <a:cxn ang="0">
                    <a:pos x="29" y="83"/>
                  </a:cxn>
                  <a:cxn ang="0">
                    <a:pos x="36" y="61"/>
                  </a:cxn>
                  <a:cxn ang="0">
                    <a:pos x="40" y="43"/>
                  </a:cxn>
                  <a:cxn ang="0">
                    <a:pos x="44" y="21"/>
                  </a:cxn>
                  <a:cxn ang="0">
                    <a:pos x="51" y="0"/>
                  </a:cxn>
                  <a:cxn ang="0">
                    <a:pos x="44" y="0"/>
                  </a:cxn>
                  <a:cxn ang="0">
                    <a:pos x="40" y="18"/>
                  </a:cxn>
                  <a:cxn ang="0">
                    <a:pos x="33" y="39"/>
                  </a:cxn>
                  <a:cxn ang="0">
                    <a:pos x="29" y="61"/>
                  </a:cxn>
                  <a:cxn ang="0">
                    <a:pos x="26" y="83"/>
                  </a:cxn>
                  <a:cxn ang="0">
                    <a:pos x="18" y="104"/>
                  </a:cxn>
                  <a:cxn ang="0">
                    <a:pos x="15" y="126"/>
                  </a:cxn>
                  <a:cxn ang="0">
                    <a:pos x="8" y="144"/>
                  </a:cxn>
                  <a:cxn ang="0">
                    <a:pos x="0" y="165"/>
                  </a:cxn>
                  <a:cxn ang="0">
                    <a:pos x="8" y="165"/>
                  </a:cxn>
                  <a:cxn ang="0">
                    <a:pos x="0" y="165"/>
                  </a:cxn>
                </a:cxnLst>
                <a:rect l="0" t="0" r="r" b="b"/>
                <a:pathLst>
                  <a:path w="51" h="165">
                    <a:moveTo>
                      <a:pt x="0" y="165"/>
                    </a:moveTo>
                    <a:lnTo>
                      <a:pt x="8" y="165"/>
                    </a:lnTo>
                    <a:lnTo>
                      <a:pt x="15" y="147"/>
                    </a:lnTo>
                    <a:lnTo>
                      <a:pt x="22" y="126"/>
                    </a:lnTo>
                    <a:lnTo>
                      <a:pt x="26" y="104"/>
                    </a:lnTo>
                    <a:lnTo>
                      <a:pt x="29" y="83"/>
                    </a:lnTo>
                    <a:lnTo>
                      <a:pt x="36" y="61"/>
                    </a:lnTo>
                    <a:lnTo>
                      <a:pt x="40" y="43"/>
                    </a:lnTo>
                    <a:lnTo>
                      <a:pt x="44" y="21"/>
                    </a:lnTo>
                    <a:lnTo>
                      <a:pt x="51" y="0"/>
                    </a:lnTo>
                    <a:lnTo>
                      <a:pt x="44" y="0"/>
                    </a:lnTo>
                    <a:lnTo>
                      <a:pt x="40" y="18"/>
                    </a:lnTo>
                    <a:lnTo>
                      <a:pt x="33" y="39"/>
                    </a:lnTo>
                    <a:lnTo>
                      <a:pt x="29" y="61"/>
                    </a:lnTo>
                    <a:lnTo>
                      <a:pt x="26" y="83"/>
                    </a:lnTo>
                    <a:lnTo>
                      <a:pt x="18" y="104"/>
                    </a:lnTo>
                    <a:lnTo>
                      <a:pt x="15" y="126"/>
                    </a:lnTo>
                    <a:lnTo>
                      <a:pt x="8" y="144"/>
                    </a:lnTo>
                    <a:lnTo>
                      <a:pt x="0" y="165"/>
                    </a:lnTo>
                    <a:lnTo>
                      <a:pt x="8" y="165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6" name="Freeform 84"/>
              <p:cNvSpPr>
                <a:spLocks/>
              </p:cNvSpPr>
              <p:nvPr/>
            </p:nvSpPr>
            <p:spPr bwMode="auto">
              <a:xfrm>
                <a:off x="2368" y="1744"/>
                <a:ext cx="15" cy="4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11"/>
                  </a:cxn>
                  <a:cxn ang="0">
                    <a:pos x="4" y="33"/>
                  </a:cxn>
                  <a:cxn ang="0">
                    <a:pos x="0" y="43"/>
                  </a:cxn>
                  <a:cxn ang="0">
                    <a:pos x="8" y="43"/>
                  </a:cxn>
                  <a:cxn ang="0">
                    <a:pos x="8" y="36"/>
                  </a:cxn>
                  <a:cxn ang="0">
                    <a:pos x="11" y="25"/>
                  </a:cxn>
                  <a:cxn ang="0">
                    <a:pos x="15" y="11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43">
                    <a:moveTo>
                      <a:pt x="8" y="0"/>
                    </a:moveTo>
                    <a:lnTo>
                      <a:pt x="4" y="11"/>
                    </a:lnTo>
                    <a:lnTo>
                      <a:pt x="4" y="33"/>
                    </a:lnTo>
                    <a:lnTo>
                      <a:pt x="0" y="43"/>
                    </a:lnTo>
                    <a:lnTo>
                      <a:pt x="8" y="43"/>
                    </a:lnTo>
                    <a:lnTo>
                      <a:pt x="8" y="36"/>
                    </a:lnTo>
                    <a:lnTo>
                      <a:pt x="11" y="25"/>
                    </a:lnTo>
                    <a:lnTo>
                      <a:pt x="15" y="11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7" name="Freeform 85"/>
              <p:cNvSpPr>
                <a:spLocks/>
              </p:cNvSpPr>
              <p:nvPr/>
            </p:nvSpPr>
            <p:spPr bwMode="auto">
              <a:xfrm>
                <a:off x="2376" y="1485"/>
                <a:ext cx="97" cy="259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72" y="29"/>
                  </a:cxn>
                  <a:cxn ang="0">
                    <a:pos x="54" y="58"/>
                  </a:cxn>
                  <a:cxn ang="0">
                    <a:pos x="39" y="90"/>
                  </a:cxn>
                  <a:cxn ang="0">
                    <a:pos x="32" y="122"/>
                  </a:cxn>
                  <a:cxn ang="0">
                    <a:pos x="21" y="158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0" y="259"/>
                  </a:cxn>
                  <a:cxn ang="0">
                    <a:pos x="7" y="259"/>
                  </a:cxn>
                  <a:cxn ang="0">
                    <a:pos x="14" y="227"/>
                  </a:cxn>
                  <a:cxn ang="0">
                    <a:pos x="21" y="194"/>
                  </a:cxn>
                  <a:cxn ang="0">
                    <a:pos x="28" y="158"/>
                  </a:cxn>
                  <a:cxn ang="0">
                    <a:pos x="36" y="126"/>
                  </a:cxn>
                  <a:cxn ang="0">
                    <a:pos x="50" y="94"/>
                  </a:cxn>
                  <a:cxn ang="0">
                    <a:pos x="61" y="61"/>
                  </a:cxn>
                  <a:cxn ang="0">
                    <a:pos x="75" y="32"/>
                  </a:cxn>
                  <a:cxn ang="0">
                    <a:pos x="97" y="4"/>
                  </a:cxn>
                  <a:cxn ang="0">
                    <a:pos x="93" y="0"/>
                  </a:cxn>
                </a:cxnLst>
                <a:rect l="0" t="0" r="r" b="b"/>
                <a:pathLst>
                  <a:path w="97" h="259">
                    <a:moveTo>
                      <a:pt x="93" y="0"/>
                    </a:moveTo>
                    <a:lnTo>
                      <a:pt x="72" y="29"/>
                    </a:lnTo>
                    <a:lnTo>
                      <a:pt x="54" y="58"/>
                    </a:lnTo>
                    <a:lnTo>
                      <a:pt x="39" y="90"/>
                    </a:lnTo>
                    <a:lnTo>
                      <a:pt x="32" y="122"/>
                    </a:lnTo>
                    <a:lnTo>
                      <a:pt x="21" y="158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0" y="259"/>
                    </a:lnTo>
                    <a:lnTo>
                      <a:pt x="7" y="259"/>
                    </a:lnTo>
                    <a:lnTo>
                      <a:pt x="14" y="227"/>
                    </a:lnTo>
                    <a:lnTo>
                      <a:pt x="21" y="194"/>
                    </a:lnTo>
                    <a:lnTo>
                      <a:pt x="28" y="158"/>
                    </a:lnTo>
                    <a:lnTo>
                      <a:pt x="36" y="126"/>
                    </a:lnTo>
                    <a:lnTo>
                      <a:pt x="50" y="94"/>
                    </a:lnTo>
                    <a:lnTo>
                      <a:pt x="61" y="61"/>
                    </a:lnTo>
                    <a:lnTo>
                      <a:pt x="75" y="32"/>
                    </a:lnTo>
                    <a:lnTo>
                      <a:pt x="97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8" name="Freeform 86"/>
              <p:cNvSpPr>
                <a:spLocks/>
              </p:cNvSpPr>
              <p:nvPr/>
            </p:nvSpPr>
            <p:spPr bwMode="auto">
              <a:xfrm>
                <a:off x="2469" y="1341"/>
                <a:ext cx="177" cy="148"/>
              </a:xfrm>
              <a:custGeom>
                <a:avLst/>
                <a:gdLst/>
                <a:ahLst/>
                <a:cxnLst>
                  <a:cxn ang="0">
                    <a:pos x="173" y="0"/>
                  </a:cxn>
                  <a:cxn ang="0">
                    <a:pos x="162" y="11"/>
                  </a:cxn>
                  <a:cxn ang="0">
                    <a:pos x="148" y="18"/>
                  </a:cxn>
                  <a:cxn ang="0">
                    <a:pos x="137" y="25"/>
                  </a:cxn>
                  <a:cxn ang="0">
                    <a:pos x="126" y="36"/>
                  </a:cxn>
                  <a:cxn ang="0">
                    <a:pos x="115" y="43"/>
                  </a:cxn>
                  <a:cxn ang="0">
                    <a:pos x="101" y="50"/>
                  </a:cxn>
                  <a:cxn ang="0">
                    <a:pos x="90" y="61"/>
                  </a:cxn>
                  <a:cxn ang="0">
                    <a:pos x="79" y="68"/>
                  </a:cxn>
                  <a:cxn ang="0">
                    <a:pos x="69" y="76"/>
                  </a:cxn>
                  <a:cxn ang="0">
                    <a:pos x="58" y="83"/>
                  </a:cxn>
                  <a:cxn ang="0">
                    <a:pos x="47" y="94"/>
                  </a:cxn>
                  <a:cxn ang="0">
                    <a:pos x="36" y="101"/>
                  </a:cxn>
                  <a:cxn ang="0">
                    <a:pos x="15" y="122"/>
                  </a:cxn>
                  <a:cxn ang="0">
                    <a:pos x="7" y="133"/>
                  </a:cxn>
                  <a:cxn ang="0">
                    <a:pos x="0" y="144"/>
                  </a:cxn>
                  <a:cxn ang="0">
                    <a:pos x="4" y="148"/>
                  </a:cxn>
                  <a:cxn ang="0">
                    <a:pos x="11" y="137"/>
                  </a:cxn>
                  <a:cxn ang="0">
                    <a:pos x="40" y="108"/>
                  </a:cxn>
                  <a:cxn ang="0">
                    <a:pos x="51" y="101"/>
                  </a:cxn>
                  <a:cxn ang="0">
                    <a:pos x="61" y="90"/>
                  </a:cxn>
                  <a:cxn ang="0">
                    <a:pos x="72" y="83"/>
                  </a:cxn>
                  <a:cxn ang="0">
                    <a:pos x="83" y="72"/>
                  </a:cxn>
                  <a:cxn ang="0">
                    <a:pos x="94" y="65"/>
                  </a:cxn>
                  <a:cxn ang="0">
                    <a:pos x="108" y="58"/>
                  </a:cxn>
                  <a:cxn ang="0">
                    <a:pos x="119" y="47"/>
                  </a:cxn>
                  <a:cxn ang="0">
                    <a:pos x="130" y="40"/>
                  </a:cxn>
                  <a:cxn ang="0">
                    <a:pos x="141" y="32"/>
                  </a:cxn>
                  <a:cxn ang="0">
                    <a:pos x="151" y="22"/>
                  </a:cxn>
                  <a:cxn ang="0">
                    <a:pos x="166" y="14"/>
                  </a:cxn>
                  <a:cxn ang="0">
                    <a:pos x="177" y="7"/>
                  </a:cxn>
                  <a:cxn ang="0">
                    <a:pos x="173" y="7"/>
                  </a:cxn>
                  <a:cxn ang="0">
                    <a:pos x="173" y="0"/>
                  </a:cxn>
                </a:cxnLst>
                <a:rect l="0" t="0" r="r" b="b"/>
                <a:pathLst>
                  <a:path w="177" h="148">
                    <a:moveTo>
                      <a:pt x="173" y="0"/>
                    </a:moveTo>
                    <a:lnTo>
                      <a:pt x="162" y="11"/>
                    </a:lnTo>
                    <a:lnTo>
                      <a:pt x="148" y="18"/>
                    </a:lnTo>
                    <a:lnTo>
                      <a:pt x="137" y="25"/>
                    </a:lnTo>
                    <a:lnTo>
                      <a:pt x="126" y="36"/>
                    </a:lnTo>
                    <a:lnTo>
                      <a:pt x="115" y="43"/>
                    </a:lnTo>
                    <a:lnTo>
                      <a:pt x="101" y="50"/>
                    </a:lnTo>
                    <a:lnTo>
                      <a:pt x="90" y="61"/>
                    </a:lnTo>
                    <a:lnTo>
                      <a:pt x="79" y="68"/>
                    </a:lnTo>
                    <a:lnTo>
                      <a:pt x="69" y="76"/>
                    </a:lnTo>
                    <a:lnTo>
                      <a:pt x="58" y="83"/>
                    </a:lnTo>
                    <a:lnTo>
                      <a:pt x="47" y="94"/>
                    </a:lnTo>
                    <a:lnTo>
                      <a:pt x="36" y="101"/>
                    </a:lnTo>
                    <a:lnTo>
                      <a:pt x="15" y="122"/>
                    </a:lnTo>
                    <a:lnTo>
                      <a:pt x="7" y="133"/>
                    </a:lnTo>
                    <a:lnTo>
                      <a:pt x="0" y="144"/>
                    </a:lnTo>
                    <a:lnTo>
                      <a:pt x="4" y="148"/>
                    </a:lnTo>
                    <a:lnTo>
                      <a:pt x="11" y="137"/>
                    </a:lnTo>
                    <a:lnTo>
                      <a:pt x="40" y="108"/>
                    </a:lnTo>
                    <a:lnTo>
                      <a:pt x="51" y="101"/>
                    </a:lnTo>
                    <a:lnTo>
                      <a:pt x="61" y="90"/>
                    </a:lnTo>
                    <a:lnTo>
                      <a:pt x="72" y="83"/>
                    </a:lnTo>
                    <a:lnTo>
                      <a:pt x="83" y="72"/>
                    </a:lnTo>
                    <a:lnTo>
                      <a:pt x="94" y="65"/>
                    </a:lnTo>
                    <a:lnTo>
                      <a:pt x="108" y="58"/>
                    </a:lnTo>
                    <a:lnTo>
                      <a:pt x="119" y="47"/>
                    </a:lnTo>
                    <a:lnTo>
                      <a:pt x="130" y="40"/>
                    </a:lnTo>
                    <a:lnTo>
                      <a:pt x="141" y="32"/>
                    </a:lnTo>
                    <a:lnTo>
                      <a:pt x="151" y="22"/>
                    </a:lnTo>
                    <a:lnTo>
                      <a:pt x="166" y="14"/>
                    </a:lnTo>
                    <a:lnTo>
                      <a:pt x="177" y="7"/>
                    </a:lnTo>
                    <a:lnTo>
                      <a:pt x="173" y="7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9" name="Freeform 87"/>
              <p:cNvSpPr>
                <a:spLocks/>
              </p:cNvSpPr>
              <p:nvPr/>
            </p:nvSpPr>
            <p:spPr bwMode="auto">
              <a:xfrm>
                <a:off x="2642" y="1298"/>
                <a:ext cx="148" cy="50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37" y="0"/>
                  </a:cxn>
                  <a:cxn ang="0">
                    <a:pos x="130" y="3"/>
                  </a:cxn>
                  <a:cxn ang="0">
                    <a:pos x="108" y="3"/>
                  </a:cxn>
                  <a:cxn ang="0">
                    <a:pos x="101" y="7"/>
                  </a:cxn>
                  <a:cxn ang="0">
                    <a:pos x="90" y="11"/>
                  </a:cxn>
                  <a:cxn ang="0">
                    <a:pos x="83" y="14"/>
                  </a:cxn>
                  <a:cxn ang="0">
                    <a:pos x="72" y="18"/>
                  </a:cxn>
                  <a:cxn ang="0">
                    <a:pos x="61" y="21"/>
                  </a:cxn>
                  <a:cxn ang="0">
                    <a:pos x="54" y="25"/>
                  </a:cxn>
                  <a:cxn ang="0">
                    <a:pos x="47" y="29"/>
                  </a:cxn>
                  <a:cxn ang="0">
                    <a:pos x="36" y="32"/>
                  </a:cxn>
                  <a:cxn ang="0">
                    <a:pos x="25" y="36"/>
                  </a:cxn>
                  <a:cxn ang="0">
                    <a:pos x="18" y="39"/>
                  </a:cxn>
                  <a:cxn ang="0">
                    <a:pos x="7" y="39"/>
                  </a:cxn>
                  <a:cxn ang="0">
                    <a:pos x="0" y="43"/>
                  </a:cxn>
                  <a:cxn ang="0">
                    <a:pos x="0" y="50"/>
                  </a:cxn>
                  <a:cxn ang="0">
                    <a:pos x="11" y="47"/>
                  </a:cxn>
                  <a:cxn ang="0">
                    <a:pos x="22" y="43"/>
                  </a:cxn>
                  <a:cxn ang="0">
                    <a:pos x="29" y="43"/>
                  </a:cxn>
                  <a:cxn ang="0">
                    <a:pos x="40" y="39"/>
                  </a:cxn>
                  <a:cxn ang="0">
                    <a:pos x="47" y="36"/>
                  </a:cxn>
                  <a:cxn ang="0">
                    <a:pos x="58" y="32"/>
                  </a:cxn>
                  <a:cxn ang="0">
                    <a:pos x="65" y="29"/>
                  </a:cxn>
                  <a:cxn ang="0">
                    <a:pos x="76" y="25"/>
                  </a:cxn>
                  <a:cxn ang="0">
                    <a:pos x="83" y="21"/>
                  </a:cxn>
                  <a:cxn ang="0">
                    <a:pos x="94" y="18"/>
                  </a:cxn>
                  <a:cxn ang="0">
                    <a:pos x="101" y="14"/>
                  </a:cxn>
                  <a:cxn ang="0">
                    <a:pos x="112" y="14"/>
                  </a:cxn>
                  <a:cxn ang="0">
                    <a:pos x="119" y="11"/>
                  </a:cxn>
                  <a:cxn ang="0">
                    <a:pos x="130" y="7"/>
                  </a:cxn>
                  <a:cxn ang="0">
                    <a:pos x="148" y="7"/>
                  </a:cxn>
                  <a:cxn ang="0">
                    <a:pos x="148" y="0"/>
                  </a:cxn>
                </a:cxnLst>
                <a:rect l="0" t="0" r="r" b="b"/>
                <a:pathLst>
                  <a:path w="148" h="50">
                    <a:moveTo>
                      <a:pt x="148" y="0"/>
                    </a:moveTo>
                    <a:lnTo>
                      <a:pt x="137" y="0"/>
                    </a:lnTo>
                    <a:lnTo>
                      <a:pt x="130" y="3"/>
                    </a:lnTo>
                    <a:lnTo>
                      <a:pt x="108" y="3"/>
                    </a:lnTo>
                    <a:lnTo>
                      <a:pt x="101" y="7"/>
                    </a:lnTo>
                    <a:lnTo>
                      <a:pt x="90" y="11"/>
                    </a:lnTo>
                    <a:lnTo>
                      <a:pt x="83" y="14"/>
                    </a:lnTo>
                    <a:lnTo>
                      <a:pt x="72" y="18"/>
                    </a:lnTo>
                    <a:lnTo>
                      <a:pt x="61" y="21"/>
                    </a:lnTo>
                    <a:lnTo>
                      <a:pt x="54" y="25"/>
                    </a:lnTo>
                    <a:lnTo>
                      <a:pt x="47" y="29"/>
                    </a:lnTo>
                    <a:lnTo>
                      <a:pt x="36" y="32"/>
                    </a:lnTo>
                    <a:lnTo>
                      <a:pt x="25" y="36"/>
                    </a:lnTo>
                    <a:lnTo>
                      <a:pt x="18" y="39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11" y="47"/>
                    </a:lnTo>
                    <a:lnTo>
                      <a:pt x="22" y="43"/>
                    </a:lnTo>
                    <a:lnTo>
                      <a:pt x="29" y="43"/>
                    </a:lnTo>
                    <a:lnTo>
                      <a:pt x="40" y="39"/>
                    </a:lnTo>
                    <a:lnTo>
                      <a:pt x="47" y="36"/>
                    </a:lnTo>
                    <a:lnTo>
                      <a:pt x="58" y="32"/>
                    </a:lnTo>
                    <a:lnTo>
                      <a:pt x="65" y="29"/>
                    </a:lnTo>
                    <a:lnTo>
                      <a:pt x="76" y="25"/>
                    </a:lnTo>
                    <a:lnTo>
                      <a:pt x="83" y="21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2" y="14"/>
                    </a:lnTo>
                    <a:lnTo>
                      <a:pt x="119" y="11"/>
                    </a:lnTo>
                    <a:lnTo>
                      <a:pt x="130" y="7"/>
                    </a:lnTo>
                    <a:lnTo>
                      <a:pt x="148" y="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0" name="Freeform 88"/>
              <p:cNvSpPr>
                <a:spLocks/>
              </p:cNvSpPr>
              <p:nvPr/>
            </p:nvSpPr>
            <p:spPr bwMode="auto">
              <a:xfrm>
                <a:off x="2790" y="1294"/>
                <a:ext cx="147" cy="54"/>
              </a:xfrm>
              <a:custGeom>
                <a:avLst/>
                <a:gdLst/>
                <a:ahLst/>
                <a:cxnLst>
                  <a:cxn ang="0">
                    <a:pos x="147" y="47"/>
                  </a:cxn>
                  <a:cxn ang="0">
                    <a:pos x="140" y="43"/>
                  </a:cxn>
                  <a:cxn ang="0">
                    <a:pos x="133" y="36"/>
                  </a:cxn>
                  <a:cxn ang="0">
                    <a:pos x="122" y="33"/>
                  </a:cxn>
                  <a:cxn ang="0">
                    <a:pos x="115" y="29"/>
                  </a:cxn>
                  <a:cxn ang="0">
                    <a:pos x="107" y="22"/>
                  </a:cxn>
                  <a:cxn ang="0">
                    <a:pos x="97" y="18"/>
                  </a:cxn>
                  <a:cxn ang="0">
                    <a:pos x="90" y="15"/>
                  </a:cxn>
                  <a:cxn ang="0">
                    <a:pos x="79" y="11"/>
                  </a:cxn>
                  <a:cxn ang="0">
                    <a:pos x="72" y="7"/>
                  </a:cxn>
                  <a:cxn ang="0">
                    <a:pos x="61" y="7"/>
                  </a:cxn>
                  <a:cxn ang="0">
                    <a:pos x="50" y="4"/>
                  </a:cxn>
                  <a:cxn ang="0">
                    <a:pos x="39" y="4"/>
                  </a:cxn>
                  <a:cxn ang="0">
                    <a:pos x="32" y="0"/>
                  </a:cxn>
                  <a:cxn ang="0">
                    <a:pos x="21" y="0"/>
                  </a:cxn>
                  <a:cxn ang="0">
                    <a:pos x="10" y="4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10" y="7"/>
                  </a:cxn>
                  <a:cxn ang="0">
                    <a:pos x="39" y="7"/>
                  </a:cxn>
                  <a:cxn ang="0">
                    <a:pos x="50" y="11"/>
                  </a:cxn>
                  <a:cxn ang="0">
                    <a:pos x="61" y="11"/>
                  </a:cxn>
                  <a:cxn ang="0">
                    <a:pos x="68" y="15"/>
                  </a:cxn>
                  <a:cxn ang="0">
                    <a:pos x="79" y="18"/>
                  </a:cxn>
                  <a:cxn ang="0">
                    <a:pos x="86" y="22"/>
                  </a:cxn>
                  <a:cxn ang="0">
                    <a:pos x="97" y="25"/>
                  </a:cxn>
                  <a:cxn ang="0">
                    <a:pos x="104" y="29"/>
                  </a:cxn>
                  <a:cxn ang="0">
                    <a:pos x="111" y="33"/>
                  </a:cxn>
                  <a:cxn ang="0">
                    <a:pos x="118" y="40"/>
                  </a:cxn>
                  <a:cxn ang="0">
                    <a:pos x="129" y="43"/>
                  </a:cxn>
                  <a:cxn ang="0">
                    <a:pos x="136" y="47"/>
                  </a:cxn>
                  <a:cxn ang="0">
                    <a:pos x="143" y="54"/>
                  </a:cxn>
                  <a:cxn ang="0">
                    <a:pos x="147" y="54"/>
                  </a:cxn>
                  <a:cxn ang="0">
                    <a:pos x="143" y="54"/>
                  </a:cxn>
                  <a:cxn ang="0">
                    <a:pos x="147" y="54"/>
                  </a:cxn>
                  <a:cxn ang="0">
                    <a:pos x="147" y="47"/>
                  </a:cxn>
                </a:cxnLst>
                <a:rect l="0" t="0" r="r" b="b"/>
                <a:pathLst>
                  <a:path w="147" h="54">
                    <a:moveTo>
                      <a:pt x="147" y="47"/>
                    </a:moveTo>
                    <a:lnTo>
                      <a:pt x="140" y="43"/>
                    </a:lnTo>
                    <a:lnTo>
                      <a:pt x="133" y="36"/>
                    </a:lnTo>
                    <a:lnTo>
                      <a:pt x="122" y="33"/>
                    </a:lnTo>
                    <a:lnTo>
                      <a:pt x="115" y="29"/>
                    </a:lnTo>
                    <a:lnTo>
                      <a:pt x="107" y="22"/>
                    </a:lnTo>
                    <a:lnTo>
                      <a:pt x="97" y="18"/>
                    </a:lnTo>
                    <a:lnTo>
                      <a:pt x="90" y="15"/>
                    </a:lnTo>
                    <a:lnTo>
                      <a:pt x="79" y="11"/>
                    </a:lnTo>
                    <a:lnTo>
                      <a:pt x="72" y="7"/>
                    </a:lnTo>
                    <a:lnTo>
                      <a:pt x="61" y="7"/>
                    </a:lnTo>
                    <a:lnTo>
                      <a:pt x="50" y="4"/>
                    </a:lnTo>
                    <a:lnTo>
                      <a:pt x="39" y="4"/>
                    </a:lnTo>
                    <a:lnTo>
                      <a:pt x="32" y="0"/>
                    </a:lnTo>
                    <a:lnTo>
                      <a:pt x="21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10" y="7"/>
                    </a:lnTo>
                    <a:lnTo>
                      <a:pt x="39" y="7"/>
                    </a:lnTo>
                    <a:lnTo>
                      <a:pt x="50" y="11"/>
                    </a:lnTo>
                    <a:lnTo>
                      <a:pt x="61" y="11"/>
                    </a:lnTo>
                    <a:lnTo>
                      <a:pt x="68" y="15"/>
                    </a:lnTo>
                    <a:lnTo>
                      <a:pt x="79" y="18"/>
                    </a:lnTo>
                    <a:lnTo>
                      <a:pt x="86" y="22"/>
                    </a:lnTo>
                    <a:lnTo>
                      <a:pt x="97" y="25"/>
                    </a:lnTo>
                    <a:lnTo>
                      <a:pt x="104" y="29"/>
                    </a:lnTo>
                    <a:lnTo>
                      <a:pt x="111" y="33"/>
                    </a:lnTo>
                    <a:lnTo>
                      <a:pt x="118" y="40"/>
                    </a:lnTo>
                    <a:lnTo>
                      <a:pt x="129" y="43"/>
                    </a:lnTo>
                    <a:lnTo>
                      <a:pt x="136" y="47"/>
                    </a:lnTo>
                    <a:lnTo>
                      <a:pt x="143" y="54"/>
                    </a:lnTo>
                    <a:lnTo>
                      <a:pt x="147" y="54"/>
                    </a:lnTo>
                    <a:lnTo>
                      <a:pt x="143" y="54"/>
                    </a:lnTo>
                    <a:lnTo>
                      <a:pt x="147" y="54"/>
                    </a:lnTo>
                    <a:lnTo>
                      <a:pt x="14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Freeform 89"/>
              <p:cNvSpPr>
                <a:spLocks/>
              </p:cNvSpPr>
              <p:nvPr/>
            </p:nvSpPr>
            <p:spPr bwMode="auto">
              <a:xfrm>
                <a:off x="2689" y="1427"/>
                <a:ext cx="119" cy="65"/>
              </a:xfrm>
              <a:custGeom>
                <a:avLst/>
                <a:gdLst/>
                <a:ahLst/>
                <a:cxnLst>
                  <a:cxn ang="0">
                    <a:pos x="119" y="65"/>
                  </a:cxn>
                  <a:cxn ang="0">
                    <a:pos x="119" y="62"/>
                  </a:cxn>
                  <a:cxn ang="0">
                    <a:pos x="115" y="62"/>
                  </a:cxn>
                  <a:cxn ang="0">
                    <a:pos x="111" y="58"/>
                  </a:cxn>
                  <a:cxn ang="0">
                    <a:pos x="101" y="58"/>
                  </a:cxn>
                  <a:cxn ang="0">
                    <a:pos x="93" y="47"/>
                  </a:cxn>
                  <a:cxn ang="0">
                    <a:pos x="79" y="33"/>
                  </a:cxn>
                  <a:cxn ang="0">
                    <a:pos x="68" y="26"/>
                  </a:cxn>
                  <a:cxn ang="0">
                    <a:pos x="57" y="18"/>
                  </a:cxn>
                  <a:cxn ang="0">
                    <a:pos x="47" y="15"/>
                  </a:cxn>
                  <a:cxn ang="0">
                    <a:pos x="39" y="11"/>
                  </a:cxn>
                  <a:cxn ang="0">
                    <a:pos x="29" y="8"/>
                  </a:cxn>
                  <a:cxn ang="0">
                    <a:pos x="21" y="8"/>
                  </a:cxn>
                  <a:cxn ang="0">
                    <a:pos x="21" y="11"/>
                  </a:cxn>
                  <a:cxn ang="0">
                    <a:pos x="18" y="11"/>
                  </a:cxn>
                  <a:cxn ang="0">
                    <a:pos x="14" y="15"/>
                  </a:cxn>
                  <a:cxn ang="0">
                    <a:pos x="0" y="15"/>
                  </a:cxn>
                  <a:cxn ang="0">
                    <a:pos x="3" y="11"/>
                  </a:cxn>
                  <a:cxn ang="0">
                    <a:pos x="7" y="11"/>
                  </a:cxn>
                  <a:cxn ang="0">
                    <a:pos x="14" y="8"/>
                  </a:cxn>
                  <a:cxn ang="0">
                    <a:pos x="18" y="8"/>
                  </a:cxn>
                  <a:cxn ang="0">
                    <a:pos x="21" y="4"/>
                  </a:cxn>
                  <a:cxn ang="0">
                    <a:pos x="29" y="4"/>
                  </a:cxn>
                  <a:cxn ang="0">
                    <a:pos x="36" y="0"/>
                  </a:cxn>
                  <a:cxn ang="0">
                    <a:pos x="39" y="0"/>
                  </a:cxn>
                  <a:cxn ang="0">
                    <a:pos x="50" y="4"/>
                  </a:cxn>
                  <a:cxn ang="0">
                    <a:pos x="65" y="11"/>
                  </a:cxn>
                  <a:cxn ang="0">
                    <a:pos x="75" y="15"/>
                  </a:cxn>
                  <a:cxn ang="0">
                    <a:pos x="86" y="22"/>
                  </a:cxn>
                  <a:cxn ang="0">
                    <a:pos x="115" y="51"/>
                  </a:cxn>
                  <a:cxn ang="0">
                    <a:pos x="119" y="65"/>
                  </a:cxn>
                </a:cxnLst>
                <a:rect l="0" t="0" r="r" b="b"/>
                <a:pathLst>
                  <a:path w="119" h="65">
                    <a:moveTo>
                      <a:pt x="119" y="65"/>
                    </a:moveTo>
                    <a:lnTo>
                      <a:pt x="119" y="62"/>
                    </a:lnTo>
                    <a:lnTo>
                      <a:pt x="115" y="62"/>
                    </a:lnTo>
                    <a:lnTo>
                      <a:pt x="111" y="58"/>
                    </a:lnTo>
                    <a:lnTo>
                      <a:pt x="101" y="58"/>
                    </a:lnTo>
                    <a:lnTo>
                      <a:pt x="93" y="47"/>
                    </a:lnTo>
                    <a:lnTo>
                      <a:pt x="79" y="33"/>
                    </a:lnTo>
                    <a:lnTo>
                      <a:pt x="68" y="26"/>
                    </a:lnTo>
                    <a:lnTo>
                      <a:pt x="57" y="18"/>
                    </a:lnTo>
                    <a:lnTo>
                      <a:pt x="47" y="15"/>
                    </a:lnTo>
                    <a:lnTo>
                      <a:pt x="39" y="11"/>
                    </a:lnTo>
                    <a:lnTo>
                      <a:pt x="29" y="8"/>
                    </a:lnTo>
                    <a:lnTo>
                      <a:pt x="21" y="8"/>
                    </a:lnTo>
                    <a:lnTo>
                      <a:pt x="21" y="11"/>
                    </a:lnTo>
                    <a:lnTo>
                      <a:pt x="18" y="11"/>
                    </a:lnTo>
                    <a:lnTo>
                      <a:pt x="14" y="15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7" y="11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21" y="4"/>
                    </a:lnTo>
                    <a:lnTo>
                      <a:pt x="29" y="4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50" y="4"/>
                    </a:lnTo>
                    <a:lnTo>
                      <a:pt x="65" y="11"/>
                    </a:lnTo>
                    <a:lnTo>
                      <a:pt x="75" y="15"/>
                    </a:lnTo>
                    <a:lnTo>
                      <a:pt x="86" y="22"/>
                    </a:lnTo>
                    <a:lnTo>
                      <a:pt x="115" y="51"/>
                    </a:lnTo>
                    <a:lnTo>
                      <a:pt x="119" y="6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2" name="Freeform 90"/>
              <p:cNvSpPr>
                <a:spLocks/>
              </p:cNvSpPr>
              <p:nvPr/>
            </p:nvSpPr>
            <p:spPr bwMode="auto">
              <a:xfrm>
                <a:off x="2786" y="1481"/>
                <a:ext cx="25" cy="1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8"/>
                  </a:cxn>
                  <a:cxn ang="0">
                    <a:pos x="14" y="8"/>
                  </a:cxn>
                  <a:cxn ang="0">
                    <a:pos x="14" y="11"/>
                  </a:cxn>
                  <a:cxn ang="0">
                    <a:pos x="22" y="11"/>
                  </a:cxn>
                  <a:cxn ang="0">
                    <a:pos x="25" y="8"/>
                  </a:cxn>
                  <a:cxn ang="0">
                    <a:pos x="22" y="4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0" y="4"/>
                  </a:cxn>
                </a:cxnLst>
                <a:rect l="0" t="0" r="r" b="b"/>
                <a:pathLst>
                  <a:path w="25" h="11">
                    <a:moveTo>
                      <a:pt x="0" y="4"/>
                    </a:moveTo>
                    <a:lnTo>
                      <a:pt x="4" y="8"/>
                    </a:lnTo>
                    <a:lnTo>
                      <a:pt x="14" y="8"/>
                    </a:lnTo>
                    <a:lnTo>
                      <a:pt x="14" y="11"/>
                    </a:lnTo>
                    <a:lnTo>
                      <a:pt x="22" y="11"/>
                    </a:lnTo>
                    <a:lnTo>
                      <a:pt x="25" y="8"/>
                    </a:lnTo>
                    <a:lnTo>
                      <a:pt x="22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3" name="Freeform 91"/>
              <p:cNvSpPr>
                <a:spLocks/>
              </p:cNvSpPr>
              <p:nvPr/>
            </p:nvSpPr>
            <p:spPr bwMode="auto">
              <a:xfrm>
                <a:off x="2718" y="1431"/>
                <a:ext cx="75" cy="5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0" y="11"/>
                  </a:cxn>
                  <a:cxn ang="0">
                    <a:pos x="18" y="14"/>
                  </a:cxn>
                  <a:cxn ang="0">
                    <a:pos x="28" y="18"/>
                  </a:cxn>
                  <a:cxn ang="0">
                    <a:pos x="36" y="25"/>
                  </a:cxn>
                  <a:cxn ang="0">
                    <a:pos x="46" y="29"/>
                  </a:cxn>
                  <a:cxn ang="0">
                    <a:pos x="54" y="36"/>
                  </a:cxn>
                  <a:cxn ang="0">
                    <a:pos x="61" y="47"/>
                  </a:cxn>
                  <a:cxn ang="0">
                    <a:pos x="68" y="54"/>
                  </a:cxn>
                  <a:cxn ang="0">
                    <a:pos x="75" y="50"/>
                  </a:cxn>
                  <a:cxn ang="0">
                    <a:pos x="68" y="43"/>
                  </a:cxn>
                  <a:cxn ang="0">
                    <a:pos x="61" y="32"/>
                  </a:cxn>
                  <a:cxn ang="0">
                    <a:pos x="50" y="25"/>
                  </a:cxn>
                  <a:cxn ang="0">
                    <a:pos x="39" y="18"/>
                  </a:cxn>
                  <a:cxn ang="0">
                    <a:pos x="32" y="11"/>
                  </a:cxn>
                  <a:cxn ang="0">
                    <a:pos x="21" y="7"/>
                  </a:cxn>
                  <a:cxn ang="0">
                    <a:pos x="10" y="4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75" h="54">
                    <a:moveTo>
                      <a:pt x="0" y="7"/>
                    </a:moveTo>
                    <a:lnTo>
                      <a:pt x="10" y="11"/>
                    </a:lnTo>
                    <a:lnTo>
                      <a:pt x="18" y="14"/>
                    </a:lnTo>
                    <a:lnTo>
                      <a:pt x="28" y="18"/>
                    </a:lnTo>
                    <a:lnTo>
                      <a:pt x="36" y="25"/>
                    </a:lnTo>
                    <a:lnTo>
                      <a:pt x="46" y="29"/>
                    </a:lnTo>
                    <a:lnTo>
                      <a:pt x="54" y="36"/>
                    </a:lnTo>
                    <a:lnTo>
                      <a:pt x="61" y="47"/>
                    </a:lnTo>
                    <a:lnTo>
                      <a:pt x="68" y="54"/>
                    </a:lnTo>
                    <a:lnTo>
                      <a:pt x="75" y="50"/>
                    </a:lnTo>
                    <a:lnTo>
                      <a:pt x="68" y="43"/>
                    </a:lnTo>
                    <a:lnTo>
                      <a:pt x="61" y="32"/>
                    </a:lnTo>
                    <a:lnTo>
                      <a:pt x="50" y="25"/>
                    </a:lnTo>
                    <a:lnTo>
                      <a:pt x="39" y="18"/>
                    </a:lnTo>
                    <a:lnTo>
                      <a:pt x="32" y="11"/>
                    </a:lnTo>
                    <a:lnTo>
                      <a:pt x="21" y="7"/>
                    </a:lnTo>
                    <a:lnTo>
                      <a:pt x="10" y="4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4" name="Freeform 92"/>
              <p:cNvSpPr>
                <a:spLocks/>
              </p:cNvSpPr>
              <p:nvPr/>
            </p:nvSpPr>
            <p:spPr bwMode="auto">
              <a:xfrm>
                <a:off x="2678" y="1431"/>
                <a:ext cx="40" cy="14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1" y="14"/>
                  </a:cxn>
                  <a:cxn ang="0">
                    <a:pos x="22" y="14"/>
                  </a:cxn>
                  <a:cxn ang="0">
                    <a:pos x="25" y="11"/>
                  </a:cxn>
                  <a:cxn ang="0">
                    <a:pos x="32" y="11"/>
                  </a:cxn>
                  <a:cxn ang="0">
                    <a:pos x="32" y="7"/>
                  </a:cxn>
                  <a:cxn ang="0">
                    <a:pos x="40" y="7"/>
                  </a:cxn>
                  <a:cxn ang="0">
                    <a:pos x="40" y="0"/>
                  </a:cxn>
                  <a:cxn ang="0">
                    <a:pos x="32" y="0"/>
                  </a:cxn>
                  <a:cxn ang="0">
                    <a:pos x="29" y="4"/>
                  </a:cxn>
                  <a:cxn ang="0">
                    <a:pos x="25" y="4"/>
                  </a:cxn>
                  <a:cxn ang="0">
                    <a:pos x="22" y="7"/>
                  </a:cxn>
                  <a:cxn ang="0">
                    <a:pos x="11" y="7"/>
                  </a:cxn>
                  <a:cxn ang="0">
                    <a:pos x="11" y="14"/>
                  </a:cxn>
                  <a:cxn ang="0">
                    <a:pos x="7" y="11"/>
                  </a:cxn>
                  <a:cxn ang="0">
                    <a:pos x="0" y="14"/>
                  </a:cxn>
                  <a:cxn ang="0">
                    <a:pos x="11" y="14"/>
                  </a:cxn>
                  <a:cxn ang="0">
                    <a:pos x="7" y="11"/>
                  </a:cxn>
                </a:cxnLst>
                <a:rect l="0" t="0" r="r" b="b"/>
                <a:pathLst>
                  <a:path w="40" h="14">
                    <a:moveTo>
                      <a:pt x="7" y="11"/>
                    </a:moveTo>
                    <a:lnTo>
                      <a:pt x="11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32" y="11"/>
                    </a:lnTo>
                    <a:lnTo>
                      <a:pt x="32" y="7"/>
                    </a:lnTo>
                    <a:lnTo>
                      <a:pt x="40" y="7"/>
                    </a:lnTo>
                    <a:lnTo>
                      <a:pt x="40" y="0"/>
                    </a:lnTo>
                    <a:lnTo>
                      <a:pt x="32" y="0"/>
                    </a:lnTo>
                    <a:lnTo>
                      <a:pt x="29" y="4"/>
                    </a:lnTo>
                    <a:lnTo>
                      <a:pt x="25" y="4"/>
                    </a:lnTo>
                    <a:lnTo>
                      <a:pt x="22" y="7"/>
                    </a:lnTo>
                    <a:lnTo>
                      <a:pt x="11" y="7"/>
                    </a:lnTo>
                    <a:lnTo>
                      <a:pt x="11" y="14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11" y="14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5" name="Freeform 93"/>
              <p:cNvSpPr>
                <a:spLocks/>
              </p:cNvSpPr>
              <p:nvPr/>
            </p:nvSpPr>
            <p:spPr bwMode="auto">
              <a:xfrm>
                <a:off x="2685" y="1424"/>
                <a:ext cx="47" cy="21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36" y="0"/>
                  </a:cxn>
                  <a:cxn ang="0">
                    <a:pos x="33" y="3"/>
                  </a:cxn>
                  <a:cxn ang="0">
                    <a:pos x="25" y="3"/>
                  </a:cxn>
                  <a:cxn ang="0">
                    <a:pos x="22" y="7"/>
                  </a:cxn>
                  <a:cxn ang="0">
                    <a:pos x="15" y="7"/>
                  </a:cxn>
                  <a:cxn ang="0">
                    <a:pos x="11" y="11"/>
                  </a:cxn>
                  <a:cxn ang="0">
                    <a:pos x="4" y="14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7" y="18"/>
                  </a:cxn>
                  <a:cxn ang="0">
                    <a:pos x="11" y="18"/>
                  </a:cxn>
                  <a:cxn ang="0">
                    <a:pos x="18" y="14"/>
                  </a:cxn>
                  <a:cxn ang="0">
                    <a:pos x="22" y="14"/>
                  </a:cxn>
                  <a:cxn ang="0">
                    <a:pos x="29" y="11"/>
                  </a:cxn>
                  <a:cxn ang="0">
                    <a:pos x="33" y="11"/>
                  </a:cxn>
                  <a:cxn ang="0">
                    <a:pos x="40" y="7"/>
                  </a:cxn>
                  <a:cxn ang="0">
                    <a:pos x="47" y="7"/>
                  </a:cxn>
                  <a:cxn ang="0">
                    <a:pos x="43" y="7"/>
                  </a:cxn>
                  <a:cxn ang="0">
                    <a:pos x="47" y="0"/>
                  </a:cxn>
                  <a:cxn ang="0">
                    <a:pos x="43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21">
                    <a:moveTo>
                      <a:pt x="47" y="0"/>
                    </a:moveTo>
                    <a:lnTo>
                      <a:pt x="36" y="0"/>
                    </a:lnTo>
                    <a:lnTo>
                      <a:pt x="33" y="3"/>
                    </a:lnTo>
                    <a:lnTo>
                      <a:pt x="25" y="3"/>
                    </a:lnTo>
                    <a:lnTo>
                      <a:pt x="22" y="7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4" y="14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7" y="18"/>
                    </a:lnTo>
                    <a:lnTo>
                      <a:pt x="11" y="18"/>
                    </a:lnTo>
                    <a:lnTo>
                      <a:pt x="18" y="14"/>
                    </a:lnTo>
                    <a:lnTo>
                      <a:pt x="22" y="14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3" y="7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6" name="Freeform 94"/>
              <p:cNvSpPr>
                <a:spLocks/>
              </p:cNvSpPr>
              <p:nvPr/>
            </p:nvSpPr>
            <p:spPr bwMode="auto">
              <a:xfrm>
                <a:off x="2728" y="1424"/>
                <a:ext cx="87" cy="75"/>
              </a:xfrm>
              <a:custGeom>
                <a:avLst/>
                <a:gdLst/>
                <a:ahLst/>
                <a:cxnLst>
                  <a:cxn ang="0">
                    <a:pos x="80" y="68"/>
                  </a:cxn>
                  <a:cxn ang="0">
                    <a:pos x="83" y="65"/>
                  </a:cxn>
                  <a:cxn ang="0">
                    <a:pos x="76" y="54"/>
                  </a:cxn>
                  <a:cxn ang="0">
                    <a:pos x="69" y="43"/>
                  </a:cxn>
                  <a:cxn ang="0">
                    <a:pos x="62" y="32"/>
                  </a:cxn>
                  <a:cxn ang="0">
                    <a:pos x="51" y="21"/>
                  </a:cxn>
                  <a:cxn ang="0">
                    <a:pos x="40" y="18"/>
                  </a:cxn>
                  <a:cxn ang="0">
                    <a:pos x="26" y="11"/>
                  </a:cxn>
                  <a:cxn ang="0">
                    <a:pos x="15" y="3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1" y="11"/>
                  </a:cxn>
                  <a:cxn ang="0">
                    <a:pos x="22" y="18"/>
                  </a:cxn>
                  <a:cxn ang="0">
                    <a:pos x="36" y="21"/>
                  </a:cxn>
                  <a:cxn ang="0">
                    <a:pos x="44" y="29"/>
                  </a:cxn>
                  <a:cxn ang="0">
                    <a:pos x="54" y="36"/>
                  </a:cxn>
                  <a:cxn ang="0">
                    <a:pos x="65" y="47"/>
                  </a:cxn>
                  <a:cxn ang="0">
                    <a:pos x="72" y="57"/>
                  </a:cxn>
                  <a:cxn ang="0">
                    <a:pos x="76" y="68"/>
                  </a:cxn>
                  <a:cxn ang="0">
                    <a:pos x="83" y="65"/>
                  </a:cxn>
                  <a:cxn ang="0">
                    <a:pos x="80" y="68"/>
                  </a:cxn>
                  <a:cxn ang="0">
                    <a:pos x="87" y="75"/>
                  </a:cxn>
                  <a:cxn ang="0">
                    <a:pos x="83" y="65"/>
                  </a:cxn>
                  <a:cxn ang="0">
                    <a:pos x="80" y="68"/>
                  </a:cxn>
                </a:cxnLst>
                <a:rect l="0" t="0" r="r" b="b"/>
                <a:pathLst>
                  <a:path w="87" h="75">
                    <a:moveTo>
                      <a:pt x="80" y="68"/>
                    </a:moveTo>
                    <a:lnTo>
                      <a:pt x="83" y="65"/>
                    </a:lnTo>
                    <a:lnTo>
                      <a:pt x="76" y="54"/>
                    </a:lnTo>
                    <a:lnTo>
                      <a:pt x="69" y="43"/>
                    </a:lnTo>
                    <a:lnTo>
                      <a:pt x="62" y="32"/>
                    </a:lnTo>
                    <a:lnTo>
                      <a:pt x="51" y="21"/>
                    </a:lnTo>
                    <a:lnTo>
                      <a:pt x="40" y="18"/>
                    </a:lnTo>
                    <a:lnTo>
                      <a:pt x="26" y="11"/>
                    </a:lnTo>
                    <a:lnTo>
                      <a:pt x="15" y="3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1" y="11"/>
                    </a:lnTo>
                    <a:lnTo>
                      <a:pt x="22" y="18"/>
                    </a:lnTo>
                    <a:lnTo>
                      <a:pt x="36" y="21"/>
                    </a:lnTo>
                    <a:lnTo>
                      <a:pt x="44" y="29"/>
                    </a:lnTo>
                    <a:lnTo>
                      <a:pt x="54" y="36"/>
                    </a:lnTo>
                    <a:lnTo>
                      <a:pt x="65" y="47"/>
                    </a:lnTo>
                    <a:lnTo>
                      <a:pt x="72" y="57"/>
                    </a:lnTo>
                    <a:lnTo>
                      <a:pt x="76" y="68"/>
                    </a:lnTo>
                    <a:lnTo>
                      <a:pt x="83" y="65"/>
                    </a:lnTo>
                    <a:lnTo>
                      <a:pt x="80" y="68"/>
                    </a:lnTo>
                    <a:lnTo>
                      <a:pt x="87" y="75"/>
                    </a:lnTo>
                    <a:lnTo>
                      <a:pt x="83" y="65"/>
                    </a:lnTo>
                    <a:lnTo>
                      <a:pt x="80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7" name="Freeform 95"/>
              <p:cNvSpPr>
                <a:spLocks/>
              </p:cNvSpPr>
              <p:nvPr/>
            </p:nvSpPr>
            <p:spPr bwMode="auto">
              <a:xfrm>
                <a:off x="2674" y="1445"/>
                <a:ext cx="116" cy="58"/>
              </a:xfrm>
              <a:custGeom>
                <a:avLst/>
                <a:gdLst/>
                <a:ahLst/>
                <a:cxnLst>
                  <a:cxn ang="0">
                    <a:pos x="87" y="15"/>
                  </a:cxn>
                  <a:cxn ang="0">
                    <a:pos x="98" y="26"/>
                  </a:cxn>
                  <a:cxn ang="0">
                    <a:pos x="101" y="33"/>
                  </a:cxn>
                  <a:cxn ang="0">
                    <a:pos x="108" y="40"/>
                  </a:cxn>
                  <a:cxn ang="0">
                    <a:pos x="112" y="47"/>
                  </a:cxn>
                  <a:cxn ang="0">
                    <a:pos x="116" y="54"/>
                  </a:cxn>
                  <a:cxn ang="0">
                    <a:pos x="116" y="58"/>
                  </a:cxn>
                  <a:cxn ang="0">
                    <a:pos x="108" y="58"/>
                  </a:cxn>
                  <a:cxn ang="0">
                    <a:pos x="101" y="54"/>
                  </a:cxn>
                  <a:cxn ang="0">
                    <a:pos x="94" y="51"/>
                  </a:cxn>
                  <a:cxn ang="0">
                    <a:pos x="87" y="47"/>
                  </a:cxn>
                  <a:cxn ang="0">
                    <a:pos x="80" y="44"/>
                  </a:cxn>
                  <a:cxn ang="0">
                    <a:pos x="72" y="40"/>
                  </a:cxn>
                  <a:cxn ang="0">
                    <a:pos x="65" y="36"/>
                  </a:cxn>
                  <a:cxn ang="0">
                    <a:pos x="58" y="29"/>
                  </a:cxn>
                  <a:cxn ang="0">
                    <a:pos x="51" y="26"/>
                  </a:cxn>
                  <a:cxn ang="0">
                    <a:pos x="44" y="22"/>
                  </a:cxn>
                  <a:cxn ang="0">
                    <a:pos x="36" y="18"/>
                  </a:cxn>
                  <a:cxn ang="0">
                    <a:pos x="29" y="15"/>
                  </a:cxn>
                  <a:cxn ang="0">
                    <a:pos x="22" y="15"/>
                  </a:cxn>
                  <a:cxn ang="0">
                    <a:pos x="15" y="11"/>
                  </a:cxn>
                  <a:cxn ang="0">
                    <a:pos x="0" y="11"/>
                  </a:cxn>
                  <a:cxn ang="0">
                    <a:pos x="11" y="4"/>
                  </a:cxn>
                  <a:cxn ang="0">
                    <a:pos x="18" y="0"/>
                  </a:cxn>
                  <a:cxn ang="0">
                    <a:pos x="54" y="0"/>
                  </a:cxn>
                  <a:cxn ang="0">
                    <a:pos x="69" y="4"/>
                  </a:cxn>
                  <a:cxn ang="0">
                    <a:pos x="76" y="11"/>
                  </a:cxn>
                  <a:cxn ang="0">
                    <a:pos x="87" y="15"/>
                  </a:cxn>
                </a:cxnLst>
                <a:rect l="0" t="0" r="r" b="b"/>
                <a:pathLst>
                  <a:path w="116" h="58">
                    <a:moveTo>
                      <a:pt x="87" y="15"/>
                    </a:moveTo>
                    <a:lnTo>
                      <a:pt x="98" y="26"/>
                    </a:lnTo>
                    <a:lnTo>
                      <a:pt x="101" y="33"/>
                    </a:lnTo>
                    <a:lnTo>
                      <a:pt x="108" y="40"/>
                    </a:lnTo>
                    <a:lnTo>
                      <a:pt x="112" y="47"/>
                    </a:lnTo>
                    <a:lnTo>
                      <a:pt x="116" y="54"/>
                    </a:lnTo>
                    <a:lnTo>
                      <a:pt x="116" y="58"/>
                    </a:lnTo>
                    <a:lnTo>
                      <a:pt x="108" y="58"/>
                    </a:lnTo>
                    <a:lnTo>
                      <a:pt x="101" y="54"/>
                    </a:lnTo>
                    <a:lnTo>
                      <a:pt x="94" y="51"/>
                    </a:lnTo>
                    <a:lnTo>
                      <a:pt x="87" y="47"/>
                    </a:lnTo>
                    <a:lnTo>
                      <a:pt x="80" y="44"/>
                    </a:lnTo>
                    <a:lnTo>
                      <a:pt x="72" y="40"/>
                    </a:lnTo>
                    <a:lnTo>
                      <a:pt x="65" y="36"/>
                    </a:lnTo>
                    <a:lnTo>
                      <a:pt x="58" y="29"/>
                    </a:lnTo>
                    <a:lnTo>
                      <a:pt x="51" y="26"/>
                    </a:lnTo>
                    <a:lnTo>
                      <a:pt x="44" y="22"/>
                    </a:lnTo>
                    <a:lnTo>
                      <a:pt x="36" y="18"/>
                    </a:lnTo>
                    <a:lnTo>
                      <a:pt x="29" y="15"/>
                    </a:lnTo>
                    <a:lnTo>
                      <a:pt x="22" y="15"/>
                    </a:lnTo>
                    <a:lnTo>
                      <a:pt x="15" y="11"/>
                    </a:lnTo>
                    <a:lnTo>
                      <a:pt x="0" y="11"/>
                    </a:lnTo>
                    <a:lnTo>
                      <a:pt x="11" y="4"/>
                    </a:lnTo>
                    <a:lnTo>
                      <a:pt x="18" y="0"/>
                    </a:lnTo>
                    <a:lnTo>
                      <a:pt x="54" y="0"/>
                    </a:lnTo>
                    <a:lnTo>
                      <a:pt x="69" y="4"/>
                    </a:lnTo>
                    <a:lnTo>
                      <a:pt x="76" y="11"/>
                    </a:lnTo>
                    <a:lnTo>
                      <a:pt x="87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8" name="Freeform 96"/>
              <p:cNvSpPr>
                <a:spLocks/>
              </p:cNvSpPr>
              <p:nvPr/>
            </p:nvSpPr>
            <p:spPr bwMode="auto">
              <a:xfrm>
                <a:off x="2757" y="1460"/>
                <a:ext cx="36" cy="50"/>
              </a:xfrm>
              <a:custGeom>
                <a:avLst/>
                <a:gdLst/>
                <a:ahLst/>
                <a:cxnLst>
                  <a:cxn ang="0">
                    <a:pos x="33" y="47"/>
                  </a:cxn>
                  <a:cxn ang="0">
                    <a:pos x="36" y="43"/>
                  </a:cxn>
                  <a:cxn ang="0">
                    <a:pos x="33" y="36"/>
                  </a:cxn>
                  <a:cxn ang="0">
                    <a:pos x="33" y="32"/>
                  </a:cxn>
                  <a:cxn ang="0">
                    <a:pos x="29" y="25"/>
                  </a:cxn>
                  <a:cxn ang="0">
                    <a:pos x="15" y="11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15" y="18"/>
                  </a:cxn>
                  <a:cxn ang="0">
                    <a:pos x="18" y="25"/>
                  </a:cxn>
                  <a:cxn ang="0">
                    <a:pos x="22" y="29"/>
                  </a:cxn>
                  <a:cxn ang="0">
                    <a:pos x="25" y="36"/>
                  </a:cxn>
                  <a:cxn ang="0">
                    <a:pos x="25" y="39"/>
                  </a:cxn>
                  <a:cxn ang="0">
                    <a:pos x="29" y="43"/>
                  </a:cxn>
                  <a:cxn ang="0">
                    <a:pos x="33" y="39"/>
                  </a:cxn>
                  <a:cxn ang="0">
                    <a:pos x="33" y="47"/>
                  </a:cxn>
                  <a:cxn ang="0">
                    <a:pos x="36" y="50"/>
                  </a:cxn>
                  <a:cxn ang="0">
                    <a:pos x="36" y="43"/>
                  </a:cxn>
                  <a:cxn ang="0">
                    <a:pos x="33" y="47"/>
                  </a:cxn>
                </a:cxnLst>
                <a:rect l="0" t="0" r="r" b="b"/>
                <a:pathLst>
                  <a:path w="36" h="50">
                    <a:moveTo>
                      <a:pt x="33" y="47"/>
                    </a:moveTo>
                    <a:lnTo>
                      <a:pt x="36" y="43"/>
                    </a:lnTo>
                    <a:lnTo>
                      <a:pt x="33" y="36"/>
                    </a:lnTo>
                    <a:lnTo>
                      <a:pt x="33" y="32"/>
                    </a:lnTo>
                    <a:lnTo>
                      <a:pt x="29" y="25"/>
                    </a:lnTo>
                    <a:lnTo>
                      <a:pt x="15" y="11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5" y="18"/>
                    </a:lnTo>
                    <a:lnTo>
                      <a:pt x="18" y="25"/>
                    </a:lnTo>
                    <a:lnTo>
                      <a:pt x="22" y="29"/>
                    </a:lnTo>
                    <a:lnTo>
                      <a:pt x="25" y="36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3" y="39"/>
                    </a:lnTo>
                    <a:lnTo>
                      <a:pt x="33" y="47"/>
                    </a:lnTo>
                    <a:lnTo>
                      <a:pt x="36" y="50"/>
                    </a:lnTo>
                    <a:lnTo>
                      <a:pt x="36" y="43"/>
                    </a:lnTo>
                    <a:lnTo>
                      <a:pt x="33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Freeform 97"/>
              <p:cNvSpPr>
                <a:spLocks/>
              </p:cNvSpPr>
              <p:nvPr/>
            </p:nvSpPr>
            <p:spPr bwMode="auto">
              <a:xfrm>
                <a:off x="2656" y="1453"/>
                <a:ext cx="134" cy="5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8" y="7"/>
                  </a:cxn>
                  <a:cxn ang="0">
                    <a:pos x="40" y="7"/>
                  </a:cxn>
                  <a:cxn ang="0">
                    <a:pos x="47" y="10"/>
                  </a:cxn>
                  <a:cxn ang="0">
                    <a:pos x="54" y="14"/>
                  </a:cxn>
                  <a:cxn ang="0">
                    <a:pos x="62" y="18"/>
                  </a:cxn>
                  <a:cxn ang="0">
                    <a:pos x="69" y="21"/>
                  </a:cxn>
                  <a:cxn ang="0">
                    <a:pos x="76" y="25"/>
                  </a:cxn>
                  <a:cxn ang="0">
                    <a:pos x="80" y="28"/>
                  </a:cxn>
                  <a:cxn ang="0">
                    <a:pos x="87" y="32"/>
                  </a:cxn>
                  <a:cxn ang="0">
                    <a:pos x="94" y="39"/>
                  </a:cxn>
                  <a:cxn ang="0">
                    <a:pos x="101" y="43"/>
                  </a:cxn>
                  <a:cxn ang="0">
                    <a:pos x="108" y="46"/>
                  </a:cxn>
                  <a:cxn ang="0">
                    <a:pos x="116" y="50"/>
                  </a:cxn>
                  <a:cxn ang="0">
                    <a:pos x="123" y="54"/>
                  </a:cxn>
                  <a:cxn ang="0">
                    <a:pos x="134" y="54"/>
                  </a:cxn>
                  <a:cxn ang="0">
                    <a:pos x="134" y="46"/>
                  </a:cxn>
                  <a:cxn ang="0">
                    <a:pos x="126" y="46"/>
                  </a:cxn>
                  <a:cxn ang="0">
                    <a:pos x="119" y="43"/>
                  </a:cxn>
                  <a:cxn ang="0">
                    <a:pos x="112" y="39"/>
                  </a:cxn>
                  <a:cxn ang="0">
                    <a:pos x="105" y="36"/>
                  </a:cxn>
                  <a:cxn ang="0">
                    <a:pos x="98" y="32"/>
                  </a:cxn>
                  <a:cxn ang="0">
                    <a:pos x="90" y="28"/>
                  </a:cxn>
                  <a:cxn ang="0">
                    <a:pos x="83" y="25"/>
                  </a:cxn>
                  <a:cxn ang="0">
                    <a:pos x="72" y="14"/>
                  </a:cxn>
                  <a:cxn ang="0">
                    <a:pos x="65" y="10"/>
                  </a:cxn>
                  <a:cxn ang="0">
                    <a:pos x="54" y="7"/>
                  </a:cxn>
                  <a:cxn ang="0">
                    <a:pos x="47" y="3"/>
                  </a:cxn>
                  <a:cxn ang="0">
                    <a:pos x="40" y="3"/>
                  </a:cxn>
                  <a:cxn ang="0">
                    <a:pos x="33" y="0"/>
                  </a:cxn>
                  <a:cxn ang="0">
                    <a:pos x="18" y="0"/>
                  </a:cxn>
                  <a:cxn ang="0">
                    <a:pos x="18" y="7"/>
                  </a:cxn>
                  <a:cxn ang="0">
                    <a:pos x="15" y="0"/>
                  </a:cxn>
                  <a:cxn ang="0">
                    <a:pos x="0" y="10"/>
                  </a:cxn>
                  <a:cxn ang="0">
                    <a:pos x="18" y="7"/>
                  </a:cxn>
                  <a:cxn ang="0">
                    <a:pos x="15" y="0"/>
                  </a:cxn>
                </a:cxnLst>
                <a:rect l="0" t="0" r="r" b="b"/>
                <a:pathLst>
                  <a:path w="134" h="54">
                    <a:moveTo>
                      <a:pt x="15" y="0"/>
                    </a:moveTo>
                    <a:lnTo>
                      <a:pt x="18" y="7"/>
                    </a:lnTo>
                    <a:lnTo>
                      <a:pt x="40" y="7"/>
                    </a:lnTo>
                    <a:lnTo>
                      <a:pt x="47" y="10"/>
                    </a:lnTo>
                    <a:lnTo>
                      <a:pt x="54" y="14"/>
                    </a:lnTo>
                    <a:lnTo>
                      <a:pt x="62" y="18"/>
                    </a:lnTo>
                    <a:lnTo>
                      <a:pt x="69" y="21"/>
                    </a:lnTo>
                    <a:lnTo>
                      <a:pt x="76" y="25"/>
                    </a:lnTo>
                    <a:lnTo>
                      <a:pt x="80" y="28"/>
                    </a:lnTo>
                    <a:lnTo>
                      <a:pt x="87" y="32"/>
                    </a:lnTo>
                    <a:lnTo>
                      <a:pt x="94" y="39"/>
                    </a:lnTo>
                    <a:lnTo>
                      <a:pt x="101" y="43"/>
                    </a:lnTo>
                    <a:lnTo>
                      <a:pt x="108" y="46"/>
                    </a:lnTo>
                    <a:lnTo>
                      <a:pt x="116" y="50"/>
                    </a:lnTo>
                    <a:lnTo>
                      <a:pt x="123" y="54"/>
                    </a:lnTo>
                    <a:lnTo>
                      <a:pt x="134" y="54"/>
                    </a:lnTo>
                    <a:lnTo>
                      <a:pt x="134" y="46"/>
                    </a:lnTo>
                    <a:lnTo>
                      <a:pt x="126" y="46"/>
                    </a:lnTo>
                    <a:lnTo>
                      <a:pt x="119" y="43"/>
                    </a:lnTo>
                    <a:lnTo>
                      <a:pt x="112" y="39"/>
                    </a:lnTo>
                    <a:lnTo>
                      <a:pt x="105" y="36"/>
                    </a:lnTo>
                    <a:lnTo>
                      <a:pt x="98" y="32"/>
                    </a:lnTo>
                    <a:lnTo>
                      <a:pt x="90" y="28"/>
                    </a:lnTo>
                    <a:lnTo>
                      <a:pt x="83" y="25"/>
                    </a:lnTo>
                    <a:lnTo>
                      <a:pt x="72" y="14"/>
                    </a:lnTo>
                    <a:lnTo>
                      <a:pt x="65" y="10"/>
                    </a:lnTo>
                    <a:lnTo>
                      <a:pt x="54" y="7"/>
                    </a:lnTo>
                    <a:lnTo>
                      <a:pt x="47" y="3"/>
                    </a:lnTo>
                    <a:lnTo>
                      <a:pt x="40" y="3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18" y="7"/>
                    </a:lnTo>
                    <a:lnTo>
                      <a:pt x="15" y="0"/>
                    </a:lnTo>
                    <a:lnTo>
                      <a:pt x="0" y="10"/>
                    </a:lnTo>
                    <a:lnTo>
                      <a:pt x="18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0" name="Freeform 98"/>
              <p:cNvSpPr>
                <a:spLocks/>
              </p:cNvSpPr>
              <p:nvPr/>
            </p:nvSpPr>
            <p:spPr bwMode="auto">
              <a:xfrm>
                <a:off x="2671" y="1442"/>
                <a:ext cx="93" cy="21"/>
              </a:xfrm>
              <a:custGeom>
                <a:avLst/>
                <a:gdLst/>
                <a:ahLst/>
                <a:cxnLst>
                  <a:cxn ang="0">
                    <a:pos x="93" y="18"/>
                  </a:cxn>
                  <a:cxn ang="0">
                    <a:pos x="83" y="11"/>
                  </a:cxn>
                  <a:cxn ang="0">
                    <a:pos x="72" y="3"/>
                  </a:cxn>
                  <a:cxn ang="0">
                    <a:pos x="61" y="0"/>
                  </a:cxn>
                  <a:cxn ang="0">
                    <a:pos x="21" y="0"/>
                  </a:cxn>
                  <a:cxn ang="0">
                    <a:pos x="11" y="3"/>
                  </a:cxn>
                  <a:cxn ang="0">
                    <a:pos x="0" y="11"/>
                  </a:cxn>
                  <a:cxn ang="0">
                    <a:pos x="3" y="18"/>
                  </a:cxn>
                  <a:cxn ang="0">
                    <a:pos x="14" y="14"/>
                  </a:cxn>
                  <a:cxn ang="0">
                    <a:pos x="25" y="7"/>
                  </a:cxn>
                  <a:cxn ang="0">
                    <a:pos x="57" y="7"/>
                  </a:cxn>
                  <a:cxn ang="0">
                    <a:pos x="68" y="11"/>
                  </a:cxn>
                  <a:cxn ang="0">
                    <a:pos x="79" y="14"/>
                  </a:cxn>
                  <a:cxn ang="0">
                    <a:pos x="90" y="21"/>
                  </a:cxn>
                  <a:cxn ang="0">
                    <a:pos x="86" y="21"/>
                  </a:cxn>
                  <a:cxn ang="0">
                    <a:pos x="93" y="18"/>
                  </a:cxn>
                </a:cxnLst>
                <a:rect l="0" t="0" r="r" b="b"/>
                <a:pathLst>
                  <a:path w="93" h="21">
                    <a:moveTo>
                      <a:pt x="93" y="18"/>
                    </a:moveTo>
                    <a:lnTo>
                      <a:pt x="83" y="11"/>
                    </a:lnTo>
                    <a:lnTo>
                      <a:pt x="72" y="3"/>
                    </a:lnTo>
                    <a:lnTo>
                      <a:pt x="61" y="0"/>
                    </a:lnTo>
                    <a:lnTo>
                      <a:pt x="21" y="0"/>
                    </a:lnTo>
                    <a:lnTo>
                      <a:pt x="11" y="3"/>
                    </a:lnTo>
                    <a:lnTo>
                      <a:pt x="0" y="11"/>
                    </a:lnTo>
                    <a:lnTo>
                      <a:pt x="3" y="18"/>
                    </a:lnTo>
                    <a:lnTo>
                      <a:pt x="14" y="14"/>
                    </a:lnTo>
                    <a:lnTo>
                      <a:pt x="25" y="7"/>
                    </a:lnTo>
                    <a:lnTo>
                      <a:pt x="57" y="7"/>
                    </a:lnTo>
                    <a:lnTo>
                      <a:pt x="68" y="11"/>
                    </a:lnTo>
                    <a:lnTo>
                      <a:pt x="79" y="14"/>
                    </a:lnTo>
                    <a:lnTo>
                      <a:pt x="90" y="21"/>
                    </a:lnTo>
                    <a:lnTo>
                      <a:pt x="86" y="21"/>
                    </a:lnTo>
                    <a:lnTo>
                      <a:pt x="9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1" name="Freeform 99"/>
              <p:cNvSpPr>
                <a:spLocks/>
              </p:cNvSpPr>
              <p:nvPr/>
            </p:nvSpPr>
            <p:spPr bwMode="auto">
              <a:xfrm>
                <a:off x="2660" y="1463"/>
                <a:ext cx="101" cy="44"/>
              </a:xfrm>
              <a:custGeom>
                <a:avLst/>
                <a:gdLst/>
                <a:ahLst/>
                <a:cxnLst>
                  <a:cxn ang="0">
                    <a:pos x="101" y="44"/>
                  </a:cxn>
                  <a:cxn ang="0">
                    <a:pos x="72" y="44"/>
                  </a:cxn>
                  <a:cxn ang="0">
                    <a:pos x="65" y="40"/>
                  </a:cxn>
                  <a:cxn ang="0">
                    <a:pos x="58" y="33"/>
                  </a:cxn>
                  <a:cxn ang="0">
                    <a:pos x="47" y="26"/>
                  </a:cxn>
                  <a:cxn ang="0">
                    <a:pos x="40" y="18"/>
                  </a:cxn>
                  <a:cxn ang="0">
                    <a:pos x="29" y="15"/>
                  </a:cxn>
                  <a:cxn ang="0">
                    <a:pos x="22" y="11"/>
                  </a:cxn>
                  <a:cxn ang="0">
                    <a:pos x="11" y="8"/>
                  </a:cxn>
                  <a:cxn ang="0">
                    <a:pos x="0" y="8"/>
                  </a:cxn>
                  <a:cxn ang="0">
                    <a:pos x="7" y="4"/>
                  </a:cxn>
                  <a:cxn ang="0">
                    <a:pos x="18" y="0"/>
                  </a:cxn>
                  <a:cxn ang="0">
                    <a:pos x="29" y="0"/>
                  </a:cxn>
                  <a:cxn ang="0">
                    <a:pos x="40" y="4"/>
                  </a:cxn>
                  <a:cxn ang="0">
                    <a:pos x="50" y="8"/>
                  </a:cxn>
                  <a:cxn ang="0">
                    <a:pos x="58" y="11"/>
                  </a:cxn>
                  <a:cxn ang="0">
                    <a:pos x="68" y="15"/>
                  </a:cxn>
                  <a:cxn ang="0">
                    <a:pos x="76" y="18"/>
                  </a:cxn>
                  <a:cxn ang="0">
                    <a:pos x="101" y="44"/>
                  </a:cxn>
                </a:cxnLst>
                <a:rect l="0" t="0" r="r" b="b"/>
                <a:pathLst>
                  <a:path w="101" h="44">
                    <a:moveTo>
                      <a:pt x="101" y="44"/>
                    </a:moveTo>
                    <a:lnTo>
                      <a:pt x="72" y="44"/>
                    </a:lnTo>
                    <a:lnTo>
                      <a:pt x="65" y="40"/>
                    </a:lnTo>
                    <a:lnTo>
                      <a:pt x="58" y="33"/>
                    </a:lnTo>
                    <a:lnTo>
                      <a:pt x="47" y="26"/>
                    </a:lnTo>
                    <a:lnTo>
                      <a:pt x="40" y="18"/>
                    </a:lnTo>
                    <a:lnTo>
                      <a:pt x="29" y="15"/>
                    </a:lnTo>
                    <a:lnTo>
                      <a:pt x="22" y="11"/>
                    </a:lnTo>
                    <a:lnTo>
                      <a:pt x="11" y="8"/>
                    </a:lnTo>
                    <a:lnTo>
                      <a:pt x="0" y="8"/>
                    </a:lnTo>
                    <a:lnTo>
                      <a:pt x="7" y="4"/>
                    </a:lnTo>
                    <a:lnTo>
                      <a:pt x="18" y="0"/>
                    </a:lnTo>
                    <a:lnTo>
                      <a:pt x="29" y="0"/>
                    </a:lnTo>
                    <a:lnTo>
                      <a:pt x="40" y="4"/>
                    </a:lnTo>
                    <a:lnTo>
                      <a:pt x="50" y="8"/>
                    </a:lnTo>
                    <a:lnTo>
                      <a:pt x="58" y="11"/>
                    </a:lnTo>
                    <a:lnTo>
                      <a:pt x="68" y="15"/>
                    </a:lnTo>
                    <a:lnTo>
                      <a:pt x="76" y="18"/>
                    </a:lnTo>
                    <a:lnTo>
                      <a:pt x="101" y="44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2" name="Freeform 100"/>
              <p:cNvSpPr>
                <a:spLocks/>
              </p:cNvSpPr>
              <p:nvPr/>
            </p:nvSpPr>
            <p:spPr bwMode="auto">
              <a:xfrm>
                <a:off x="2732" y="1499"/>
                <a:ext cx="29" cy="15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9" y="11"/>
                  </a:cxn>
                  <a:cxn ang="0">
                    <a:pos x="29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4"/>
                  </a:cxn>
                  <a:cxn ang="0">
                    <a:pos x="4" y="4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0" y="11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0" y="11"/>
                  </a:cxn>
                </a:cxnLst>
                <a:rect l="0" t="0" r="r" b="b"/>
                <a:pathLst>
                  <a:path w="29" h="15">
                    <a:moveTo>
                      <a:pt x="0" y="11"/>
                    </a:moveTo>
                    <a:lnTo>
                      <a:pt x="29" y="11"/>
                    </a:lnTo>
                    <a:lnTo>
                      <a:pt x="29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3" name="Freeform 101"/>
              <p:cNvSpPr>
                <a:spLocks/>
              </p:cNvSpPr>
              <p:nvPr/>
            </p:nvSpPr>
            <p:spPr bwMode="auto">
              <a:xfrm>
                <a:off x="2646" y="1467"/>
                <a:ext cx="90" cy="4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7"/>
                  </a:cxn>
                  <a:cxn ang="0">
                    <a:pos x="25" y="7"/>
                  </a:cxn>
                  <a:cxn ang="0">
                    <a:pos x="32" y="11"/>
                  </a:cxn>
                  <a:cxn ang="0">
                    <a:pos x="43" y="14"/>
                  </a:cxn>
                  <a:cxn ang="0">
                    <a:pos x="50" y="18"/>
                  </a:cxn>
                  <a:cxn ang="0">
                    <a:pos x="61" y="25"/>
                  </a:cxn>
                  <a:cxn ang="0">
                    <a:pos x="68" y="32"/>
                  </a:cxn>
                  <a:cxn ang="0">
                    <a:pos x="75" y="36"/>
                  </a:cxn>
                  <a:cxn ang="0">
                    <a:pos x="86" y="43"/>
                  </a:cxn>
                  <a:cxn ang="0">
                    <a:pos x="90" y="40"/>
                  </a:cxn>
                  <a:cxn ang="0">
                    <a:pos x="82" y="32"/>
                  </a:cxn>
                  <a:cxn ang="0">
                    <a:pos x="72" y="25"/>
                  </a:cxn>
                  <a:cxn ang="0">
                    <a:pos x="64" y="18"/>
                  </a:cxn>
                  <a:cxn ang="0">
                    <a:pos x="54" y="14"/>
                  </a:cxn>
                  <a:cxn ang="0">
                    <a:pos x="43" y="7"/>
                  </a:cxn>
                  <a:cxn ang="0">
                    <a:pos x="36" y="4"/>
                  </a:cxn>
                  <a:cxn ang="0">
                    <a:pos x="25" y="0"/>
                  </a:cxn>
                  <a:cxn ang="0">
                    <a:pos x="14" y="0"/>
                  </a:cxn>
                  <a:cxn ang="0">
                    <a:pos x="14" y="7"/>
                  </a:cxn>
                  <a:cxn ang="0">
                    <a:pos x="10" y="0"/>
                  </a:cxn>
                  <a:cxn ang="0">
                    <a:pos x="0" y="7"/>
                  </a:cxn>
                  <a:cxn ang="0">
                    <a:pos x="14" y="7"/>
                  </a:cxn>
                  <a:cxn ang="0">
                    <a:pos x="10" y="0"/>
                  </a:cxn>
                </a:cxnLst>
                <a:rect l="0" t="0" r="r" b="b"/>
                <a:pathLst>
                  <a:path w="90" h="43">
                    <a:moveTo>
                      <a:pt x="10" y="0"/>
                    </a:moveTo>
                    <a:lnTo>
                      <a:pt x="14" y="7"/>
                    </a:lnTo>
                    <a:lnTo>
                      <a:pt x="25" y="7"/>
                    </a:lnTo>
                    <a:lnTo>
                      <a:pt x="32" y="11"/>
                    </a:lnTo>
                    <a:lnTo>
                      <a:pt x="43" y="14"/>
                    </a:lnTo>
                    <a:lnTo>
                      <a:pt x="50" y="18"/>
                    </a:lnTo>
                    <a:lnTo>
                      <a:pt x="61" y="25"/>
                    </a:lnTo>
                    <a:lnTo>
                      <a:pt x="68" y="32"/>
                    </a:lnTo>
                    <a:lnTo>
                      <a:pt x="75" y="36"/>
                    </a:lnTo>
                    <a:lnTo>
                      <a:pt x="86" y="43"/>
                    </a:lnTo>
                    <a:lnTo>
                      <a:pt x="90" y="40"/>
                    </a:lnTo>
                    <a:lnTo>
                      <a:pt x="82" y="32"/>
                    </a:lnTo>
                    <a:lnTo>
                      <a:pt x="72" y="25"/>
                    </a:lnTo>
                    <a:lnTo>
                      <a:pt x="64" y="18"/>
                    </a:lnTo>
                    <a:lnTo>
                      <a:pt x="54" y="14"/>
                    </a:lnTo>
                    <a:lnTo>
                      <a:pt x="43" y="7"/>
                    </a:lnTo>
                    <a:lnTo>
                      <a:pt x="36" y="4"/>
                    </a:lnTo>
                    <a:lnTo>
                      <a:pt x="25" y="0"/>
                    </a:lnTo>
                    <a:lnTo>
                      <a:pt x="14" y="0"/>
                    </a:lnTo>
                    <a:lnTo>
                      <a:pt x="14" y="7"/>
                    </a:lnTo>
                    <a:lnTo>
                      <a:pt x="10" y="0"/>
                    </a:lnTo>
                    <a:lnTo>
                      <a:pt x="0" y="7"/>
                    </a:lnTo>
                    <a:lnTo>
                      <a:pt x="14" y="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4" name="Freeform 102"/>
              <p:cNvSpPr>
                <a:spLocks/>
              </p:cNvSpPr>
              <p:nvPr/>
            </p:nvSpPr>
            <p:spPr bwMode="auto">
              <a:xfrm>
                <a:off x="2656" y="1460"/>
                <a:ext cx="83" cy="25"/>
              </a:xfrm>
              <a:custGeom>
                <a:avLst/>
                <a:gdLst/>
                <a:ahLst/>
                <a:cxnLst>
                  <a:cxn ang="0">
                    <a:pos x="83" y="21"/>
                  </a:cxn>
                  <a:cxn ang="0">
                    <a:pos x="76" y="14"/>
                  </a:cxn>
                  <a:cxn ang="0">
                    <a:pos x="65" y="11"/>
                  </a:cxn>
                  <a:cxn ang="0">
                    <a:pos x="54" y="7"/>
                  </a:cxn>
                  <a:cxn ang="0">
                    <a:pos x="44" y="3"/>
                  </a:cxn>
                  <a:cxn ang="0">
                    <a:pos x="33" y="0"/>
                  </a:cxn>
                  <a:cxn ang="0">
                    <a:pos x="22" y="0"/>
                  </a:cxn>
                  <a:cxn ang="0">
                    <a:pos x="11" y="3"/>
                  </a:cxn>
                  <a:cxn ang="0">
                    <a:pos x="0" y="7"/>
                  </a:cxn>
                  <a:cxn ang="0">
                    <a:pos x="4" y="14"/>
                  </a:cxn>
                  <a:cxn ang="0">
                    <a:pos x="15" y="11"/>
                  </a:cxn>
                  <a:cxn ang="0">
                    <a:pos x="22" y="7"/>
                  </a:cxn>
                  <a:cxn ang="0">
                    <a:pos x="33" y="7"/>
                  </a:cxn>
                  <a:cxn ang="0">
                    <a:pos x="44" y="11"/>
                  </a:cxn>
                  <a:cxn ang="0">
                    <a:pos x="51" y="14"/>
                  </a:cxn>
                  <a:cxn ang="0">
                    <a:pos x="62" y="18"/>
                  </a:cxn>
                  <a:cxn ang="0">
                    <a:pos x="72" y="21"/>
                  </a:cxn>
                  <a:cxn ang="0">
                    <a:pos x="80" y="25"/>
                  </a:cxn>
                  <a:cxn ang="0">
                    <a:pos x="83" y="21"/>
                  </a:cxn>
                </a:cxnLst>
                <a:rect l="0" t="0" r="r" b="b"/>
                <a:pathLst>
                  <a:path w="83" h="25">
                    <a:moveTo>
                      <a:pt x="83" y="21"/>
                    </a:moveTo>
                    <a:lnTo>
                      <a:pt x="76" y="14"/>
                    </a:lnTo>
                    <a:lnTo>
                      <a:pt x="65" y="11"/>
                    </a:lnTo>
                    <a:lnTo>
                      <a:pt x="54" y="7"/>
                    </a:lnTo>
                    <a:lnTo>
                      <a:pt x="44" y="3"/>
                    </a:lnTo>
                    <a:lnTo>
                      <a:pt x="33" y="0"/>
                    </a:lnTo>
                    <a:lnTo>
                      <a:pt x="22" y="0"/>
                    </a:lnTo>
                    <a:lnTo>
                      <a:pt x="11" y="3"/>
                    </a:lnTo>
                    <a:lnTo>
                      <a:pt x="0" y="7"/>
                    </a:lnTo>
                    <a:lnTo>
                      <a:pt x="4" y="14"/>
                    </a:lnTo>
                    <a:lnTo>
                      <a:pt x="15" y="11"/>
                    </a:lnTo>
                    <a:lnTo>
                      <a:pt x="22" y="7"/>
                    </a:lnTo>
                    <a:lnTo>
                      <a:pt x="33" y="7"/>
                    </a:lnTo>
                    <a:lnTo>
                      <a:pt x="44" y="11"/>
                    </a:lnTo>
                    <a:lnTo>
                      <a:pt x="51" y="14"/>
                    </a:lnTo>
                    <a:lnTo>
                      <a:pt x="62" y="18"/>
                    </a:lnTo>
                    <a:lnTo>
                      <a:pt x="72" y="21"/>
                    </a:lnTo>
                    <a:lnTo>
                      <a:pt x="80" y="25"/>
                    </a:lnTo>
                    <a:lnTo>
                      <a:pt x="8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5" name="Freeform 103"/>
              <p:cNvSpPr>
                <a:spLocks/>
              </p:cNvSpPr>
              <p:nvPr/>
            </p:nvSpPr>
            <p:spPr bwMode="auto">
              <a:xfrm>
                <a:off x="2736" y="1481"/>
                <a:ext cx="36" cy="29"/>
              </a:xfrm>
              <a:custGeom>
                <a:avLst/>
                <a:gdLst/>
                <a:ahLst/>
                <a:cxnLst>
                  <a:cxn ang="0">
                    <a:pos x="25" y="29"/>
                  </a:cxn>
                  <a:cxn ang="0">
                    <a:pos x="28" y="22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25" y="29"/>
                  </a:cxn>
                  <a:cxn ang="0">
                    <a:pos x="25" y="22"/>
                  </a:cxn>
                  <a:cxn ang="0">
                    <a:pos x="25" y="29"/>
                  </a:cxn>
                  <a:cxn ang="0">
                    <a:pos x="36" y="29"/>
                  </a:cxn>
                  <a:cxn ang="0">
                    <a:pos x="28" y="22"/>
                  </a:cxn>
                  <a:cxn ang="0">
                    <a:pos x="25" y="29"/>
                  </a:cxn>
                </a:cxnLst>
                <a:rect l="0" t="0" r="r" b="b"/>
                <a:pathLst>
                  <a:path w="36" h="29">
                    <a:moveTo>
                      <a:pt x="25" y="29"/>
                    </a:moveTo>
                    <a:lnTo>
                      <a:pt x="28" y="22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25" y="29"/>
                    </a:lnTo>
                    <a:lnTo>
                      <a:pt x="25" y="22"/>
                    </a:lnTo>
                    <a:lnTo>
                      <a:pt x="25" y="29"/>
                    </a:lnTo>
                    <a:lnTo>
                      <a:pt x="36" y="29"/>
                    </a:lnTo>
                    <a:lnTo>
                      <a:pt x="28" y="22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6" name="Freeform 104"/>
              <p:cNvSpPr>
                <a:spLocks/>
              </p:cNvSpPr>
              <p:nvPr/>
            </p:nvSpPr>
            <p:spPr bwMode="auto">
              <a:xfrm>
                <a:off x="2646" y="1478"/>
                <a:ext cx="86" cy="43"/>
              </a:xfrm>
              <a:custGeom>
                <a:avLst/>
                <a:gdLst/>
                <a:ahLst/>
                <a:cxnLst>
                  <a:cxn ang="0">
                    <a:pos x="86" y="39"/>
                  </a:cxn>
                  <a:cxn ang="0">
                    <a:pos x="61" y="39"/>
                  </a:cxn>
                  <a:cxn ang="0">
                    <a:pos x="57" y="43"/>
                  </a:cxn>
                  <a:cxn ang="0">
                    <a:pos x="54" y="43"/>
                  </a:cxn>
                  <a:cxn ang="0">
                    <a:pos x="0" y="11"/>
                  </a:cxn>
                  <a:cxn ang="0">
                    <a:pos x="3" y="3"/>
                  </a:cxn>
                  <a:cxn ang="0">
                    <a:pos x="7" y="3"/>
                  </a:cxn>
                  <a:cxn ang="0">
                    <a:pos x="14" y="0"/>
                  </a:cxn>
                  <a:cxn ang="0">
                    <a:pos x="21" y="3"/>
                  </a:cxn>
                  <a:cxn ang="0">
                    <a:pos x="25" y="3"/>
                  </a:cxn>
                  <a:cxn ang="0">
                    <a:pos x="36" y="7"/>
                  </a:cxn>
                  <a:cxn ang="0">
                    <a:pos x="46" y="7"/>
                  </a:cxn>
                  <a:cxn ang="0">
                    <a:pos x="54" y="11"/>
                  </a:cxn>
                  <a:cxn ang="0">
                    <a:pos x="64" y="21"/>
                  </a:cxn>
                  <a:cxn ang="0">
                    <a:pos x="68" y="21"/>
                  </a:cxn>
                  <a:cxn ang="0">
                    <a:pos x="72" y="29"/>
                  </a:cxn>
                  <a:cxn ang="0">
                    <a:pos x="79" y="32"/>
                  </a:cxn>
                  <a:cxn ang="0">
                    <a:pos x="86" y="39"/>
                  </a:cxn>
                </a:cxnLst>
                <a:rect l="0" t="0" r="r" b="b"/>
                <a:pathLst>
                  <a:path w="86" h="43">
                    <a:moveTo>
                      <a:pt x="86" y="39"/>
                    </a:moveTo>
                    <a:lnTo>
                      <a:pt x="61" y="39"/>
                    </a:lnTo>
                    <a:lnTo>
                      <a:pt x="57" y="43"/>
                    </a:lnTo>
                    <a:lnTo>
                      <a:pt x="54" y="43"/>
                    </a:lnTo>
                    <a:lnTo>
                      <a:pt x="0" y="11"/>
                    </a:lnTo>
                    <a:lnTo>
                      <a:pt x="3" y="3"/>
                    </a:lnTo>
                    <a:lnTo>
                      <a:pt x="7" y="3"/>
                    </a:lnTo>
                    <a:lnTo>
                      <a:pt x="14" y="0"/>
                    </a:lnTo>
                    <a:lnTo>
                      <a:pt x="21" y="3"/>
                    </a:lnTo>
                    <a:lnTo>
                      <a:pt x="25" y="3"/>
                    </a:lnTo>
                    <a:lnTo>
                      <a:pt x="36" y="7"/>
                    </a:lnTo>
                    <a:lnTo>
                      <a:pt x="46" y="7"/>
                    </a:lnTo>
                    <a:lnTo>
                      <a:pt x="54" y="11"/>
                    </a:lnTo>
                    <a:lnTo>
                      <a:pt x="64" y="21"/>
                    </a:lnTo>
                    <a:lnTo>
                      <a:pt x="68" y="21"/>
                    </a:lnTo>
                    <a:lnTo>
                      <a:pt x="72" y="29"/>
                    </a:lnTo>
                    <a:lnTo>
                      <a:pt x="79" y="32"/>
                    </a:lnTo>
                    <a:lnTo>
                      <a:pt x="86" y="3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Freeform 105"/>
              <p:cNvSpPr>
                <a:spLocks/>
              </p:cNvSpPr>
              <p:nvPr/>
            </p:nvSpPr>
            <p:spPr bwMode="auto">
              <a:xfrm>
                <a:off x="2696" y="1514"/>
                <a:ext cx="36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7" y="11"/>
                  </a:cxn>
                  <a:cxn ang="0">
                    <a:pos x="11" y="7"/>
                  </a:cxn>
                  <a:cxn ang="0">
                    <a:pos x="36" y="7"/>
                  </a:cxn>
                  <a:cxn ang="0">
                    <a:pos x="36" y="0"/>
                  </a:cxn>
                  <a:cxn ang="0">
                    <a:pos x="11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4" y="3"/>
                  </a:cxn>
                  <a:cxn ang="0">
                    <a:pos x="0" y="11"/>
                  </a:cxn>
                  <a:cxn ang="0">
                    <a:pos x="4" y="11"/>
                  </a:cxn>
                  <a:cxn ang="0">
                    <a:pos x="0" y="11"/>
                  </a:cxn>
                </a:cxnLst>
                <a:rect l="0" t="0" r="r" b="b"/>
                <a:pathLst>
                  <a:path w="36" h="11">
                    <a:moveTo>
                      <a:pt x="0" y="11"/>
                    </a:moveTo>
                    <a:lnTo>
                      <a:pt x="7" y="11"/>
                    </a:lnTo>
                    <a:lnTo>
                      <a:pt x="11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8" name="Freeform 106"/>
              <p:cNvSpPr>
                <a:spLocks/>
              </p:cNvSpPr>
              <p:nvPr/>
            </p:nvSpPr>
            <p:spPr bwMode="auto">
              <a:xfrm>
                <a:off x="2642" y="1485"/>
                <a:ext cx="58" cy="4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54" y="40"/>
                  </a:cxn>
                  <a:cxn ang="0">
                    <a:pos x="58" y="32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0" y="4"/>
                  </a:cxn>
                </a:cxnLst>
                <a:rect l="0" t="0" r="r" b="b"/>
                <a:pathLst>
                  <a:path w="58" h="40">
                    <a:moveTo>
                      <a:pt x="0" y="4"/>
                    </a:moveTo>
                    <a:lnTo>
                      <a:pt x="4" y="7"/>
                    </a:lnTo>
                    <a:lnTo>
                      <a:pt x="54" y="40"/>
                    </a:lnTo>
                    <a:lnTo>
                      <a:pt x="58" y="32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4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9" name="Freeform 107"/>
              <p:cNvSpPr>
                <a:spLocks/>
              </p:cNvSpPr>
              <p:nvPr/>
            </p:nvSpPr>
            <p:spPr bwMode="auto">
              <a:xfrm>
                <a:off x="2642" y="1474"/>
                <a:ext cx="50" cy="18"/>
              </a:xfrm>
              <a:custGeom>
                <a:avLst/>
                <a:gdLst/>
                <a:ahLst/>
                <a:cxnLst>
                  <a:cxn ang="0">
                    <a:pos x="50" y="7"/>
                  </a:cxn>
                  <a:cxn ang="0">
                    <a:pos x="40" y="7"/>
                  </a:cxn>
                  <a:cxn ang="0">
                    <a:pos x="32" y="4"/>
                  </a:cxn>
                  <a:cxn ang="0">
                    <a:pos x="25" y="4"/>
                  </a:cxn>
                  <a:cxn ang="0">
                    <a:pos x="18" y="0"/>
                  </a:cxn>
                  <a:cxn ang="0">
                    <a:pos x="11" y="4"/>
                  </a:cxn>
                  <a:cxn ang="0">
                    <a:pos x="4" y="7"/>
                  </a:cxn>
                  <a:cxn ang="0">
                    <a:pos x="0" y="15"/>
                  </a:cxn>
                  <a:cxn ang="0">
                    <a:pos x="7" y="15"/>
                  </a:cxn>
                  <a:cxn ang="0">
                    <a:pos x="14" y="7"/>
                  </a:cxn>
                  <a:cxn ang="0">
                    <a:pos x="25" y="7"/>
                  </a:cxn>
                  <a:cxn ang="0">
                    <a:pos x="29" y="11"/>
                  </a:cxn>
                  <a:cxn ang="0">
                    <a:pos x="36" y="15"/>
                  </a:cxn>
                  <a:cxn ang="0">
                    <a:pos x="43" y="15"/>
                  </a:cxn>
                  <a:cxn ang="0">
                    <a:pos x="50" y="18"/>
                  </a:cxn>
                  <a:cxn ang="0">
                    <a:pos x="50" y="7"/>
                  </a:cxn>
                </a:cxnLst>
                <a:rect l="0" t="0" r="r" b="b"/>
                <a:pathLst>
                  <a:path w="50" h="18">
                    <a:moveTo>
                      <a:pt x="50" y="7"/>
                    </a:moveTo>
                    <a:lnTo>
                      <a:pt x="40" y="7"/>
                    </a:lnTo>
                    <a:lnTo>
                      <a:pt x="32" y="4"/>
                    </a:lnTo>
                    <a:lnTo>
                      <a:pt x="25" y="4"/>
                    </a:lnTo>
                    <a:lnTo>
                      <a:pt x="18" y="0"/>
                    </a:lnTo>
                    <a:lnTo>
                      <a:pt x="11" y="4"/>
                    </a:lnTo>
                    <a:lnTo>
                      <a:pt x="4" y="7"/>
                    </a:lnTo>
                    <a:lnTo>
                      <a:pt x="0" y="15"/>
                    </a:lnTo>
                    <a:lnTo>
                      <a:pt x="7" y="15"/>
                    </a:lnTo>
                    <a:lnTo>
                      <a:pt x="14" y="7"/>
                    </a:lnTo>
                    <a:lnTo>
                      <a:pt x="25" y="7"/>
                    </a:lnTo>
                    <a:lnTo>
                      <a:pt x="29" y="11"/>
                    </a:lnTo>
                    <a:lnTo>
                      <a:pt x="36" y="15"/>
                    </a:lnTo>
                    <a:lnTo>
                      <a:pt x="43" y="15"/>
                    </a:lnTo>
                    <a:lnTo>
                      <a:pt x="50" y="18"/>
                    </a:lnTo>
                    <a:lnTo>
                      <a:pt x="5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0" name="Freeform 108"/>
              <p:cNvSpPr>
                <a:spLocks/>
              </p:cNvSpPr>
              <p:nvPr/>
            </p:nvSpPr>
            <p:spPr bwMode="auto">
              <a:xfrm>
                <a:off x="2692" y="1481"/>
                <a:ext cx="62" cy="47"/>
              </a:xfrm>
              <a:custGeom>
                <a:avLst/>
                <a:gdLst/>
                <a:ahLst/>
                <a:cxnLst>
                  <a:cxn ang="0">
                    <a:pos x="40" y="40"/>
                  </a:cxn>
                  <a:cxn ang="0">
                    <a:pos x="44" y="33"/>
                  </a:cxn>
                  <a:cxn ang="0">
                    <a:pos x="40" y="29"/>
                  </a:cxn>
                  <a:cxn ang="0">
                    <a:pos x="33" y="26"/>
                  </a:cxn>
                  <a:cxn ang="0">
                    <a:pos x="26" y="18"/>
                  </a:cxn>
                  <a:cxn ang="0">
                    <a:pos x="18" y="15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4" y="11"/>
                  </a:cxn>
                  <a:cxn ang="0">
                    <a:pos x="11" y="15"/>
                  </a:cxn>
                  <a:cxn ang="0">
                    <a:pos x="33" y="36"/>
                  </a:cxn>
                  <a:cxn ang="0">
                    <a:pos x="40" y="40"/>
                  </a:cxn>
                  <a:cxn ang="0">
                    <a:pos x="40" y="33"/>
                  </a:cxn>
                  <a:cxn ang="0">
                    <a:pos x="40" y="40"/>
                  </a:cxn>
                  <a:cxn ang="0">
                    <a:pos x="62" y="47"/>
                  </a:cxn>
                  <a:cxn ang="0">
                    <a:pos x="44" y="33"/>
                  </a:cxn>
                  <a:cxn ang="0">
                    <a:pos x="40" y="40"/>
                  </a:cxn>
                </a:cxnLst>
                <a:rect l="0" t="0" r="r" b="b"/>
                <a:pathLst>
                  <a:path w="62" h="47">
                    <a:moveTo>
                      <a:pt x="40" y="40"/>
                    </a:moveTo>
                    <a:lnTo>
                      <a:pt x="44" y="33"/>
                    </a:lnTo>
                    <a:lnTo>
                      <a:pt x="40" y="29"/>
                    </a:lnTo>
                    <a:lnTo>
                      <a:pt x="33" y="26"/>
                    </a:lnTo>
                    <a:lnTo>
                      <a:pt x="26" y="18"/>
                    </a:lnTo>
                    <a:lnTo>
                      <a:pt x="18" y="15"/>
                    </a:lnTo>
                    <a:lnTo>
                      <a:pt x="8" y="4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11"/>
                    </a:lnTo>
                    <a:lnTo>
                      <a:pt x="11" y="15"/>
                    </a:lnTo>
                    <a:lnTo>
                      <a:pt x="33" y="36"/>
                    </a:lnTo>
                    <a:lnTo>
                      <a:pt x="40" y="40"/>
                    </a:lnTo>
                    <a:lnTo>
                      <a:pt x="40" y="33"/>
                    </a:lnTo>
                    <a:lnTo>
                      <a:pt x="40" y="40"/>
                    </a:lnTo>
                    <a:lnTo>
                      <a:pt x="62" y="47"/>
                    </a:lnTo>
                    <a:lnTo>
                      <a:pt x="44" y="33"/>
                    </a:lnTo>
                    <a:lnTo>
                      <a:pt x="4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1" name="Freeform 109"/>
              <p:cNvSpPr>
                <a:spLocks/>
              </p:cNvSpPr>
              <p:nvPr/>
            </p:nvSpPr>
            <p:spPr bwMode="auto">
              <a:xfrm>
                <a:off x="2563" y="1492"/>
                <a:ext cx="399" cy="227"/>
              </a:xfrm>
              <a:custGeom>
                <a:avLst/>
                <a:gdLst/>
                <a:ahLst/>
                <a:cxnLst>
                  <a:cxn ang="0">
                    <a:pos x="338" y="18"/>
                  </a:cxn>
                  <a:cxn ang="0">
                    <a:pos x="360" y="18"/>
                  </a:cxn>
                  <a:cxn ang="0">
                    <a:pos x="396" y="126"/>
                  </a:cxn>
                  <a:cxn ang="0">
                    <a:pos x="378" y="144"/>
                  </a:cxn>
                  <a:cxn ang="0">
                    <a:pos x="334" y="144"/>
                  </a:cxn>
                  <a:cxn ang="0">
                    <a:pos x="317" y="148"/>
                  </a:cxn>
                  <a:cxn ang="0">
                    <a:pos x="295" y="159"/>
                  </a:cxn>
                  <a:cxn ang="0">
                    <a:pos x="266" y="162"/>
                  </a:cxn>
                  <a:cxn ang="0">
                    <a:pos x="248" y="169"/>
                  </a:cxn>
                  <a:cxn ang="0">
                    <a:pos x="227" y="177"/>
                  </a:cxn>
                  <a:cxn ang="0">
                    <a:pos x="223" y="177"/>
                  </a:cxn>
                  <a:cxn ang="0">
                    <a:pos x="245" y="166"/>
                  </a:cxn>
                  <a:cxn ang="0">
                    <a:pos x="270" y="151"/>
                  </a:cxn>
                  <a:cxn ang="0">
                    <a:pos x="295" y="141"/>
                  </a:cxn>
                  <a:cxn ang="0">
                    <a:pos x="320" y="133"/>
                  </a:cxn>
                  <a:cxn ang="0">
                    <a:pos x="352" y="130"/>
                  </a:cxn>
                  <a:cxn ang="0">
                    <a:pos x="349" y="108"/>
                  </a:cxn>
                  <a:cxn ang="0">
                    <a:pos x="327" y="90"/>
                  </a:cxn>
                  <a:cxn ang="0">
                    <a:pos x="288" y="97"/>
                  </a:cxn>
                  <a:cxn ang="0">
                    <a:pos x="263" y="112"/>
                  </a:cxn>
                  <a:cxn ang="0">
                    <a:pos x="237" y="126"/>
                  </a:cxn>
                  <a:cxn ang="0">
                    <a:pos x="212" y="144"/>
                  </a:cxn>
                  <a:cxn ang="0">
                    <a:pos x="176" y="166"/>
                  </a:cxn>
                  <a:cxn ang="0">
                    <a:pos x="147" y="198"/>
                  </a:cxn>
                  <a:cxn ang="0">
                    <a:pos x="162" y="202"/>
                  </a:cxn>
                  <a:cxn ang="0">
                    <a:pos x="162" y="223"/>
                  </a:cxn>
                  <a:cxn ang="0">
                    <a:pos x="147" y="223"/>
                  </a:cxn>
                  <a:cxn ang="0">
                    <a:pos x="140" y="205"/>
                  </a:cxn>
                  <a:cxn ang="0">
                    <a:pos x="126" y="205"/>
                  </a:cxn>
                  <a:cxn ang="0">
                    <a:pos x="126" y="209"/>
                  </a:cxn>
                  <a:cxn ang="0">
                    <a:pos x="101" y="205"/>
                  </a:cxn>
                  <a:cxn ang="0">
                    <a:pos x="50" y="198"/>
                  </a:cxn>
                  <a:cxn ang="0">
                    <a:pos x="11" y="205"/>
                  </a:cxn>
                  <a:cxn ang="0">
                    <a:pos x="7" y="133"/>
                  </a:cxn>
                  <a:cxn ang="0">
                    <a:pos x="29" y="87"/>
                  </a:cxn>
                  <a:cxn ang="0">
                    <a:pos x="57" y="76"/>
                  </a:cxn>
                  <a:cxn ang="0">
                    <a:pos x="90" y="65"/>
                  </a:cxn>
                  <a:cxn ang="0">
                    <a:pos x="126" y="54"/>
                  </a:cxn>
                  <a:cxn ang="0">
                    <a:pos x="126" y="43"/>
                  </a:cxn>
                  <a:cxn ang="0">
                    <a:pos x="147" y="51"/>
                  </a:cxn>
                  <a:cxn ang="0">
                    <a:pos x="151" y="36"/>
                  </a:cxn>
                  <a:cxn ang="0">
                    <a:pos x="165" y="36"/>
                  </a:cxn>
                  <a:cxn ang="0">
                    <a:pos x="180" y="40"/>
                  </a:cxn>
                  <a:cxn ang="0">
                    <a:pos x="183" y="25"/>
                  </a:cxn>
                  <a:cxn ang="0">
                    <a:pos x="209" y="29"/>
                  </a:cxn>
                  <a:cxn ang="0">
                    <a:pos x="219" y="25"/>
                  </a:cxn>
                  <a:cxn ang="0">
                    <a:pos x="234" y="22"/>
                  </a:cxn>
                  <a:cxn ang="0">
                    <a:pos x="241" y="11"/>
                  </a:cxn>
                  <a:cxn ang="0">
                    <a:pos x="237" y="7"/>
                  </a:cxn>
                  <a:cxn ang="0">
                    <a:pos x="252" y="4"/>
                  </a:cxn>
                  <a:cxn ang="0">
                    <a:pos x="255" y="11"/>
                  </a:cxn>
                  <a:cxn ang="0">
                    <a:pos x="281" y="4"/>
                  </a:cxn>
                  <a:cxn ang="0">
                    <a:pos x="288" y="15"/>
                  </a:cxn>
                  <a:cxn ang="0">
                    <a:pos x="306" y="7"/>
                  </a:cxn>
                  <a:cxn ang="0">
                    <a:pos x="317" y="0"/>
                  </a:cxn>
                  <a:cxn ang="0">
                    <a:pos x="306" y="11"/>
                  </a:cxn>
                </a:cxnLst>
                <a:rect l="0" t="0" r="r" b="b"/>
                <a:pathLst>
                  <a:path w="399" h="227">
                    <a:moveTo>
                      <a:pt x="306" y="15"/>
                    </a:moveTo>
                    <a:lnTo>
                      <a:pt x="313" y="18"/>
                    </a:lnTo>
                    <a:lnTo>
                      <a:pt x="338" y="18"/>
                    </a:lnTo>
                    <a:lnTo>
                      <a:pt x="345" y="15"/>
                    </a:lnTo>
                    <a:lnTo>
                      <a:pt x="352" y="15"/>
                    </a:lnTo>
                    <a:lnTo>
                      <a:pt x="360" y="18"/>
                    </a:lnTo>
                    <a:lnTo>
                      <a:pt x="367" y="22"/>
                    </a:lnTo>
                    <a:lnTo>
                      <a:pt x="399" y="126"/>
                    </a:lnTo>
                    <a:lnTo>
                      <a:pt x="396" y="126"/>
                    </a:lnTo>
                    <a:lnTo>
                      <a:pt x="381" y="141"/>
                    </a:lnTo>
                    <a:lnTo>
                      <a:pt x="378" y="141"/>
                    </a:lnTo>
                    <a:lnTo>
                      <a:pt x="378" y="144"/>
                    </a:lnTo>
                    <a:lnTo>
                      <a:pt x="367" y="141"/>
                    </a:lnTo>
                    <a:lnTo>
                      <a:pt x="342" y="141"/>
                    </a:lnTo>
                    <a:lnTo>
                      <a:pt x="334" y="144"/>
                    </a:lnTo>
                    <a:lnTo>
                      <a:pt x="327" y="144"/>
                    </a:lnTo>
                    <a:lnTo>
                      <a:pt x="324" y="148"/>
                    </a:lnTo>
                    <a:lnTo>
                      <a:pt x="317" y="148"/>
                    </a:lnTo>
                    <a:lnTo>
                      <a:pt x="309" y="151"/>
                    </a:lnTo>
                    <a:lnTo>
                      <a:pt x="302" y="155"/>
                    </a:lnTo>
                    <a:lnTo>
                      <a:pt x="295" y="159"/>
                    </a:lnTo>
                    <a:lnTo>
                      <a:pt x="288" y="159"/>
                    </a:lnTo>
                    <a:lnTo>
                      <a:pt x="284" y="162"/>
                    </a:lnTo>
                    <a:lnTo>
                      <a:pt x="266" y="162"/>
                    </a:lnTo>
                    <a:lnTo>
                      <a:pt x="263" y="166"/>
                    </a:lnTo>
                    <a:lnTo>
                      <a:pt x="255" y="166"/>
                    </a:lnTo>
                    <a:lnTo>
                      <a:pt x="248" y="169"/>
                    </a:lnTo>
                    <a:lnTo>
                      <a:pt x="241" y="173"/>
                    </a:lnTo>
                    <a:lnTo>
                      <a:pt x="234" y="173"/>
                    </a:lnTo>
                    <a:lnTo>
                      <a:pt x="227" y="177"/>
                    </a:lnTo>
                    <a:lnTo>
                      <a:pt x="219" y="180"/>
                    </a:lnTo>
                    <a:lnTo>
                      <a:pt x="212" y="180"/>
                    </a:lnTo>
                    <a:lnTo>
                      <a:pt x="223" y="177"/>
                    </a:lnTo>
                    <a:lnTo>
                      <a:pt x="230" y="173"/>
                    </a:lnTo>
                    <a:lnTo>
                      <a:pt x="237" y="166"/>
                    </a:lnTo>
                    <a:lnTo>
                      <a:pt x="245" y="166"/>
                    </a:lnTo>
                    <a:lnTo>
                      <a:pt x="252" y="159"/>
                    </a:lnTo>
                    <a:lnTo>
                      <a:pt x="263" y="155"/>
                    </a:lnTo>
                    <a:lnTo>
                      <a:pt x="270" y="151"/>
                    </a:lnTo>
                    <a:lnTo>
                      <a:pt x="277" y="148"/>
                    </a:lnTo>
                    <a:lnTo>
                      <a:pt x="288" y="144"/>
                    </a:lnTo>
                    <a:lnTo>
                      <a:pt x="295" y="141"/>
                    </a:lnTo>
                    <a:lnTo>
                      <a:pt x="302" y="137"/>
                    </a:lnTo>
                    <a:lnTo>
                      <a:pt x="313" y="137"/>
                    </a:lnTo>
                    <a:lnTo>
                      <a:pt x="320" y="133"/>
                    </a:lnTo>
                    <a:lnTo>
                      <a:pt x="338" y="133"/>
                    </a:lnTo>
                    <a:lnTo>
                      <a:pt x="349" y="137"/>
                    </a:lnTo>
                    <a:lnTo>
                      <a:pt x="352" y="130"/>
                    </a:lnTo>
                    <a:lnTo>
                      <a:pt x="356" y="123"/>
                    </a:lnTo>
                    <a:lnTo>
                      <a:pt x="352" y="115"/>
                    </a:lnTo>
                    <a:lnTo>
                      <a:pt x="349" y="108"/>
                    </a:lnTo>
                    <a:lnTo>
                      <a:pt x="338" y="97"/>
                    </a:lnTo>
                    <a:lnTo>
                      <a:pt x="331" y="94"/>
                    </a:lnTo>
                    <a:lnTo>
                      <a:pt x="327" y="90"/>
                    </a:lnTo>
                    <a:lnTo>
                      <a:pt x="306" y="90"/>
                    </a:lnTo>
                    <a:lnTo>
                      <a:pt x="295" y="94"/>
                    </a:lnTo>
                    <a:lnTo>
                      <a:pt x="288" y="97"/>
                    </a:lnTo>
                    <a:lnTo>
                      <a:pt x="281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2" y="119"/>
                    </a:lnTo>
                    <a:lnTo>
                      <a:pt x="245" y="123"/>
                    </a:lnTo>
                    <a:lnTo>
                      <a:pt x="237" y="126"/>
                    </a:lnTo>
                    <a:lnTo>
                      <a:pt x="227" y="133"/>
                    </a:lnTo>
                    <a:lnTo>
                      <a:pt x="219" y="137"/>
                    </a:lnTo>
                    <a:lnTo>
                      <a:pt x="212" y="144"/>
                    </a:lnTo>
                    <a:lnTo>
                      <a:pt x="201" y="148"/>
                    </a:lnTo>
                    <a:lnTo>
                      <a:pt x="187" y="162"/>
                    </a:lnTo>
                    <a:lnTo>
                      <a:pt x="176" y="166"/>
                    </a:lnTo>
                    <a:lnTo>
                      <a:pt x="169" y="169"/>
                    </a:lnTo>
                    <a:lnTo>
                      <a:pt x="147" y="191"/>
                    </a:lnTo>
                    <a:lnTo>
                      <a:pt x="147" y="198"/>
                    </a:lnTo>
                    <a:lnTo>
                      <a:pt x="151" y="198"/>
                    </a:lnTo>
                    <a:lnTo>
                      <a:pt x="155" y="202"/>
                    </a:lnTo>
                    <a:lnTo>
                      <a:pt x="162" y="202"/>
                    </a:lnTo>
                    <a:lnTo>
                      <a:pt x="165" y="205"/>
                    </a:lnTo>
                    <a:lnTo>
                      <a:pt x="165" y="216"/>
                    </a:lnTo>
                    <a:lnTo>
                      <a:pt x="162" y="223"/>
                    </a:lnTo>
                    <a:lnTo>
                      <a:pt x="158" y="227"/>
                    </a:lnTo>
                    <a:lnTo>
                      <a:pt x="151" y="227"/>
                    </a:lnTo>
                    <a:lnTo>
                      <a:pt x="147" y="223"/>
                    </a:lnTo>
                    <a:lnTo>
                      <a:pt x="144" y="216"/>
                    </a:lnTo>
                    <a:lnTo>
                      <a:pt x="144" y="209"/>
                    </a:lnTo>
                    <a:lnTo>
                      <a:pt x="140" y="205"/>
                    </a:lnTo>
                    <a:lnTo>
                      <a:pt x="140" y="198"/>
                    </a:lnTo>
                    <a:lnTo>
                      <a:pt x="133" y="198"/>
                    </a:lnTo>
                    <a:lnTo>
                      <a:pt x="126" y="205"/>
                    </a:lnTo>
                    <a:lnTo>
                      <a:pt x="129" y="216"/>
                    </a:lnTo>
                    <a:lnTo>
                      <a:pt x="126" y="213"/>
                    </a:lnTo>
                    <a:lnTo>
                      <a:pt x="126" y="209"/>
                    </a:lnTo>
                    <a:lnTo>
                      <a:pt x="119" y="202"/>
                    </a:lnTo>
                    <a:lnTo>
                      <a:pt x="115" y="205"/>
                    </a:lnTo>
                    <a:lnTo>
                      <a:pt x="101" y="205"/>
                    </a:lnTo>
                    <a:lnTo>
                      <a:pt x="97" y="202"/>
                    </a:lnTo>
                    <a:lnTo>
                      <a:pt x="61" y="202"/>
                    </a:lnTo>
                    <a:lnTo>
                      <a:pt x="50" y="198"/>
                    </a:lnTo>
                    <a:lnTo>
                      <a:pt x="29" y="198"/>
                    </a:lnTo>
                    <a:lnTo>
                      <a:pt x="21" y="202"/>
                    </a:lnTo>
                    <a:lnTo>
                      <a:pt x="11" y="205"/>
                    </a:lnTo>
                    <a:lnTo>
                      <a:pt x="0" y="209"/>
                    </a:lnTo>
                    <a:lnTo>
                      <a:pt x="7" y="191"/>
                    </a:lnTo>
                    <a:lnTo>
                      <a:pt x="7" y="133"/>
                    </a:lnTo>
                    <a:lnTo>
                      <a:pt x="11" y="115"/>
                    </a:lnTo>
                    <a:lnTo>
                      <a:pt x="18" y="101"/>
                    </a:lnTo>
                    <a:lnTo>
                      <a:pt x="29" y="87"/>
                    </a:lnTo>
                    <a:lnTo>
                      <a:pt x="47" y="79"/>
                    </a:lnTo>
                    <a:lnTo>
                      <a:pt x="50" y="79"/>
                    </a:lnTo>
                    <a:lnTo>
                      <a:pt x="57" y="76"/>
                    </a:lnTo>
                    <a:lnTo>
                      <a:pt x="86" y="76"/>
                    </a:lnTo>
                    <a:lnTo>
                      <a:pt x="90" y="72"/>
                    </a:lnTo>
                    <a:lnTo>
                      <a:pt x="90" y="65"/>
                    </a:lnTo>
                    <a:lnTo>
                      <a:pt x="93" y="61"/>
                    </a:lnTo>
                    <a:lnTo>
                      <a:pt x="119" y="61"/>
                    </a:lnTo>
                    <a:lnTo>
                      <a:pt x="126" y="54"/>
                    </a:lnTo>
                    <a:lnTo>
                      <a:pt x="111" y="47"/>
                    </a:lnTo>
                    <a:lnTo>
                      <a:pt x="119" y="43"/>
                    </a:lnTo>
                    <a:lnTo>
                      <a:pt x="126" y="43"/>
                    </a:lnTo>
                    <a:lnTo>
                      <a:pt x="129" y="47"/>
                    </a:lnTo>
                    <a:lnTo>
                      <a:pt x="144" y="47"/>
                    </a:lnTo>
                    <a:lnTo>
                      <a:pt x="147" y="51"/>
                    </a:lnTo>
                    <a:lnTo>
                      <a:pt x="155" y="47"/>
                    </a:lnTo>
                    <a:lnTo>
                      <a:pt x="158" y="47"/>
                    </a:lnTo>
                    <a:lnTo>
                      <a:pt x="151" y="36"/>
                    </a:lnTo>
                    <a:lnTo>
                      <a:pt x="155" y="33"/>
                    </a:lnTo>
                    <a:lnTo>
                      <a:pt x="162" y="33"/>
                    </a:lnTo>
                    <a:lnTo>
                      <a:pt x="165" y="36"/>
                    </a:lnTo>
                    <a:lnTo>
                      <a:pt x="169" y="36"/>
                    </a:lnTo>
                    <a:lnTo>
                      <a:pt x="176" y="40"/>
                    </a:lnTo>
                    <a:lnTo>
                      <a:pt x="180" y="40"/>
                    </a:lnTo>
                    <a:lnTo>
                      <a:pt x="187" y="33"/>
                    </a:lnTo>
                    <a:lnTo>
                      <a:pt x="187" y="25"/>
                    </a:lnTo>
                    <a:lnTo>
                      <a:pt x="183" y="25"/>
                    </a:lnTo>
                    <a:lnTo>
                      <a:pt x="194" y="25"/>
                    </a:lnTo>
                    <a:lnTo>
                      <a:pt x="201" y="29"/>
                    </a:lnTo>
                    <a:lnTo>
                      <a:pt x="209" y="29"/>
                    </a:lnTo>
                    <a:lnTo>
                      <a:pt x="209" y="25"/>
                    </a:lnTo>
                    <a:lnTo>
                      <a:pt x="212" y="18"/>
                    </a:lnTo>
                    <a:lnTo>
                      <a:pt x="219" y="25"/>
                    </a:lnTo>
                    <a:lnTo>
                      <a:pt x="227" y="25"/>
                    </a:lnTo>
                    <a:lnTo>
                      <a:pt x="230" y="22"/>
                    </a:lnTo>
                    <a:lnTo>
                      <a:pt x="234" y="22"/>
                    </a:lnTo>
                    <a:lnTo>
                      <a:pt x="237" y="18"/>
                    </a:lnTo>
                    <a:lnTo>
                      <a:pt x="241" y="18"/>
                    </a:lnTo>
                    <a:lnTo>
                      <a:pt x="241" y="11"/>
                    </a:lnTo>
                    <a:lnTo>
                      <a:pt x="237" y="11"/>
                    </a:lnTo>
                    <a:lnTo>
                      <a:pt x="234" y="7"/>
                    </a:lnTo>
                    <a:lnTo>
                      <a:pt x="237" y="7"/>
                    </a:lnTo>
                    <a:lnTo>
                      <a:pt x="241" y="11"/>
                    </a:lnTo>
                    <a:lnTo>
                      <a:pt x="248" y="7"/>
                    </a:lnTo>
                    <a:lnTo>
                      <a:pt x="252" y="4"/>
                    </a:lnTo>
                    <a:lnTo>
                      <a:pt x="252" y="7"/>
                    </a:lnTo>
                    <a:lnTo>
                      <a:pt x="255" y="7"/>
                    </a:lnTo>
                    <a:lnTo>
                      <a:pt x="255" y="11"/>
                    </a:lnTo>
                    <a:lnTo>
                      <a:pt x="259" y="15"/>
                    </a:lnTo>
                    <a:lnTo>
                      <a:pt x="270" y="15"/>
                    </a:lnTo>
                    <a:lnTo>
                      <a:pt x="281" y="4"/>
                    </a:lnTo>
                    <a:lnTo>
                      <a:pt x="281" y="11"/>
                    </a:lnTo>
                    <a:lnTo>
                      <a:pt x="284" y="15"/>
                    </a:lnTo>
                    <a:lnTo>
                      <a:pt x="288" y="15"/>
                    </a:lnTo>
                    <a:lnTo>
                      <a:pt x="295" y="11"/>
                    </a:lnTo>
                    <a:lnTo>
                      <a:pt x="299" y="7"/>
                    </a:lnTo>
                    <a:lnTo>
                      <a:pt x="306" y="7"/>
                    </a:lnTo>
                    <a:lnTo>
                      <a:pt x="309" y="4"/>
                    </a:lnTo>
                    <a:lnTo>
                      <a:pt x="313" y="4"/>
                    </a:lnTo>
                    <a:lnTo>
                      <a:pt x="317" y="0"/>
                    </a:lnTo>
                    <a:lnTo>
                      <a:pt x="317" y="4"/>
                    </a:lnTo>
                    <a:lnTo>
                      <a:pt x="313" y="7"/>
                    </a:lnTo>
                    <a:lnTo>
                      <a:pt x="306" y="11"/>
                    </a:lnTo>
                    <a:lnTo>
                      <a:pt x="306" y="15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2" name="Freeform 110"/>
              <p:cNvSpPr>
                <a:spLocks/>
              </p:cNvSpPr>
              <p:nvPr/>
            </p:nvSpPr>
            <p:spPr bwMode="auto">
              <a:xfrm>
                <a:off x="2869" y="1503"/>
                <a:ext cx="61" cy="14"/>
              </a:xfrm>
              <a:custGeom>
                <a:avLst/>
                <a:gdLst/>
                <a:ahLst/>
                <a:cxnLst>
                  <a:cxn ang="0">
                    <a:pos x="61" y="11"/>
                  </a:cxn>
                  <a:cxn ang="0">
                    <a:pos x="61" y="7"/>
                  </a:cxn>
                  <a:cxn ang="0">
                    <a:pos x="54" y="4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28" y="4"/>
                  </a:cxn>
                  <a:cxn ang="0">
                    <a:pos x="3" y="4"/>
                  </a:cxn>
                  <a:cxn ang="0">
                    <a:pos x="0" y="7"/>
                  </a:cxn>
                  <a:cxn ang="0">
                    <a:pos x="7" y="11"/>
                  </a:cxn>
                  <a:cxn ang="0">
                    <a:pos x="14" y="14"/>
                  </a:cxn>
                  <a:cxn ang="0">
                    <a:pos x="21" y="11"/>
                  </a:cxn>
                  <a:cxn ang="0">
                    <a:pos x="32" y="11"/>
                  </a:cxn>
                  <a:cxn ang="0">
                    <a:pos x="39" y="7"/>
                  </a:cxn>
                  <a:cxn ang="0">
                    <a:pos x="46" y="7"/>
                  </a:cxn>
                  <a:cxn ang="0">
                    <a:pos x="50" y="11"/>
                  </a:cxn>
                  <a:cxn ang="0">
                    <a:pos x="57" y="14"/>
                  </a:cxn>
                  <a:cxn ang="0">
                    <a:pos x="57" y="11"/>
                  </a:cxn>
                  <a:cxn ang="0">
                    <a:pos x="61" y="11"/>
                  </a:cxn>
                  <a:cxn ang="0">
                    <a:pos x="61" y="7"/>
                  </a:cxn>
                  <a:cxn ang="0">
                    <a:pos x="61" y="11"/>
                  </a:cxn>
                </a:cxnLst>
                <a:rect l="0" t="0" r="r" b="b"/>
                <a:pathLst>
                  <a:path w="61" h="14">
                    <a:moveTo>
                      <a:pt x="61" y="11"/>
                    </a:moveTo>
                    <a:lnTo>
                      <a:pt x="61" y="7"/>
                    </a:lnTo>
                    <a:lnTo>
                      <a:pt x="54" y="4"/>
                    </a:lnTo>
                    <a:lnTo>
                      <a:pt x="46" y="0"/>
                    </a:lnTo>
                    <a:lnTo>
                      <a:pt x="39" y="0"/>
                    </a:lnTo>
                    <a:lnTo>
                      <a:pt x="28" y="4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4" y="14"/>
                    </a:lnTo>
                    <a:lnTo>
                      <a:pt x="21" y="11"/>
                    </a:lnTo>
                    <a:lnTo>
                      <a:pt x="32" y="11"/>
                    </a:lnTo>
                    <a:lnTo>
                      <a:pt x="39" y="7"/>
                    </a:lnTo>
                    <a:lnTo>
                      <a:pt x="46" y="7"/>
                    </a:lnTo>
                    <a:lnTo>
                      <a:pt x="50" y="11"/>
                    </a:lnTo>
                    <a:lnTo>
                      <a:pt x="57" y="14"/>
                    </a:lnTo>
                    <a:lnTo>
                      <a:pt x="57" y="11"/>
                    </a:lnTo>
                    <a:lnTo>
                      <a:pt x="61" y="11"/>
                    </a:lnTo>
                    <a:lnTo>
                      <a:pt x="61" y="7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3" name="Freeform 111"/>
              <p:cNvSpPr>
                <a:spLocks/>
              </p:cNvSpPr>
              <p:nvPr/>
            </p:nvSpPr>
            <p:spPr bwMode="auto">
              <a:xfrm>
                <a:off x="2926" y="1514"/>
                <a:ext cx="40" cy="104"/>
              </a:xfrm>
              <a:custGeom>
                <a:avLst/>
                <a:gdLst/>
                <a:ahLst/>
                <a:cxnLst>
                  <a:cxn ang="0">
                    <a:pos x="40" y="104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33" y="104"/>
                  </a:cxn>
                  <a:cxn ang="0">
                    <a:pos x="33" y="101"/>
                  </a:cxn>
                  <a:cxn ang="0">
                    <a:pos x="40" y="104"/>
                  </a:cxn>
                </a:cxnLst>
                <a:rect l="0" t="0" r="r" b="b"/>
                <a:pathLst>
                  <a:path w="40" h="104">
                    <a:moveTo>
                      <a:pt x="40" y="104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33" y="104"/>
                    </a:lnTo>
                    <a:lnTo>
                      <a:pt x="33" y="101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4" name="Freeform 112"/>
              <p:cNvSpPr>
                <a:spLocks/>
              </p:cNvSpPr>
              <p:nvPr/>
            </p:nvSpPr>
            <p:spPr bwMode="auto">
              <a:xfrm>
                <a:off x="2937" y="1615"/>
                <a:ext cx="29" cy="25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7" y="25"/>
                  </a:cxn>
                  <a:cxn ang="0">
                    <a:pos x="7" y="21"/>
                  </a:cxn>
                  <a:cxn ang="0">
                    <a:pos x="11" y="21"/>
                  </a:cxn>
                  <a:cxn ang="0">
                    <a:pos x="11" y="18"/>
                  </a:cxn>
                  <a:cxn ang="0">
                    <a:pos x="14" y="14"/>
                  </a:cxn>
                  <a:cxn ang="0">
                    <a:pos x="18" y="14"/>
                  </a:cxn>
                  <a:cxn ang="0">
                    <a:pos x="29" y="3"/>
                  </a:cxn>
                  <a:cxn ang="0">
                    <a:pos x="22" y="0"/>
                  </a:cxn>
                  <a:cxn ang="0">
                    <a:pos x="14" y="7"/>
                  </a:cxn>
                  <a:cxn ang="0">
                    <a:pos x="11" y="7"/>
                  </a:cxn>
                  <a:cxn ang="0">
                    <a:pos x="7" y="10"/>
                  </a:cxn>
                  <a:cxn ang="0">
                    <a:pos x="7" y="14"/>
                  </a:cxn>
                  <a:cxn ang="0">
                    <a:pos x="0" y="2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7" y="25"/>
                  </a:cxn>
                  <a:cxn ang="0">
                    <a:pos x="0" y="25"/>
                  </a:cxn>
                </a:cxnLst>
                <a:rect l="0" t="0" r="r" b="b"/>
                <a:pathLst>
                  <a:path w="29" h="25">
                    <a:moveTo>
                      <a:pt x="0" y="25"/>
                    </a:moveTo>
                    <a:lnTo>
                      <a:pt x="7" y="25"/>
                    </a:lnTo>
                    <a:lnTo>
                      <a:pt x="7" y="21"/>
                    </a:lnTo>
                    <a:lnTo>
                      <a:pt x="11" y="21"/>
                    </a:lnTo>
                    <a:lnTo>
                      <a:pt x="11" y="18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29" y="3"/>
                    </a:lnTo>
                    <a:lnTo>
                      <a:pt x="22" y="0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7" y="10"/>
                    </a:lnTo>
                    <a:lnTo>
                      <a:pt x="7" y="14"/>
                    </a:lnTo>
                    <a:lnTo>
                      <a:pt x="0" y="2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Freeform 113"/>
              <p:cNvSpPr>
                <a:spLocks/>
              </p:cNvSpPr>
              <p:nvPr/>
            </p:nvSpPr>
            <p:spPr bwMode="auto">
              <a:xfrm>
                <a:off x="2829" y="1625"/>
                <a:ext cx="112" cy="33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0" y="33"/>
                  </a:cxn>
                  <a:cxn ang="0">
                    <a:pos x="18" y="33"/>
                  </a:cxn>
                  <a:cxn ang="0">
                    <a:pos x="22" y="29"/>
                  </a:cxn>
                  <a:cxn ang="0">
                    <a:pos x="33" y="29"/>
                  </a:cxn>
                  <a:cxn ang="0">
                    <a:pos x="40" y="26"/>
                  </a:cxn>
                  <a:cxn ang="0">
                    <a:pos x="43" y="22"/>
                  </a:cxn>
                  <a:cxn ang="0">
                    <a:pos x="51" y="18"/>
                  </a:cxn>
                  <a:cxn ang="0">
                    <a:pos x="58" y="18"/>
                  </a:cxn>
                  <a:cxn ang="0">
                    <a:pos x="65" y="15"/>
                  </a:cxn>
                  <a:cxn ang="0">
                    <a:pos x="72" y="15"/>
                  </a:cxn>
                  <a:cxn ang="0">
                    <a:pos x="76" y="11"/>
                  </a:cxn>
                  <a:cxn ang="0">
                    <a:pos x="101" y="11"/>
                  </a:cxn>
                  <a:cxn ang="0">
                    <a:pos x="108" y="15"/>
                  </a:cxn>
                  <a:cxn ang="0">
                    <a:pos x="112" y="8"/>
                  </a:cxn>
                  <a:cxn ang="0">
                    <a:pos x="104" y="4"/>
                  </a:cxn>
                  <a:cxn ang="0">
                    <a:pos x="97" y="4"/>
                  </a:cxn>
                  <a:cxn ang="0">
                    <a:pos x="90" y="0"/>
                  </a:cxn>
                  <a:cxn ang="0">
                    <a:pos x="83" y="4"/>
                  </a:cxn>
                  <a:cxn ang="0">
                    <a:pos x="68" y="4"/>
                  </a:cxn>
                  <a:cxn ang="0">
                    <a:pos x="61" y="8"/>
                  </a:cxn>
                  <a:cxn ang="0">
                    <a:pos x="54" y="11"/>
                  </a:cxn>
                  <a:cxn ang="0">
                    <a:pos x="47" y="15"/>
                  </a:cxn>
                  <a:cxn ang="0">
                    <a:pos x="43" y="15"/>
                  </a:cxn>
                  <a:cxn ang="0">
                    <a:pos x="36" y="18"/>
                  </a:cxn>
                  <a:cxn ang="0">
                    <a:pos x="29" y="22"/>
                  </a:cxn>
                  <a:cxn ang="0">
                    <a:pos x="22" y="22"/>
                  </a:cxn>
                  <a:cxn ang="0">
                    <a:pos x="15" y="26"/>
                  </a:cxn>
                  <a:cxn ang="0">
                    <a:pos x="0" y="26"/>
                  </a:cxn>
                  <a:cxn ang="0">
                    <a:pos x="4" y="33"/>
                  </a:cxn>
                </a:cxnLst>
                <a:rect l="0" t="0" r="r" b="b"/>
                <a:pathLst>
                  <a:path w="112" h="33">
                    <a:moveTo>
                      <a:pt x="4" y="33"/>
                    </a:moveTo>
                    <a:lnTo>
                      <a:pt x="0" y="33"/>
                    </a:lnTo>
                    <a:lnTo>
                      <a:pt x="18" y="33"/>
                    </a:lnTo>
                    <a:lnTo>
                      <a:pt x="22" y="29"/>
                    </a:lnTo>
                    <a:lnTo>
                      <a:pt x="33" y="29"/>
                    </a:lnTo>
                    <a:lnTo>
                      <a:pt x="40" y="26"/>
                    </a:lnTo>
                    <a:lnTo>
                      <a:pt x="43" y="22"/>
                    </a:lnTo>
                    <a:lnTo>
                      <a:pt x="51" y="18"/>
                    </a:lnTo>
                    <a:lnTo>
                      <a:pt x="58" y="18"/>
                    </a:lnTo>
                    <a:lnTo>
                      <a:pt x="65" y="15"/>
                    </a:lnTo>
                    <a:lnTo>
                      <a:pt x="72" y="15"/>
                    </a:lnTo>
                    <a:lnTo>
                      <a:pt x="76" y="11"/>
                    </a:lnTo>
                    <a:lnTo>
                      <a:pt x="101" y="11"/>
                    </a:lnTo>
                    <a:lnTo>
                      <a:pt x="108" y="15"/>
                    </a:lnTo>
                    <a:lnTo>
                      <a:pt x="112" y="8"/>
                    </a:lnTo>
                    <a:lnTo>
                      <a:pt x="104" y="4"/>
                    </a:lnTo>
                    <a:lnTo>
                      <a:pt x="97" y="4"/>
                    </a:lnTo>
                    <a:lnTo>
                      <a:pt x="90" y="0"/>
                    </a:lnTo>
                    <a:lnTo>
                      <a:pt x="83" y="4"/>
                    </a:lnTo>
                    <a:lnTo>
                      <a:pt x="68" y="4"/>
                    </a:lnTo>
                    <a:lnTo>
                      <a:pt x="61" y="8"/>
                    </a:lnTo>
                    <a:lnTo>
                      <a:pt x="54" y="11"/>
                    </a:lnTo>
                    <a:lnTo>
                      <a:pt x="47" y="15"/>
                    </a:lnTo>
                    <a:lnTo>
                      <a:pt x="43" y="15"/>
                    </a:lnTo>
                    <a:lnTo>
                      <a:pt x="36" y="18"/>
                    </a:lnTo>
                    <a:lnTo>
                      <a:pt x="29" y="22"/>
                    </a:lnTo>
                    <a:lnTo>
                      <a:pt x="22" y="22"/>
                    </a:lnTo>
                    <a:lnTo>
                      <a:pt x="15" y="26"/>
                    </a:lnTo>
                    <a:lnTo>
                      <a:pt x="0" y="26"/>
                    </a:lnTo>
                    <a:lnTo>
                      <a:pt x="4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6" name="Freeform 114"/>
              <p:cNvSpPr>
                <a:spLocks/>
              </p:cNvSpPr>
              <p:nvPr/>
            </p:nvSpPr>
            <p:spPr bwMode="auto">
              <a:xfrm>
                <a:off x="2775" y="1651"/>
                <a:ext cx="58" cy="25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4" y="25"/>
                  </a:cxn>
                  <a:cxn ang="0">
                    <a:pos x="11" y="25"/>
                  </a:cxn>
                  <a:cxn ang="0">
                    <a:pos x="15" y="21"/>
                  </a:cxn>
                  <a:cxn ang="0">
                    <a:pos x="22" y="18"/>
                  </a:cxn>
                  <a:cxn ang="0">
                    <a:pos x="29" y="18"/>
                  </a:cxn>
                  <a:cxn ang="0">
                    <a:pos x="36" y="14"/>
                  </a:cxn>
                  <a:cxn ang="0">
                    <a:pos x="43" y="10"/>
                  </a:cxn>
                  <a:cxn ang="0">
                    <a:pos x="51" y="7"/>
                  </a:cxn>
                  <a:cxn ang="0">
                    <a:pos x="58" y="7"/>
                  </a:cxn>
                  <a:cxn ang="0">
                    <a:pos x="54" y="0"/>
                  </a:cxn>
                  <a:cxn ang="0">
                    <a:pos x="47" y="3"/>
                  </a:cxn>
                  <a:cxn ang="0">
                    <a:pos x="43" y="7"/>
                  </a:cxn>
                  <a:cxn ang="0">
                    <a:pos x="36" y="7"/>
                  </a:cxn>
                  <a:cxn ang="0">
                    <a:pos x="29" y="10"/>
                  </a:cxn>
                  <a:cxn ang="0">
                    <a:pos x="22" y="10"/>
                  </a:cxn>
                  <a:cxn ang="0">
                    <a:pos x="15" y="14"/>
                  </a:cxn>
                  <a:cxn ang="0">
                    <a:pos x="7" y="14"/>
                  </a:cxn>
                  <a:cxn ang="0">
                    <a:pos x="0" y="18"/>
                  </a:cxn>
                  <a:cxn ang="0">
                    <a:pos x="4" y="25"/>
                  </a:cxn>
                  <a:cxn ang="0">
                    <a:pos x="0" y="18"/>
                  </a:cxn>
                </a:cxnLst>
                <a:rect l="0" t="0" r="r" b="b"/>
                <a:pathLst>
                  <a:path w="58" h="25">
                    <a:moveTo>
                      <a:pt x="0" y="18"/>
                    </a:moveTo>
                    <a:lnTo>
                      <a:pt x="4" y="25"/>
                    </a:lnTo>
                    <a:lnTo>
                      <a:pt x="11" y="25"/>
                    </a:lnTo>
                    <a:lnTo>
                      <a:pt x="15" y="21"/>
                    </a:lnTo>
                    <a:lnTo>
                      <a:pt x="22" y="18"/>
                    </a:lnTo>
                    <a:lnTo>
                      <a:pt x="29" y="18"/>
                    </a:lnTo>
                    <a:lnTo>
                      <a:pt x="36" y="14"/>
                    </a:lnTo>
                    <a:lnTo>
                      <a:pt x="43" y="10"/>
                    </a:lnTo>
                    <a:lnTo>
                      <a:pt x="51" y="7"/>
                    </a:lnTo>
                    <a:lnTo>
                      <a:pt x="58" y="7"/>
                    </a:lnTo>
                    <a:lnTo>
                      <a:pt x="54" y="0"/>
                    </a:lnTo>
                    <a:lnTo>
                      <a:pt x="47" y="3"/>
                    </a:lnTo>
                    <a:lnTo>
                      <a:pt x="43" y="7"/>
                    </a:lnTo>
                    <a:lnTo>
                      <a:pt x="36" y="7"/>
                    </a:lnTo>
                    <a:lnTo>
                      <a:pt x="29" y="10"/>
                    </a:lnTo>
                    <a:lnTo>
                      <a:pt x="22" y="10"/>
                    </a:lnTo>
                    <a:lnTo>
                      <a:pt x="15" y="14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4" y="2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7" name="Freeform 115"/>
              <p:cNvSpPr>
                <a:spLocks/>
              </p:cNvSpPr>
              <p:nvPr/>
            </p:nvSpPr>
            <p:spPr bwMode="auto">
              <a:xfrm>
                <a:off x="2775" y="1622"/>
                <a:ext cx="137" cy="54"/>
              </a:xfrm>
              <a:custGeom>
                <a:avLst/>
                <a:gdLst/>
                <a:ahLst/>
                <a:cxnLst>
                  <a:cxn ang="0">
                    <a:pos x="133" y="3"/>
                  </a:cxn>
                  <a:cxn ang="0">
                    <a:pos x="137" y="3"/>
                  </a:cxn>
                  <a:cxn ang="0">
                    <a:pos x="126" y="0"/>
                  </a:cxn>
                  <a:cxn ang="0">
                    <a:pos x="108" y="0"/>
                  </a:cxn>
                  <a:cxn ang="0">
                    <a:pos x="97" y="3"/>
                  </a:cxn>
                  <a:cxn ang="0">
                    <a:pos x="90" y="3"/>
                  </a:cxn>
                  <a:cxn ang="0">
                    <a:pos x="79" y="7"/>
                  </a:cxn>
                  <a:cxn ang="0">
                    <a:pos x="72" y="11"/>
                  </a:cxn>
                  <a:cxn ang="0">
                    <a:pos x="65" y="14"/>
                  </a:cxn>
                  <a:cxn ang="0">
                    <a:pos x="54" y="18"/>
                  </a:cxn>
                  <a:cxn ang="0">
                    <a:pos x="47" y="21"/>
                  </a:cxn>
                  <a:cxn ang="0">
                    <a:pos x="40" y="25"/>
                  </a:cxn>
                  <a:cxn ang="0">
                    <a:pos x="33" y="32"/>
                  </a:cxn>
                  <a:cxn ang="0">
                    <a:pos x="25" y="36"/>
                  </a:cxn>
                  <a:cxn ang="0">
                    <a:pos x="15" y="39"/>
                  </a:cxn>
                  <a:cxn ang="0">
                    <a:pos x="7" y="43"/>
                  </a:cxn>
                  <a:cxn ang="0">
                    <a:pos x="0" y="47"/>
                  </a:cxn>
                  <a:cxn ang="0">
                    <a:pos x="4" y="54"/>
                  </a:cxn>
                  <a:cxn ang="0">
                    <a:pos x="11" y="50"/>
                  </a:cxn>
                  <a:cxn ang="0">
                    <a:pos x="18" y="47"/>
                  </a:cxn>
                  <a:cxn ang="0">
                    <a:pos x="29" y="39"/>
                  </a:cxn>
                  <a:cxn ang="0">
                    <a:pos x="36" y="36"/>
                  </a:cxn>
                  <a:cxn ang="0">
                    <a:pos x="43" y="32"/>
                  </a:cxn>
                  <a:cxn ang="0">
                    <a:pos x="51" y="29"/>
                  </a:cxn>
                  <a:cxn ang="0">
                    <a:pos x="58" y="25"/>
                  </a:cxn>
                  <a:cxn ang="0">
                    <a:pos x="69" y="21"/>
                  </a:cxn>
                  <a:cxn ang="0">
                    <a:pos x="76" y="18"/>
                  </a:cxn>
                  <a:cxn ang="0">
                    <a:pos x="83" y="14"/>
                  </a:cxn>
                  <a:cxn ang="0">
                    <a:pos x="94" y="11"/>
                  </a:cxn>
                  <a:cxn ang="0">
                    <a:pos x="101" y="11"/>
                  </a:cxn>
                  <a:cxn ang="0">
                    <a:pos x="108" y="7"/>
                  </a:cxn>
                  <a:cxn ang="0">
                    <a:pos x="126" y="7"/>
                  </a:cxn>
                  <a:cxn ang="0">
                    <a:pos x="133" y="11"/>
                  </a:cxn>
                  <a:cxn ang="0">
                    <a:pos x="137" y="11"/>
                  </a:cxn>
                  <a:cxn ang="0">
                    <a:pos x="133" y="11"/>
                  </a:cxn>
                  <a:cxn ang="0">
                    <a:pos x="137" y="11"/>
                  </a:cxn>
                  <a:cxn ang="0">
                    <a:pos x="133" y="3"/>
                  </a:cxn>
                </a:cxnLst>
                <a:rect l="0" t="0" r="r" b="b"/>
                <a:pathLst>
                  <a:path w="137" h="54">
                    <a:moveTo>
                      <a:pt x="133" y="3"/>
                    </a:moveTo>
                    <a:lnTo>
                      <a:pt x="137" y="3"/>
                    </a:lnTo>
                    <a:lnTo>
                      <a:pt x="126" y="0"/>
                    </a:lnTo>
                    <a:lnTo>
                      <a:pt x="108" y="0"/>
                    </a:lnTo>
                    <a:lnTo>
                      <a:pt x="97" y="3"/>
                    </a:lnTo>
                    <a:lnTo>
                      <a:pt x="90" y="3"/>
                    </a:lnTo>
                    <a:lnTo>
                      <a:pt x="79" y="7"/>
                    </a:lnTo>
                    <a:lnTo>
                      <a:pt x="72" y="11"/>
                    </a:lnTo>
                    <a:lnTo>
                      <a:pt x="65" y="14"/>
                    </a:lnTo>
                    <a:lnTo>
                      <a:pt x="54" y="18"/>
                    </a:lnTo>
                    <a:lnTo>
                      <a:pt x="47" y="21"/>
                    </a:lnTo>
                    <a:lnTo>
                      <a:pt x="40" y="25"/>
                    </a:lnTo>
                    <a:lnTo>
                      <a:pt x="33" y="32"/>
                    </a:lnTo>
                    <a:lnTo>
                      <a:pt x="25" y="36"/>
                    </a:lnTo>
                    <a:lnTo>
                      <a:pt x="15" y="39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4" y="54"/>
                    </a:lnTo>
                    <a:lnTo>
                      <a:pt x="11" y="50"/>
                    </a:lnTo>
                    <a:lnTo>
                      <a:pt x="18" y="47"/>
                    </a:lnTo>
                    <a:lnTo>
                      <a:pt x="29" y="39"/>
                    </a:lnTo>
                    <a:lnTo>
                      <a:pt x="36" y="36"/>
                    </a:lnTo>
                    <a:lnTo>
                      <a:pt x="43" y="32"/>
                    </a:lnTo>
                    <a:lnTo>
                      <a:pt x="51" y="29"/>
                    </a:lnTo>
                    <a:lnTo>
                      <a:pt x="58" y="25"/>
                    </a:lnTo>
                    <a:lnTo>
                      <a:pt x="69" y="21"/>
                    </a:lnTo>
                    <a:lnTo>
                      <a:pt x="76" y="18"/>
                    </a:lnTo>
                    <a:lnTo>
                      <a:pt x="83" y="14"/>
                    </a:lnTo>
                    <a:lnTo>
                      <a:pt x="94" y="11"/>
                    </a:lnTo>
                    <a:lnTo>
                      <a:pt x="101" y="11"/>
                    </a:lnTo>
                    <a:lnTo>
                      <a:pt x="108" y="7"/>
                    </a:lnTo>
                    <a:lnTo>
                      <a:pt x="126" y="7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33" y="11"/>
                    </a:lnTo>
                    <a:lnTo>
                      <a:pt x="137" y="11"/>
                    </a:lnTo>
                    <a:lnTo>
                      <a:pt x="13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8" name="Freeform 116"/>
              <p:cNvSpPr>
                <a:spLocks/>
              </p:cNvSpPr>
              <p:nvPr/>
            </p:nvSpPr>
            <p:spPr bwMode="auto">
              <a:xfrm>
                <a:off x="2908" y="1600"/>
                <a:ext cx="15" cy="3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7" y="15"/>
                  </a:cxn>
                  <a:cxn ang="0">
                    <a:pos x="4" y="22"/>
                  </a:cxn>
                  <a:cxn ang="0">
                    <a:pos x="0" y="25"/>
                  </a:cxn>
                  <a:cxn ang="0">
                    <a:pos x="4" y="33"/>
                  </a:cxn>
                  <a:cxn ang="0">
                    <a:pos x="11" y="25"/>
                  </a:cxn>
                  <a:cxn ang="0">
                    <a:pos x="15" y="15"/>
                  </a:cxn>
                  <a:cxn ang="0">
                    <a:pos x="11" y="7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4" y="4"/>
                  </a:cxn>
                  <a:cxn ang="0">
                    <a:pos x="0" y="4"/>
                  </a:cxn>
                </a:cxnLst>
                <a:rect l="0" t="0" r="r" b="b"/>
                <a:pathLst>
                  <a:path w="15" h="33">
                    <a:moveTo>
                      <a:pt x="0" y="4"/>
                    </a:moveTo>
                    <a:lnTo>
                      <a:pt x="4" y="4"/>
                    </a:lnTo>
                    <a:lnTo>
                      <a:pt x="4" y="11"/>
                    </a:lnTo>
                    <a:lnTo>
                      <a:pt x="7" y="15"/>
                    </a:lnTo>
                    <a:lnTo>
                      <a:pt x="4" y="22"/>
                    </a:lnTo>
                    <a:lnTo>
                      <a:pt x="0" y="25"/>
                    </a:lnTo>
                    <a:lnTo>
                      <a:pt x="4" y="33"/>
                    </a:lnTo>
                    <a:lnTo>
                      <a:pt x="11" y="25"/>
                    </a:lnTo>
                    <a:lnTo>
                      <a:pt x="15" y="15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9" name="Freeform 117"/>
              <p:cNvSpPr>
                <a:spLocks/>
              </p:cNvSpPr>
              <p:nvPr/>
            </p:nvSpPr>
            <p:spPr bwMode="auto">
              <a:xfrm>
                <a:off x="2858" y="1579"/>
                <a:ext cx="57" cy="25"/>
              </a:xfrm>
              <a:custGeom>
                <a:avLst/>
                <a:gdLst/>
                <a:ahLst/>
                <a:cxnLst>
                  <a:cxn ang="0">
                    <a:pos x="4" y="10"/>
                  </a:cxn>
                  <a:cxn ang="0">
                    <a:pos x="11" y="7"/>
                  </a:cxn>
                  <a:cxn ang="0">
                    <a:pos x="32" y="7"/>
                  </a:cxn>
                  <a:cxn ang="0">
                    <a:pos x="36" y="10"/>
                  </a:cxn>
                  <a:cxn ang="0">
                    <a:pos x="43" y="14"/>
                  </a:cxn>
                  <a:cxn ang="0">
                    <a:pos x="47" y="18"/>
                  </a:cxn>
                  <a:cxn ang="0">
                    <a:pos x="50" y="25"/>
                  </a:cxn>
                  <a:cxn ang="0">
                    <a:pos x="57" y="21"/>
                  </a:cxn>
                  <a:cxn ang="0">
                    <a:pos x="54" y="14"/>
                  </a:cxn>
                  <a:cxn ang="0">
                    <a:pos x="47" y="7"/>
                  </a:cxn>
                  <a:cxn ang="0">
                    <a:pos x="39" y="3"/>
                  </a:cxn>
                  <a:cxn ang="0">
                    <a:pos x="32" y="0"/>
                  </a:cxn>
                  <a:cxn ang="0">
                    <a:pos x="11" y="0"/>
                  </a:cxn>
                  <a:cxn ang="0">
                    <a:pos x="0" y="3"/>
                  </a:cxn>
                  <a:cxn ang="0">
                    <a:pos x="4" y="10"/>
                  </a:cxn>
                </a:cxnLst>
                <a:rect l="0" t="0" r="r" b="b"/>
                <a:pathLst>
                  <a:path w="57" h="25">
                    <a:moveTo>
                      <a:pt x="4" y="10"/>
                    </a:moveTo>
                    <a:lnTo>
                      <a:pt x="11" y="7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0" y="25"/>
                    </a:lnTo>
                    <a:lnTo>
                      <a:pt x="57" y="21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39" y="3"/>
                    </a:lnTo>
                    <a:lnTo>
                      <a:pt x="32" y="0"/>
                    </a:lnTo>
                    <a:lnTo>
                      <a:pt x="11" y="0"/>
                    </a:lnTo>
                    <a:lnTo>
                      <a:pt x="0" y="3"/>
                    </a:lnTo>
                    <a:lnTo>
                      <a:pt x="4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0" name="Freeform 118"/>
              <p:cNvSpPr>
                <a:spLocks/>
              </p:cNvSpPr>
              <p:nvPr/>
            </p:nvSpPr>
            <p:spPr bwMode="auto">
              <a:xfrm>
                <a:off x="2721" y="1582"/>
                <a:ext cx="141" cy="90"/>
              </a:xfrm>
              <a:custGeom>
                <a:avLst/>
                <a:gdLst/>
                <a:ahLst/>
                <a:cxnLst>
                  <a:cxn ang="0">
                    <a:pos x="7" y="90"/>
                  </a:cxn>
                  <a:cxn ang="0">
                    <a:pos x="4" y="90"/>
                  </a:cxn>
                  <a:cxn ang="0">
                    <a:pos x="11" y="83"/>
                  </a:cxn>
                  <a:cxn ang="0">
                    <a:pos x="22" y="79"/>
                  </a:cxn>
                  <a:cxn ang="0">
                    <a:pos x="29" y="72"/>
                  </a:cxn>
                  <a:cxn ang="0">
                    <a:pos x="40" y="69"/>
                  </a:cxn>
                  <a:cxn ang="0">
                    <a:pos x="47" y="61"/>
                  </a:cxn>
                  <a:cxn ang="0">
                    <a:pos x="54" y="58"/>
                  </a:cxn>
                  <a:cxn ang="0">
                    <a:pos x="65" y="51"/>
                  </a:cxn>
                  <a:cxn ang="0">
                    <a:pos x="72" y="47"/>
                  </a:cxn>
                  <a:cxn ang="0">
                    <a:pos x="79" y="40"/>
                  </a:cxn>
                  <a:cxn ang="0">
                    <a:pos x="90" y="36"/>
                  </a:cxn>
                  <a:cxn ang="0">
                    <a:pos x="97" y="33"/>
                  </a:cxn>
                  <a:cxn ang="0">
                    <a:pos x="108" y="25"/>
                  </a:cxn>
                  <a:cxn ang="0">
                    <a:pos x="115" y="22"/>
                  </a:cxn>
                  <a:cxn ang="0">
                    <a:pos x="123" y="18"/>
                  </a:cxn>
                  <a:cxn ang="0">
                    <a:pos x="130" y="11"/>
                  </a:cxn>
                  <a:cxn ang="0">
                    <a:pos x="141" y="7"/>
                  </a:cxn>
                  <a:cxn ang="0">
                    <a:pos x="137" y="0"/>
                  </a:cxn>
                  <a:cxn ang="0">
                    <a:pos x="130" y="4"/>
                  </a:cxn>
                  <a:cxn ang="0">
                    <a:pos x="119" y="7"/>
                  </a:cxn>
                  <a:cxn ang="0">
                    <a:pos x="112" y="15"/>
                  </a:cxn>
                  <a:cxn ang="0">
                    <a:pos x="101" y="18"/>
                  </a:cxn>
                  <a:cxn ang="0">
                    <a:pos x="94" y="25"/>
                  </a:cxn>
                  <a:cxn ang="0">
                    <a:pos x="87" y="29"/>
                  </a:cxn>
                  <a:cxn ang="0">
                    <a:pos x="76" y="36"/>
                  </a:cxn>
                  <a:cxn ang="0">
                    <a:pos x="69" y="40"/>
                  </a:cxn>
                  <a:cxn ang="0">
                    <a:pos x="61" y="47"/>
                  </a:cxn>
                  <a:cxn ang="0">
                    <a:pos x="51" y="51"/>
                  </a:cxn>
                  <a:cxn ang="0">
                    <a:pos x="43" y="58"/>
                  </a:cxn>
                  <a:cxn ang="0">
                    <a:pos x="36" y="61"/>
                  </a:cxn>
                  <a:cxn ang="0">
                    <a:pos x="25" y="69"/>
                  </a:cxn>
                  <a:cxn ang="0">
                    <a:pos x="18" y="72"/>
                  </a:cxn>
                  <a:cxn ang="0">
                    <a:pos x="11" y="79"/>
                  </a:cxn>
                  <a:cxn ang="0">
                    <a:pos x="0" y="83"/>
                  </a:cxn>
                  <a:cxn ang="0">
                    <a:pos x="7" y="90"/>
                  </a:cxn>
                </a:cxnLst>
                <a:rect l="0" t="0" r="r" b="b"/>
                <a:pathLst>
                  <a:path w="141" h="90">
                    <a:moveTo>
                      <a:pt x="7" y="90"/>
                    </a:moveTo>
                    <a:lnTo>
                      <a:pt x="4" y="90"/>
                    </a:lnTo>
                    <a:lnTo>
                      <a:pt x="11" y="83"/>
                    </a:lnTo>
                    <a:lnTo>
                      <a:pt x="22" y="79"/>
                    </a:lnTo>
                    <a:lnTo>
                      <a:pt x="29" y="72"/>
                    </a:lnTo>
                    <a:lnTo>
                      <a:pt x="40" y="69"/>
                    </a:lnTo>
                    <a:lnTo>
                      <a:pt x="47" y="61"/>
                    </a:lnTo>
                    <a:lnTo>
                      <a:pt x="54" y="58"/>
                    </a:lnTo>
                    <a:lnTo>
                      <a:pt x="65" y="51"/>
                    </a:lnTo>
                    <a:lnTo>
                      <a:pt x="72" y="47"/>
                    </a:lnTo>
                    <a:lnTo>
                      <a:pt x="79" y="40"/>
                    </a:lnTo>
                    <a:lnTo>
                      <a:pt x="90" y="36"/>
                    </a:lnTo>
                    <a:lnTo>
                      <a:pt x="97" y="33"/>
                    </a:lnTo>
                    <a:lnTo>
                      <a:pt x="108" y="25"/>
                    </a:lnTo>
                    <a:lnTo>
                      <a:pt x="115" y="22"/>
                    </a:lnTo>
                    <a:lnTo>
                      <a:pt x="123" y="18"/>
                    </a:lnTo>
                    <a:lnTo>
                      <a:pt x="130" y="11"/>
                    </a:lnTo>
                    <a:lnTo>
                      <a:pt x="141" y="7"/>
                    </a:lnTo>
                    <a:lnTo>
                      <a:pt x="137" y="0"/>
                    </a:lnTo>
                    <a:lnTo>
                      <a:pt x="130" y="4"/>
                    </a:lnTo>
                    <a:lnTo>
                      <a:pt x="119" y="7"/>
                    </a:lnTo>
                    <a:lnTo>
                      <a:pt x="112" y="15"/>
                    </a:lnTo>
                    <a:lnTo>
                      <a:pt x="101" y="18"/>
                    </a:lnTo>
                    <a:lnTo>
                      <a:pt x="94" y="25"/>
                    </a:lnTo>
                    <a:lnTo>
                      <a:pt x="87" y="29"/>
                    </a:lnTo>
                    <a:lnTo>
                      <a:pt x="76" y="36"/>
                    </a:lnTo>
                    <a:lnTo>
                      <a:pt x="69" y="40"/>
                    </a:lnTo>
                    <a:lnTo>
                      <a:pt x="61" y="47"/>
                    </a:lnTo>
                    <a:lnTo>
                      <a:pt x="51" y="51"/>
                    </a:lnTo>
                    <a:lnTo>
                      <a:pt x="43" y="58"/>
                    </a:lnTo>
                    <a:lnTo>
                      <a:pt x="36" y="61"/>
                    </a:lnTo>
                    <a:lnTo>
                      <a:pt x="25" y="69"/>
                    </a:lnTo>
                    <a:lnTo>
                      <a:pt x="18" y="72"/>
                    </a:lnTo>
                    <a:lnTo>
                      <a:pt x="11" y="79"/>
                    </a:lnTo>
                    <a:lnTo>
                      <a:pt x="0" y="83"/>
                    </a:lnTo>
                    <a:lnTo>
                      <a:pt x="7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1" name="Freeform 119"/>
              <p:cNvSpPr>
                <a:spLocks/>
              </p:cNvSpPr>
              <p:nvPr/>
            </p:nvSpPr>
            <p:spPr bwMode="auto">
              <a:xfrm>
                <a:off x="2707" y="1665"/>
                <a:ext cx="21" cy="22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3" y="22"/>
                  </a:cxn>
                  <a:cxn ang="0">
                    <a:pos x="21" y="7"/>
                  </a:cxn>
                  <a:cxn ang="0">
                    <a:pos x="14" y="0"/>
                  </a:cxn>
                  <a:cxn ang="0">
                    <a:pos x="0" y="18"/>
                  </a:cxn>
                  <a:cxn ang="0">
                    <a:pos x="7" y="18"/>
                  </a:cxn>
                </a:cxnLst>
                <a:rect l="0" t="0" r="r" b="b"/>
                <a:pathLst>
                  <a:path w="21" h="22">
                    <a:moveTo>
                      <a:pt x="7" y="18"/>
                    </a:moveTo>
                    <a:lnTo>
                      <a:pt x="3" y="22"/>
                    </a:lnTo>
                    <a:lnTo>
                      <a:pt x="21" y="7"/>
                    </a:lnTo>
                    <a:lnTo>
                      <a:pt x="14" y="0"/>
                    </a:lnTo>
                    <a:lnTo>
                      <a:pt x="0" y="18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2" name="Freeform 120"/>
              <p:cNvSpPr>
                <a:spLocks/>
              </p:cNvSpPr>
              <p:nvPr/>
            </p:nvSpPr>
            <p:spPr bwMode="auto">
              <a:xfrm>
                <a:off x="2707" y="1683"/>
                <a:ext cx="25" cy="14"/>
              </a:xfrm>
              <a:custGeom>
                <a:avLst/>
                <a:gdLst/>
                <a:ahLst/>
                <a:cxnLst>
                  <a:cxn ang="0">
                    <a:pos x="25" y="14"/>
                  </a:cxn>
                  <a:cxn ang="0">
                    <a:pos x="21" y="11"/>
                  </a:cxn>
                  <a:cxn ang="0">
                    <a:pos x="21" y="7"/>
                  </a:cxn>
                  <a:cxn ang="0">
                    <a:pos x="11" y="7"/>
                  </a:cxn>
                  <a:cxn ang="0">
                    <a:pos x="11" y="4"/>
                  </a:cxn>
                  <a:cxn ang="0">
                    <a:pos x="7" y="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11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11"/>
                  </a:cxn>
                  <a:cxn ang="0">
                    <a:pos x="25" y="14"/>
                  </a:cxn>
                </a:cxnLst>
                <a:rect l="0" t="0" r="r" b="b"/>
                <a:pathLst>
                  <a:path w="25" h="14">
                    <a:moveTo>
                      <a:pt x="25" y="14"/>
                    </a:moveTo>
                    <a:lnTo>
                      <a:pt x="21" y="11"/>
                    </a:lnTo>
                    <a:lnTo>
                      <a:pt x="21" y="7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11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11"/>
                    </a:lnTo>
                    <a:lnTo>
                      <a:pt x="2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Freeform 121"/>
              <p:cNvSpPr>
                <a:spLocks/>
              </p:cNvSpPr>
              <p:nvPr/>
            </p:nvSpPr>
            <p:spPr bwMode="auto">
              <a:xfrm>
                <a:off x="2718" y="1697"/>
                <a:ext cx="14" cy="26"/>
              </a:xfrm>
              <a:custGeom>
                <a:avLst/>
                <a:gdLst/>
                <a:ahLst/>
                <a:cxnLst>
                  <a:cxn ang="0">
                    <a:pos x="3" y="26"/>
                  </a:cxn>
                  <a:cxn ang="0">
                    <a:pos x="10" y="18"/>
                  </a:cxn>
                  <a:cxn ang="0">
                    <a:pos x="14" y="11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7" y="11"/>
                  </a:cxn>
                  <a:cxn ang="0">
                    <a:pos x="0" y="18"/>
                  </a:cxn>
                  <a:cxn ang="0">
                    <a:pos x="3" y="18"/>
                  </a:cxn>
                  <a:cxn ang="0">
                    <a:pos x="3" y="26"/>
                  </a:cxn>
                </a:cxnLst>
                <a:rect l="0" t="0" r="r" b="b"/>
                <a:pathLst>
                  <a:path w="14" h="26">
                    <a:moveTo>
                      <a:pt x="3" y="26"/>
                    </a:moveTo>
                    <a:lnTo>
                      <a:pt x="10" y="18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11"/>
                    </a:lnTo>
                    <a:lnTo>
                      <a:pt x="0" y="18"/>
                    </a:lnTo>
                    <a:lnTo>
                      <a:pt x="3" y="18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4" name="Freeform 122"/>
              <p:cNvSpPr>
                <a:spLocks/>
              </p:cNvSpPr>
              <p:nvPr/>
            </p:nvSpPr>
            <p:spPr bwMode="auto">
              <a:xfrm>
                <a:off x="2689" y="1687"/>
                <a:ext cx="32" cy="36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10"/>
                  </a:cxn>
                  <a:cxn ang="0">
                    <a:pos x="11" y="7"/>
                  </a:cxn>
                  <a:cxn ang="0">
                    <a:pos x="11" y="10"/>
                  </a:cxn>
                  <a:cxn ang="0">
                    <a:pos x="14" y="14"/>
                  </a:cxn>
                  <a:cxn ang="0">
                    <a:pos x="14" y="21"/>
                  </a:cxn>
                  <a:cxn ang="0">
                    <a:pos x="18" y="28"/>
                  </a:cxn>
                  <a:cxn ang="0">
                    <a:pos x="21" y="32"/>
                  </a:cxn>
                  <a:cxn ang="0">
                    <a:pos x="32" y="36"/>
                  </a:cxn>
                  <a:cxn ang="0">
                    <a:pos x="32" y="28"/>
                  </a:cxn>
                  <a:cxn ang="0">
                    <a:pos x="25" y="28"/>
                  </a:cxn>
                  <a:cxn ang="0">
                    <a:pos x="25" y="25"/>
                  </a:cxn>
                  <a:cxn ang="0">
                    <a:pos x="21" y="21"/>
                  </a:cxn>
                  <a:cxn ang="0">
                    <a:pos x="21" y="14"/>
                  </a:cxn>
                  <a:cxn ang="0">
                    <a:pos x="18" y="7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3" y="7"/>
                  </a:cxn>
                </a:cxnLst>
                <a:rect l="0" t="0" r="r" b="b"/>
                <a:pathLst>
                  <a:path w="32" h="36">
                    <a:moveTo>
                      <a:pt x="3" y="7"/>
                    </a:moveTo>
                    <a:lnTo>
                      <a:pt x="3" y="10"/>
                    </a:lnTo>
                    <a:lnTo>
                      <a:pt x="11" y="7"/>
                    </a:lnTo>
                    <a:lnTo>
                      <a:pt x="11" y="10"/>
                    </a:lnTo>
                    <a:lnTo>
                      <a:pt x="14" y="14"/>
                    </a:lnTo>
                    <a:lnTo>
                      <a:pt x="14" y="21"/>
                    </a:lnTo>
                    <a:lnTo>
                      <a:pt x="18" y="28"/>
                    </a:lnTo>
                    <a:lnTo>
                      <a:pt x="21" y="32"/>
                    </a:lnTo>
                    <a:lnTo>
                      <a:pt x="32" y="36"/>
                    </a:lnTo>
                    <a:lnTo>
                      <a:pt x="32" y="28"/>
                    </a:lnTo>
                    <a:lnTo>
                      <a:pt x="25" y="28"/>
                    </a:lnTo>
                    <a:lnTo>
                      <a:pt x="25" y="25"/>
                    </a:lnTo>
                    <a:lnTo>
                      <a:pt x="21" y="21"/>
                    </a:lnTo>
                    <a:lnTo>
                      <a:pt x="21" y="14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5" name="Freeform 123"/>
              <p:cNvSpPr>
                <a:spLocks/>
              </p:cNvSpPr>
              <p:nvPr/>
            </p:nvSpPr>
            <p:spPr bwMode="auto">
              <a:xfrm>
                <a:off x="2689" y="1694"/>
                <a:ext cx="11" cy="29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7" y="14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4"/>
                  </a:cxn>
                  <a:cxn ang="0">
                    <a:pos x="7" y="14"/>
                  </a:cxn>
                  <a:cxn ang="0">
                    <a:pos x="0" y="18"/>
                  </a:cxn>
                  <a:cxn ang="0">
                    <a:pos x="11" y="29"/>
                  </a:cxn>
                  <a:cxn ang="0">
                    <a:pos x="7" y="14"/>
                  </a:cxn>
                  <a:cxn ang="0">
                    <a:pos x="0" y="18"/>
                  </a:cxn>
                </a:cxnLst>
                <a:rect l="0" t="0" r="r" b="b"/>
                <a:pathLst>
                  <a:path w="11" h="29">
                    <a:moveTo>
                      <a:pt x="0" y="18"/>
                    </a:moveTo>
                    <a:lnTo>
                      <a:pt x="7" y="14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11" y="29"/>
                    </a:lnTo>
                    <a:lnTo>
                      <a:pt x="7" y="14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6" name="Freeform 124"/>
              <p:cNvSpPr>
                <a:spLocks/>
              </p:cNvSpPr>
              <p:nvPr/>
            </p:nvSpPr>
            <p:spPr bwMode="auto">
              <a:xfrm>
                <a:off x="2678" y="1690"/>
                <a:ext cx="18" cy="22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0" y="7"/>
                  </a:cxn>
                  <a:cxn ang="0">
                    <a:pos x="11" y="18"/>
                  </a:cxn>
                  <a:cxn ang="0">
                    <a:pos x="11" y="22"/>
                  </a:cxn>
                  <a:cxn ang="0">
                    <a:pos x="18" y="18"/>
                  </a:cxn>
                  <a:cxn ang="0">
                    <a:pos x="11" y="11"/>
                  </a:cxn>
                  <a:cxn ang="0">
                    <a:pos x="11" y="4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7" y="7"/>
                  </a:cxn>
                </a:cxnLst>
                <a:rect l="0" t="0" r="r" b="b"/>
                <a:pathLst>
                  <a:path w="18" h="22">
                    <a:moveTo>
                      <a:pt x="7" y="7"/>
                    </a:moveTo>
                    <a:lnTo>
                      <a:pt x="0" y="7"/>
                    </a:lnTo>
                    <a:lnTo>
                      <a:pt x="11" y="18"/>
                    </a:lnTo>
                    <a:lnTo>
                      <a:pt x="11" y="22"/>
                    </a:lnTo>
                    <a:lnTo>
                      <a:pt x="18" y="18"/>
                    </a:lnTo>
                    <a:lnTo>
                      <a:pt x="11" y="11"/>
                    </a:lnTo>
                    <a:lnTo>
                      <a:pt x="11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7" name="Freeform 125"/>
              <p:cNvSpPr>
                <a:spLocks/>
              </p:cNvSpPr>
              <p:nvPr/>
            </p:nvSpPr>
            <p:spPr bwMode="auto">
              <a:xfrm>
                <a:off x="2642" y="1690"/>
                <a:ext cx="43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" y="7"/>
                  </a:cxn>
                  <a:cxn ang="0">
                    <a:pos x="22" y="11"/>
                  </a:cxn>
                  <a:cxn ang="0">
                    <a:pos x="36" y="11"/>
                  </a:cxn>
                  <a:cxn ang="0">
                    <a:pos x="43" y="7"/>
                  </a:cxn>
                  <a:cxn ang="0">
                    <a:pos x="36" y="0"/>
                  </a:cxn>
                  <a:cxn ang="0">
                    <a:pos x="32" y="4"/>
                  </a:cxn>
                  <a:cxn ang="0">
                    <a:pos x="22" y="4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0" y="7"/>
                  </a:cxn>
                </a:cxnLst>
                <a:rect l="0" t="0" r="r" b="b"/>
                <a:pathLst>
                  <a:path w="43" h="11">
                    <a:moveTo>
                      <a:pt x="0" y="7"/>
                    </a:moveTo>
                    <a:lnTo>
                      <a:pt x="14" y="7"/>
                    </a:lnTo>
                    <a:lnTo>
                      <a:pt x="22" y="11"/>
                    </a:lnTo>
                    <a:lnTo>
                      <a:pt x="36" y="11"/>
                    </a:lnTo>
                    <a:lnTo>
                      <a:pt x="43" y="7"/>
                    </a:lnTo>
                    <a:lnTo>
                      <a:pt x="36" y="0"/>
                    </a:lnTo>
                    <a:lnTo>
                      <a:pt x="32" y="4"/>
                    </a:lnTo>
                    <a:lnTo>
                      <a:pt x="22" y="4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8" name="Freeform 126"/>
              <p:cNvSpPr>
                <a:spLocks/>
              </p:cNvSpPr>
              <p:nvPr/>
            </p:nvSpPr>
            <p:spPr bwMode="auto">
              <a:xfrm>
                <a:off x="2559" y="1687"/>
                <a:ext cx="83" cy="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7" y="18"/>
                  </a:cxn>
                  <a:cxn ang="0">
                    <a:pos x="15" y="14"/>
                  </a:cxn>
                  <a:cxn ang="0">
                    <a:pos x="25" y="10"/>
                  </a:cxn>
                  <a:cxn ang="0">
                    <a:pos x="33" y="7"/>
                  </a:cxn>
                  <a:cxn ang="0">
                    <a:pos x="43" y="10"/>
                  </a:cxn>
                  <a:cxn ang="0">
                    <a:pos x="54" y="7"/>
                  </a:cxn>
                  <a:cxn ang="0">
                    <a:pos x="65" y="10"/>
                  </a:cxn>
                  <a:cxn ang="0">
                    <a:pos x="83" y="10"/>
                  </a:cxn>
                  <a:cxn ang="0">
                    <a:pos x="83" y="3"/>
                  </a:cxn>
                  <a:cxn ang="0">
                    <a:pos x="65" y="3"/>
                  </a:cxn>
                  <a:cxn ang="0">
                    <a:pos x="54" y="0"/>
                  </a:cxn>
                  <a:cxn ang="0">
                    <a:pos x="33" y="0"/>
                  </a:cxn>
                  <a:cxn ang="0">
                    <a:pos x="25" y="3"/>
                  </a:cxn>
                  <a:cxn ang="0">
                    <a:pos x="15" y="7"/>
                  </a:cxn>
                  <a:cxn ang="0">
                    <a:pos x="4" y="10"/>
                  </a:cxn>
                  <a:cxn ang="0">
                    <a:pos x="11" y="14"/>
                  </a:cxn>
                  <a:cxn ang="0">
                    <a:pos x="0" y="14"/>
                  </a:cxn>
                  <a:cxn ang="0">
                    <a:pos x="0" y="25"/>
                  </a:cxn>
                  <a:cxn ang="0">
                    <a:pos x="7" y="18"/>
                  </a:cxn>
                  <a:cxn ang="0">
                    <a:pos x="0" y="14"/>
                  </a:cxn>
                </a:cxnLst>
                <a:rect l="0" t="0" r="r" b="b"/>
                <a:pathLst>
                  <a:path w="83" h="25">
                    <a:moveTo>
                      <a:pt x="0" y="14"/>
                    </a:moveTo>
                    <a:lnTo>
                      <a:pt x="7" y="18"/>
                    </a:lnTo>
                    <a:lnTo>
                      <a:pt x="15" y="14"/>
                    </a:lnTo>
                    <a:lnTo>
                      <a:pt x="25" y="10"/>
                    </a:lnTo>
                    <a:lnTo>
                      <a:pt x="33" y="7"/>
                    </a:lnTo>
                    <a:lnTo>
                      <a:pt x="43" y="10"/>
                    </a:lnTo>
                    <a:lnTo>
                      <a:pt x="54" y="7"/>
                    </a:lnTo>
                    <a:lnTo>
                      <a:pt x="65" y="10"/>
                    </a:lnTo>
                    <a:lnTo>
                      <a:pt x="83" y="10"/>
                    </a:lnTo>
                    <a:lnTo>
                      <a:pt x="83" y="3"/>
                    </a:lnTo>
                    <a:lnTo>
                      <a:pt x="65" y="3"/>
                    </a:lnTo>
                    <a:lnTo>
                      <a:pt x="54" y="0"/>
                    </a:lnTo>
                    <a:lnTo>
                      <a:pt x="33" y="0"/>
                    </a:lnTo>
                    <a:lnTo>
                      <a:pt x="25" y="3"/>
                    </a:lnTo>
                    <a:lnTo>
                      <a:pt x="15" y="7"/>
                    </a:lnTo>
                    <a:lnTo>
                      <a:pt x="4" y="10"/>
                    </a:lnTo>
                    <a:lnTo>
                      <a:pt x="11" y="14"/>
                    </a:lnTo>
                    <a:lnTo>
                      <a:pt x="0" y="14"/>
                    </a:lnTo>
                    <a:lnTo>
                      <a:pt x="0" y="25"/>
                    </a:lnTo>
                    <a:lnTo>
                      <a:pt x="7" y="18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9" name="Freeform 127"/>
              <p:cNvSpPr>
                <a:spLocks/>
              </p:cNvSpPr>
              <p:nvPr/>
            </p:nvSpPr>
            <p:spPr bwMode="auto">
              <a:xfrm>
                <a:off x="2559" y="1568"/>
                <a:ext cx="51" cy="133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9" y="11"/>
                  </a:cxn>
                  <a:cxn ang="0">
                    <a:pos x="18" y="21"/>
                  </a:cxn>
                  <a:cxn ang="0">
                    <a:pos x="11" y="39"/>
                  </a:cxn>
                  <a:cxn ang="0">
                    <a:pos x="7" y="57"/>
                  </a:cxn>
                  <a:cxn ang="0">
                    <a:pos x="7" y="97"/>
                  </a:cxn>
                  <a:cxn ang="0">
                    <a:pos x="4" y="115"/>
                  </a:cxn>
                  <a:cxn ang="0">
                    <a:pos x="0" y="133"/>
                  </a:cxn>
                  <a:cxn ang="0">
                    <a:pos x="11" y="133"/>
                  </a:cxn>
                  <a:cxn ang="0">
                    <a:pos x="11" y="115"/>
                  </a:cxn>
                  <a:cxn ang="0">
                    <a:pos x="15" y="97"/>
                  </a:cxn>
                  <a:cxn ang="0">
                    <a:pos x="15" y="57"/>
                  </a:cxn>
                  <a:cxn ang="0">
                    <a:pos x="18" y="39"/>
                  </a:cxn>
                  <a:cxn ang="0">
                    <a:pos x="22" y="25"/>
                  </a:cxn>
                  <a:cxn ang="0">
                    <a:pos x="33" y="14"/>
                  </a:cxn>
                  <a:cxn ang="0">
                    <a:pos x="51" y="7"/>
                  </a:cxn>
                  <a:cxn ang="0">
                    <a:pos x="51" y="0"/>
                  </a:cxn>
                </a:cxnLst>
                <a:rect l="0" t="0" r="r" b="b"/>
                <a:pathLst>
                  <a:path w="51" h="133">
                    <a:moveTo>
                      <a:pt x="51" y="0"/>
                    </a:moveTo>
                    <a:lnTo>
                      <a:pt x="29" y="11"/>
                    </a:lnTo>
                    <a:lnTo>
                      <a:pt x="18" y="21"/>
                    </a:lnTo>
                    <a:lnTo>
                      <a:pt x="11" y="39"/>
                    </a:lnTo>
                    <a:lnTo>
                      <a:pt x="7" y="57"/>
                    </a:lnTo>
                    <a:lnTo>
                      <a:pt x="7" y="97"/>
                    </a:lnTo>
                    <a:lnTo>
                      <a:pt x="4" y="115"/>
                    </a:lnTo>
                    <a:lnTo>
                      <a:pt x="0" y="133"/>
                    </a:lnTo>
                    <a:lnTo>
                      <a:pt x="11" y="133"/>
                    </a:lnTo>
                    <a:lnTo>
                      <a:pt x="11" y="115"/>
                    </a:lnTo>
                    <a:lnTo>
                      <a:pt x="15" y="97"/>
                    </a:lnTo>
                    <a:lnTo>
                      <a:pt x="15" y="57"/>
                    </a:lnTo>
                    <a:lnTo>
                      <a:pt x="18" y="39"/>
                    </a:lnTo>
                    <a:lnTo>
                      <a:pt x="22" y="25"/>
                    </a:lnTo>
                    <a:lnTo>
                      <a:pt x="33" y="14"/>
                    </a:lnTo>
                    <a:lnTo>
                      <a:pt x="51" y="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0" name="Freeform 128"/>
              <p:cNvSpPr>
                <a:spLocks/>
              </p:cNvSpPr>
              <p:nvPr/>
            </p:nvSpPr>
            <p:spPr bwMode="auto">
              <a:xfrm>
                <a:off x="2610" y="1561"/>
                <a:ext cx="50" cy="14"/>
              </a:xfrm>
              <a:custGeom>
                <a:avLst/>
                <a:gdLst/>
                <a:ahLst/>
                <a:cxnLst>
                  <a:cxn ang="0">
                    <a:pos x="39" y="3"/>
                  </a:cxn>
                  <a:cxn ang="0">
                    <a:pos x="43" y="0"/>
                  </a:cxn>
                  <a:cxn ang="0">
                    <a:pos x="39" y="3"/>
                  </a:cxn>
                  <a:cxn ang="0">
                    <a:pos x="10" y="3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28" y="14"/>
                  </a:cxn>
                  <a:cxn ang="0">
                    <a:pos x="36" y="10"/>
                  </a:cxn>
                  <a:cxn ang="0">
                    <a:pos x="39" y="10"/>
                  </a:cxn>
                  <a:cxn ang="0">
                    <a:pos x="46" y="7"/>
                  </a:cxn>
                  <a:cxn ang="0">
                    <a:pos x="46" y="3"/>
                  </a:cxn>
                  <a:cxn ang="0">
                    <a:pos x="46" y="7"/>
                  </a:cxn>
                  <a:cxn ang="0">
                    <a:pos x="50" y="7"/>
                  </a:cxn>
                  <a:cxn ang="0">
                    <a:pos x="46" y="3"/>
                  </a:cxn>
                  <a:cxn ang="0">
                    <a:pos x="39" y="3"/>
                  </a:cxn>
                </a:cxnLst>
                <a:rect l="0" t="0" r="r" b="b"/>
                <a:pathLst>
                  <a:path w="50" h="14">
                    <a:moveTo>
                      <a:pt x="39" y="3"/>
                    </a:moveTo>
                    <a:lnTo>
                      <a:pt x="43" y="0"/>
                    </a:lnTo>
                    <a:lnTo>
                      <a:pt x="39" y="3"/>
                    </a:lnTo>
                    <a:lnTo>
                      <a:pt x="10" y="3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28" y="14"/>
                    </a:lnTo>
                    <a:lnTo>
                      <a:pt x="36" y="10"/>
                    </a:lnTo>
                    <a:lnTo>
                      <a:pt x="39" y="10"/>
                    </a:lnTo>
                    <a:lnTo>
                      <a:pt x="46" y="7"/>
                    </a:lnTo>
                    <a:lnTo>
                      <a:pt x="46" y="3"/>
                    </a:lnTo>
                    <a:lnTo>
                      <a:pt x="46" y="7"/>
                    </a:lnTo>
                    <a:lnTo>
                      <a:pt x="50" y="7"/>
                    </a:lnTo>
                    <a:lnTo>
                      <a:pt x="46" y="3"/>
                    </a:lnTo>
                    <a:lnTo>
                      <a:pt x="39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Freeform 129"/>
              <p:cNvSpPr>
                <a:spLocks/>
              </p:cNvSpPr>
              <p:nvPr/>
            </p:nvSpPr>
            <p:spPr bwMode="auto">
              <a:xfrm>
                <a:off x="2649" y="1553"/>
                <a:ext cx="7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7" y="11"/>
                  </a:cxn>
                  <a:cxn ang="0">
                    <a:pos x="7" y="4"/>
                  </a:cxn>
                  <a:cxn ang="0">
                    <a:pos x="4" y="8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7" h="11">
                    <a:moveTo>
                      <a:pt x="0" y="0"/>
                    </a:moveTo>
                    <a:lnTo>
                      <a:pt x="0" y="11"/>
                    </a:lnTo>
                    <a:lnTo>
                      <a:pt x="7" y="11"/>
                    </a:lnTo>
                    <a:lnTo>
                      <a:pt x="7" y="4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2" name="Freeform 130"/>
              <p:cNvSpPr>
                <a:spLocks/>
              </p:cNvSpPr>
              <p:nvPr/>
            </p:nvSpPr>
            <p:spPr bwMode="auto">
              <a:xfrm>
                <a:off x="2649" y="1546"/>
                <a:ext cx="43" cy="15"/>
              </a:xfrm>
              <a:custGeom>
                <a:avLst/>
                <a:gdLst/>
                <a:ahLst/>
                <a:cxnLst>
                  <a:cxn ang="0">
                    <a:pos x="36" y="4"/>
                  </a:cxn>
                  <a:cxn ang="0">
                    <a:pos x="36" y="0"/>
                  </a:cxn>
                  <a:cxn ang="0">
                    <a:pos x="33" y="4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4" y="15"/>
                  </a:cxn>
                  <a:cxn ang="0">
                    <a:pos x="7" y="11"/>
                  </a:cxn>
                  <a:cxn ang="0">
                    <a:pos x="33" y="11"/>
                  </a:cxn>
                  <a:cxn ang="0">
                    <a:pos x="40" y="4"/>
                  </a:cxn>
                  <a:cxn ang="0">
                    <a:pos x="40" y="0"/>
                  </a:cxn>
                  <a:cxn ang="0">
                    <a:pos x="40" y="4"/>
                  </a:cxn>
                  <a:cxn ang="0">
                    <a:pos x="43" y="0"/>
                  </a:cxn>
                  <a:cxn ang="0">
                    <a:pos x="40" y="0"/>
                  </a:cxn>
                  <a:cxn ang="0">
                    <a:pos x="36" y="4"/>
                  </a:cxn>
                </a:cxnLst>
                <a:rect l="0" t="0" r="r" b="b"/>
                <a:pathLst>
                  <a:path w="43" h="15">
                    <a:moveTo>
                      <a:pt x="36" y="4"/>
                    </a:moveTo>
                    <a:lnTo>
                      <a:pt x="36" y="0"/>
                    </a:lnTo>
                    <a:lnTo>
                      <a:pt x="33" y="4"/>
                    </a:lnTo>
                    <a:lnTo>
                      <a:pt x="7" y="4"/>
                    </a:lnTo>
                    <a:lnTo>
                      <a:pt x="0" y="7"/>
                    </a:lnTo>
                    <a:lnTo>
                      <a:pt x="4" y="15"/>
                    </a:lnTo>
                    <a:lnTo>
                      <a:pt x="7" y="11"/>
                    </a:lnTo>
                    <a:lnTo>
                      <a:pt x="33" y="11"/>
                    </a:lnTo>
                    <a:lnTo>
                      <a:pt x="40" y="4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3" name="Freeform 131"/>
              <p:cNvSpPr>
                <a:spLocks/>
              </p:cNvSpPr>
              <p:nvPr/>
            </p:nvSpPr>
            <p:spPr bwMode="auto">
              <a:xfrm>
                <a:off x="2667" y="1535"/>
                <a:ext cx="22" cy="1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4"/>
                  </a:cxn>
                  <a:cxn ang="0">
                    <a:pos x="18" y="15"/>
                  </a:cxn>
                  <a:cxn ang="0">
                    <a:pos x="22" y="11"/>
                  </a:cxn>
                  <a:cxn ang="0">
                    <a:pos x="11" y="0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4" y="4"/>
                  </a:cxn>
                  <a:cxn ang="0">
                    <a:pos x="7" y="0"/>
                  </a:cxn>
                </a:cxnLst>
                <a:rect l="0" t="0" r="r" b="b"/>
                <a:pathLst>
                  <a:path w="22" h="15">
                    <a:moveTo>
                      <a:pt x="7" y="0"/>
                    </a:moveTo>
                    <a:lnTo>
                      <a:pt x="4" y="4"/>
                    </a:lnTo>
                    <a:lnTo>
                      <a:pt x="18" y="15"/>
                    </a:lnTo>
                    <a:lnTo>
                      <a:pt x="22" y="11"/>
                    </a:lnTo>
                    <a:lnTo>
                      <a:pt x="11" y="0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4" name="Freeform 132"/>
              <p:cNvSpPr>
                <a:spLocks/>
              </p:cNvSpPr>
              <p:nvPr/>
            </p:nvSpPr>
            <p:spPr bwMode="auto">
              <a:xfrm>
                <a:off x="2674" y="1532"/>
                <a:ext cx="54" cy="14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44" y="3"/>
                  </a:cxn>
                  <a:cxn ang="0">
                    <a:pos x="40" y="7"/>
                  </a:cxn>
                  <a:cxn ang="0">
                    <a:pos x="33" y="7"/>
                  </a:cxn>
                  <a:cxn ang="0">
                    <a:pos x="26" y="3"/>
                  </a:cxn>
                  <a:cxn ang="0">
                    <a:pos x="22" y="3"/>
                  </a:cxn>
                  <a:cxn ang="0">
                    <a:pos x="15" y="0"/>
                  </a:cxn>
                  <a:cxn ang="0">
                    <a:pos x="8" y="0"/>
                  </a:cxn>
                  <a:cxn ang="0">
                    <a:pos x="0" y="3"/>
                  </a:cxn>
                  <a:cxn ang="0">
                    <a:pos x="4" y="11"/>
                  </a:cxn>
                  <a:cxn ang="0">
                    <a:pos x="8" y="7"/>
                  </a:cxn>
                  <a:cxn ang="0">
                    <a:pos x="18" y="7"/>
                  </a:cxn>
                  <a:cxn ang="0">
                    <a:pos x="26" y="11"/>
                  </a:cxn>
                  <a:cxn ang="0">
                    <a:pos x="33" y="11"/>
                  </a:cxn>
                  <a:cxn ang="0">
                    <a:pos x="36" y="14"/>
                  </a:cxn>
                  <a:cxn ang="0">
                    <a:pos x="44" y="11"/>
                  </a:cxn>
                  <a:cxn ang="0">
                    <a:pos x="51" y="7"/>
                  </a:cxn>
                  <a:cxn ang="0">
                    <a:pos x="51" y="3"/>
                  </a:cxn>
                  <a:cxn ang="0">
                    <a:pos x="51" y="7"/>
                  </a:cxn>
                  <a:cxn ang="0">
                    <a:pos x="54" y="7"/>
                  </a:cxn>
                  <a:cxn ang="0">
                    <a:pos x="51" y="3"/>
                  </a:cxn>
                  <a:cxn ang="0">
                    <a:pos x="44" y="7"/>
                  </a:cxn>
                </a:cxnLst>
                <a:rect l="0" t="0" r="r" b="b"/>
                <a:pathLst>
                  <a:path w="54" h="14">
                    <a:moveTo>
                      <a:pt x="44" y="7"/>
                    </a:moveTo>
                    <a:lnTo>
                      <a:pt x="44" y="3"/>
                    </a:lnTo>
                    <a:lnTo>
                      <a:pt x="40" y="7"/>
                    </a:lnTo>
                    <a:lnTo>
                      <a:pt x="33" y="7"/>
                    </a:lnTo>
                    <a:lnTo>
                      <a:pt x="26" y="3"/>
                    </a:lnTo>
                    <a:lnTo>
                      <a:pt x="22" y="3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3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8" y="7"/>
                    </a:lnTo>
                    <a:lnTo>
                      <a:pt x="26" y="11"/>
                    </a:lnTo>
                    <a:lnTo>
                      <a:pt x="33" y="11"/>
                    </a:lnTo>
                    <a:lnTo>
                      <a:pt x="36" y="14"/>
                    </a:lnTo>
                    <a:lnTo>
                      <a:pt x="44" y="11"/>
                    </a:lnTo>
                    <a:lnTo>
                      <a:pt x="51" y="7"/>
                    </a:lnTo>
                    <a:lnTo>
                      <a:pt x="51" y="3"/>
                    </a:lnTo>
                    <a:lnTo>
                      <a:pt x="51" y="7"/>
                    </a:lnTo>
                    <a:lnTo>
                      <a:pt x="54" y="7"/>
                    </a:lnTo>
                    <a:lnTo>
                      <a:pt x="51" y="3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5" name="Freeform 133"/>
              <p:cNvSpPr>
                <a:spLocks/>
              </p:cNvSpPr>
              <p:nvPr/>
            </p:nvSpPr>
            <p:spPr bwMode="auto">
              <a:xfrm>
                <a:off x="2707" y="1525"/>
                <a:ext cx="18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3"/>
                  </a:cxn>
                  <a:cxn ang="0">
                    <a:pos x="11" y="14"/>
                  </a:cxn>
                  <a:cxn ang="0">
                    <a:pos x="18" y="10"/>
                  </a:cxn>
                  <a:cxn ang="0">
                    <a:pos x="11" y="0"/>
                  </a:cxn>
                  <a:cxn ang="0">
                    <a:pos x="7" y="7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3" y="3"/>
                  </a:cxn>
                  <a:cxn ang="0">
                    <a:pos x="3" y="0"/>
                  </a:cxn>
                </a:cxnLst>
                <a:rect l="0" t="0" r="r" b="b"/>
                <a:pathLst>
                  <a:path w="18" h="14">
                    <a:moveTo>
                      <a:pt x="3" y="0"/>
                    </a:moveTo>
                    <a:lnTo>
                      <a:pt x="3" y="3"/>
                    </a:lnTo>
                    <a:lnTo>
                      <a:pt x="11" y="14"/>
                    </a:lnTo>
                    <a:lnTo>
                      <a:pt x="18" y="10"/>
                    </a:lnTo>
                    <a:lnTo>
                      <a:pt x="11" y="0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6" name="Freeform 134"/>
              <p:cNvSpPr>
                <a:spLocks/>
              </p:cNvSpPr>
              <p:nvPr/>
            </p:nvSpPr>
            <p:spPr bwMode="auto">
              <a:xfrm>
                <a:off x="2710" y="1521"/>
                <a:ext cx="44" cy="14"/>
              </a:xfrm>
              <a:custGeom>
                <a:avLst/>
                <a:gdLst/>
                <a:ahLst/>
                <a:cxnLst>
                  <a:cxn ang="0">
                    <a:pos x="36" y="4"/>
                  </a:cxn>
                  <a:cxn ang="0">
                    <a:pos x="36" y="0"/>
                  </a:cxn>
                  <a:cxn ang="0">
                    <a:pos x="36" y="4"/>
                  </a:cxn>
                  <a:cxn ang="0">
                    <a:pos x="33" y="7"/>
                  </a:cxn>
                  <a:cxn ang="0">
                    <a:pos x="29" y="7"/>
                  </a:cxn>
                  <a:cxn ang="0">
                    <a:pos x="26" y="4"/>
                  </a:cxn>
                  <a:cxn ang="0">
                    <a:pos x="22" y="4"/>
                  </a:cxn>
                  <a:cxn ang="0">
                    <a:pos x="15" y="0"/>
                  </a:cxn>
                  <a:cxn ang="0">
                    <a:pos x="8" y="0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8" y="7"/>
                  </a:cxn>
                  <a:cxn ang="0">
                    <a:pos x="15" y="7"/>
                  </a:cxn>
                  <a:cxn ang="0">
                    <a:pos x="18" y="11"/>
                  </a:cxn>
                  <a:cxn ang="0">
                    <a:pos x="22" y="11"/>
                  </a:cxn>
                  <a:cxn ang="0">
                    <a:pos x="29" y="14"/>
                  </a:cxn>
                  <a:cxn ang="0">
                    <a:pos x="33" y="14"/>
                  </a:cxn>
                  <a:cxn ang="0">
                    <a:pos x="40" y="11"/>
                  </a:cxn>
                  <a:cxn ang="0">
                    <a:pos x="44" y="4"/>
                  </a:cxn>
                  <a:cxn ang="0">
                    <a:pos x="44" y="0"/>
                  </a:cxn>
                  <a:cxn ang="0">
                    <a:pos x="44" y="4"/>
                  </a:cxn>
                  <a:cxn ang="0">
                    <a:pos x="44" y="0"/>
                  </a:cxn>
                  <a:cxn ang="0">
                    <a:pos x="36" y="4"/>
                  </a:cxn>
                </a:cxnLst>
                <a:rect l="0" t="0" r="r" b="b"/>
                <a:pathLst>
                  <a:path w="44" h="14">
                    <a:moveTo>
                      <a:pt x="36" y="4"/>
                    </a:moveTo>
                    <a:lnTo>
                      <a:pt x="36" y="0"/>
                    </a:lnTo>
                    <a:lnTo>
                      <a:pt x="36" y="4"/>
                    </a:lnTo>
                    <a:lnTo>
                      <a:pt x="33" y="7"/>
                    </a:lnTo>
                    <a:lnTo>
                      <a:pt x="29" y="7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9" y="14"/>
                    </a:lnTo>
                    <a:lnTo>
                      <a:pt x="33" y="14"/>
                    </a:lnTo>
                    <a:lnTo>
                      <a:pt x="40" y="11"/>
                    </a:lnTo>
                    <a:lnTo>
                      <a:pt x="44" y="4"/>
                    </a:lnTo>
                    <a:lnTo>
                      <a:pt x="44" y="0"/>
                    </a:lnTo>
                    <a:lnTo>
                      <a:pt x="44" y="4"/>
                    </a:lnTo>
                    <a:lnTo>
                      <a:pt x="44" y="0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7" name="Freeform 135"/>
              <p:cNvSpPr>
                <a:spLocks/>
              </p:cNvSpPr>
              <p:nvPr/>
            </p:nvSpPr>
            <p:spPr bwMode="auto">
              <a:xfrm>
                <a:off x="2736" y="1514"/>
                <a:ext cx="18" cy="1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7" y="3"/>
                  </a:cxn>
                  <a:cxn ang="0">
                    <a:pos x="10" y="7"/>
                  </a:cxn>
                  <a:cxn ang="0">
                    <a:pos x="10" y="11"/>
                  </a:cxn>
                  <a:cxn ang="0">
                    <a:pos x="18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0" y="7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10" y="0"/>
                  </a:cxn>
                </a:cxnLst>
                <a:rect l="0" t="0" r="r" b="b"/>
                <a:pathLst>
                  <a:path w="18" h="11">
                    <a:moveTo>
                      <a:pt x="10" y="0"/>
                    </a:moveTo>
                    <a:lnTo>
                      <a:pt x="7" y="3"/>
                    </a:lnTo>
                    <a:lnTo>
                      <a:pt x="10" y="7"/>
                    </a:lnTo>
                    <a:lnTo>
                      <a:pt x="10" y="11"/>
                    </a:lnTo>
                    <a:lnTo>
                      <a:pt x="18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0" y="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7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8" name="Freeform 136"/>
              <p:cNvSpPr>
                <a:spLocks/>
              </p:cNvSpPr>
              <p:nvPr/>
            </p:nvSpPr>
            <p:spPr bwMode="auto">
              <a:xfrm>
                <a:off x="2746" y="1503"/>
                <a:ext cx="33" cy="22"/>
              </a:xfrm>
              <a:custGeom>
                <a:avLst/>
                <a:gdLst/>
                <a:ahLst/>
                <a:cxnLst>
                  <a:cxn ang="0">
                    <a:pos x="33" y="7"/>
                  </a:cxn>
                  <a:cxn ang="0">
                    <a:pos x="26" y="7"/>
                  </a:cxn>
                  <a:cxn ang="0">
                    <a:pos x="26" y="11"/>
                  </a:cxn>
                  <a:cxn ang="0">
                    <a:pos x="22" y="14"/>
                  </a:cxn>
                  <a:cxn ang="0">
                    <a:pos x="18" y="14"/>
                  </a:cxn>
                  <a:cxn ang="0">
                    <a:pos x="15" y="11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18" y="18"/>
                  </a:cxn>
                  <a:cxn ang="0">
                    <a:pos x="22" y="22"/>
                  </a:cxn>
                  <a:cxn ang="0">
                    <a:pos x="33" y="11"/>
                  </a:cxn>
                  <a:cxn ang="0">
                    <a:pos x="26" y="11"/>
                  </a:cxn>
                  <a:cxn ang="0">
                    <a:pos x="33" y="7"/>
                  </a:cxn>
                  <a:cxn ang="0">
                    <a:pos x="26" y="0"/>
                  </a:cxn>
                  <a:cxn ang="0">
                    <a:pos x="26" y="7"/>
                  </a:cxn>
                  <a:cxn ang="0">
                    <a:pos x="33" y="7"/>
                  </a:cxn>
                </a:cxnLst>
                <a:rect l="0" t="0" r="r" b="b"/>
                <a:pathLst>
                  <a:path w="33" h="22">
                    <a:moveTo>
                      <a:pt x="33" y="7"/>
                    </a:moveTo>
                    <a:lnTo>
                      <a:pt x="26" y="7"/>
                    </a:lnTo>
                    <a:lnTo>
                      <a:pt x="26" y="11"/>
                    </a:lnTo>
                    <a:lnTo>
                      <a:pt x="22" y="14"/>
                    </a:lnTo>
                    <a:lnTo>
                      <a:pt x="18" y="14"/>
                    </a:lnTo>
                    <a:lnTo>
                      <a:pt x="15" y="11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18" y="18"/>
                    </a:lnTo>
                    <a:lnTo>
                      <a:pt x="22" y="22"/>
                    </a:lnTo>
                    <a:lnTo>
                      <a:pt x="33" y="11"/>
                    </a:lnTo>
                    <a:lnTo>
                      <a:pt x="26" y="11"/>
                    </a:lnTo>
                    <a:lnTo>
                      <a:pt x="33" y="7"/>
                    </a:lnTo>
                    <a:lnTo>
                      <a:pt x="26" y="0"/>
                    </a:lnTo>
                    <a:lnTo>
                      <a:pt x="26" y="7"/>
                    </a:lnTo>
                    <a:lnTo>
                      <a:pt x="3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Freeform 137"/>
              <p:cNvSpPr>
                <a:spLocks/>
              </p:cNvSpPr>
              <p:nvPr/>
            </p:nvSpPr>
            <p:spPr bwMode="auto">
              <a:xfrm>
                <a:off x="2772" y="1510"/>
                <a:ext cx="28" cy="11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21" y="0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0" y="11"/>
                  </a:cxn>
                  <a:cxn ang="0">
                    <a:pos x="18" y="11"/>
                  </a:cxn>
                  <a:cxn ang="0">
                    <a:pos x="21" y="7"/>
                  </a:cxn>
                  <a:cxn ang="0">
                    <a:pos x="28" y="7"/>
                  </a:cxn>
                  <a:cxn ang="0">
                    <a:pos x="28" y="4"/>
                  </a:cxn>
                  <a:cxn ang="0">
                    <a:pos x="28" y="7"/>
                  </a:cxn>
                  <a:cxn ang="0">
                    <a:pos x="28" y="4"/>
                  </a:cxn>
                  <a:cxn ang="0">
                    <a:pos x="25" y="0"/>
                  </a:cxn>
                </a:cxnLst>
                <a:rect l="0" t="0" r="r" b="b"/>
                <a:pathLst>
                  <a:path w="28" h="11">
                    <a:moveTo>
                      <a:pt x="25" y="0"/>
                    </a:moveTo>
                    <a:lnTo>
                      <a:pt x="21" y="0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8" y="11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28" y="4"/>
                    </a:lnTo>
                    <a:lnTo>
                      <a:pt x="28" y="7"/>
                    </a:lnTo>
                    <a:lnTo>
                      <a:pt x="28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0" name="Freeform 138"/>
              <p:cNvSpPr>
                <a:spLocks/>
              </p:cNvSpPr>
              <p:nvPr/>
            </p:nvSpPr>
            <p:spPr bwMode="auto">
              <a:xfrm>
                <a:off x="2797" y="1503"/>
                <a:ext cx="11" cy="11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7" y="11"/>
                  </a:cxn>
                  <a:cxn ang="0">
                    <a:pos x="7" y="7"/>
                  </a:cxn>
                  <a:cxn ang="0">
                    <a:pos x="11" y="4"/>
                  </a:cxn>
                  <a:cxn ang="0">
                    <a:pos x="11" y="0"/>
                  </a:cxn>
                  <a:cxn ang="0">
                    <a:pos x="3" y="4"/>
                  </a:cxn>
                </a:cxnLst>
                <a:rect l="0" t="0" r="r" b="b"/>
                <a:pathLst>
                  <a:path w="11" h="11">
                    <a:moveTo>
                      <a:pt x="3" y="4"/>
                    </a:moveTo>
                    <a:lnTo>
                      <a:pt x="0" y="7"/>
                    </a:lnTo>
                    <a:lnTo>
                      <a:pt x="3" y="11"/>
                    </a:lnTo>
                    <a:lnTo>
                      <a:pt x="7" y="11"/>
                    </a:lnTo>
                    <a:lnTo>
                      <a:pt x="7" y="7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1" name="Freeform 139"/>
              <p:cNvSpPr>
                <a:spLocks/>
              </p:cNvSpPr>
              <p:nvPr/>
            </p:nvSpPr>
            <p:spPr bwMode="auto">
              <a:xfrm>
                <a:off x="2790" y="1496"/>
                <a:ext cx="18" cy="1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3" y="3"/>
                  </a:cxn>
                  <a:cxn ang="0">
                    <a:pos x="10" y="11"/>
                  </a:cxn>
                  <a:cxn ang="0">
                    <a:pos x="18" y="7"/>
                  </a:cxn>
                  <a:cxn ang="0">
                    <a:pos x="14" y="3"/>
                  </a:cxn>
                  <a:cxn ang="0">
                    <a:pos x="10" y="3"/>
                  </a:cxn>
                  <a:cxn ang="0">
                    <a:pos x="14" y="3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3" y="3"/>
                  </a:cxn>
                  <a:cxn ang="0">
                    <a:pos x="10" y="0"/>
                  </a:cxn>
                </a:cxnLst>
                <a:rect l="0" t="0" r="r" b="b"/>
                <a:pathLst>
                  <a:path w="18" h="11">
                    <a:moveTo>
                      <a:pt x="10" y="0"/>
                    </a:moveTo>
                    <a:lnTo>
                      <a:pt x="3" y="3"/>
                    </a:lnTo>
                    <a:lnTo>
                      <a:pt x="10" y="11"/>
                    </a:lnTo>
                    <a:lnTo>
                      <a:pt x="18" y="7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14" y="3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2" name="Freeform 140"/>
              <p:cNvSpPr>
                <a:spLocks/>
              </p:cNvSpPr>
              <p:nvPr/>
            </p:nvSpPr>
            <p:spPr bwMode="auto">
              <a:xfrm>
                <a:off x="2797" y="1492"/>
                <a:ext cx="21" cy="15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4" y="4"/>
                  </a:cxn>
                  <a:cxn ang="0">
                    <a:pos x="11" y="7"/>
                  </a:cxn>
                  <a:cxn ang="0">
                    <a:pos x="3" y="7"/>
                  </a:cxn>
                  <a:cxn ang="0">
                    <a:pos x="3" y="4"/>
                  </a:cxn>
                  <a:cxn ang="0">
                    <a:pos x="0" y="11"/>
                  </a:cxn>
                  <a:cxn ang="0">
                    <a:pos x="3" y="11"/>
                  </a:cxn>
                  <a:cxn ang="0">
                    <a:pos x="7" y="15"/>
                  </a:cxn>
                  <a:cxn ang="0">
                    <a:pos x="14" y="11"/>
                  </a:cxn>
                  <a:cxn ang="0">
                    <a:pos x="21" y="7"/>
                  </a:cxn>
                  <a:cxn ang="0">
                    <a:pos x="14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4" y="4"/>
                  </a:cxn>
                  <a:cxn ang="0">
                    <a:pos x="18" y="4"/>
                  </a:cxn>
                </a:cxnLst>
                <a:rect l="0" t="0" r="r" b="b"/>
                <a:pathLst>
                  <a:path w="21" h="15">
                    <a:moveTo>
                      <a:pt x="18" y="4"/>
                    </a:moveTo>
                    <a:lnTo>
                      <a:pt x="14" y="4"/>
                    </a:lnTo>
                    <a:lnTo>
                      <a:pt x="11" y="7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11"/>
                    </a:lnTo>
                    <a:lnTo>
                      <a:pt x="3" y="11"/>
                    </a:lnTo>
                    <a:lnTo>
                      <a:pt x="7" y="15"/>
                    </a:lnTo>
                    <a:lnTo>
                      <a:pt x="14" y="11"/>
                    </a:lnTo>
                    <a:lnTo>
                      <a:pt x="21" y="7"/>
                    </a:lnTo>
                    <a:lnTo>
                      <a:pt x="14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4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3" name="Freeform 141"/>
              <p:cNvSpPr>
                <a:spLocks/>
              </p:cNvSpPr>
              <p:nvPr/>
            </p:nvSpPr>
            <p:spPr bwMode="auto">
              <a:xfrm>
                <a:off x="2811" y="1496"/>
                <a:ext cx="25" cy="14"/>
              </a:xfrm>
              <a:custGeom>
                <a:avLst/>
                <a:gdLst/>
                <a:ahLst/>
                <a:cxnLst>
                  <a:cxn ang="0">
                    <a:pos x="18" y="11"/>
                  </a:cxn>
                  <a:cxn ang="0">
                    <a:pos x="22" y="7"/>
                  </a:cxn>
                  <a:cxn ang="0">
                    <a:pos x="15" y="7"/>
                  </a:cxn>
                  <a:cxn ang="0">
                    <a:pos x="11" y="3"/>
                  </a:cxn>
                  <a:cxn ang="0">
                    <a:pos x="7" y="3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18" y="11"/>
                  </a:cxn>
                </a:cxnLst>
                <a:rect l="0" t="0" r="r" b="b"/>
                <a:pathLst>
                  <a:path w="25" h="14">
                    <a:moveTo>
                      <a:pt x="18" y="11"/>
                    </a:moveTo>
                    <a:lnTo>
                      <a:pt x="22" y="7"/>
                    </a:lnTo>
                    <a:lnTo>
                      <a:pt x="15" y="7"/>
                    </a:lnTo>
                    <a:lnTo>
                      <a:pt x="11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4" name="Freeform 142"/>
              <p:cNvSpPr>
                <a:spLocks/>
              </p:cNvSpPr>
              <p:nvPr/>
            </p:nvSpPr>
            <p:spPr bwMode="auto">
              <a:xfrm>
                <a:off x="2829" y="1481"/>
                <a:ext cx="22" cy="26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1" y="11"/>
                  </a:cxn>
                  <a:cxn ang="0">
                    <a:pos x="11" y="15"/>
                  </a:cxn>
                  <a:cxn ang="0">
                    <a:pos x="7" y="18"/>
                  </a:cxn>
                  <a:cxn ang="0">
                    <a:pos x="4" y="18"/>
                  </a:cxn>
                  <a:cxn ang="0">
                    <a:pos x="0" y="26"/>
                  </a:cxn>
                  <a:cxn ang="0">
                    <a:pos x="7" y="26"/>
                  </a:cxn>
                  <a:cxn ang="0">
                    <a:pos x="18" y="15"/>
                  </a:cxn>
                  <a:cxn ang="0">
                    <a:pos x="11" y="15"/>
                  </a:cxn>
                  <a:cxn ang="0">
                    <a:pos x="18" y="15"/>
                  </a:cxn>
                  <a:cxn ang="0">
                    <a:pos x="22" y="0"/>
                  </a:cxn>
                  <a:cxn ang="0">
                    <a:pos x="11" y="11"/>
                  </a:cxn>
                  <a:cxn ang="0">
                    <a:pos x="18" y="15"/>
                  </a:cxn>
                </a:cxnLst>
                <a:rect l="0" t="0" r="r" b="b"/>
                <a:pathLst>
                  <a:path w="22" h="26">
                    <a:moveTo>
                      <a:pt x="18" y="15"/>
                    </a:moveTo>
                    <a:lnTo>
                      <a:pt x="11" y="11"/>
                    </a:lnTo>
                    <a:lnTo>
                      <a:pt x="11" y="15"/>
                    </a:lnTo>
                    <a:lnTo>
                      <a:pt x="7" y="18"/>
                    </a:lnTo>
                    <a:lnTo>
                      <a:pt x="4" y="18"/>
                    </a:lnTo>
                    <a:lnTo>
                      <a:pt x="0" y="26"/>
                    </a:lnTo>
                    <a:lnTo>
                      <a:pt x="7" y="26"/>
                    </a:lnTo>
                    <a:lnTo>
                      <a:pt x="18" y="15"/>
                    </a:lnTo>
                    <a:lnTo>
                      <a:pt x="11" y="15"/>
                    </a:lnTo>
                    <a:lnTo>
                      <a:pt x="18" y="15"/>
                    </a:lnTo>
                    <a:lnTo>
                      <a:pt x="22" y="0"/>
                    </a:lnTo>
                    <a:lnTo>
                      <a:pt x="11" y="11"/>
                    </a:lnTo>
                    <a:lnTo>
                      <a:pt x="18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5" name="Freeform 143"/>
              <p:cNvSpPr>
                <a:spLocks/>
              </p:cNvSpPr>
              <p:nvPr/>
            </p:nvSpPr>
            <p:spPr bwMode="auto">
              <a:xfrm>
                <a:off x="2836" y="1496"/>
                <a:ext cx="11" cy="11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1" y="7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4" y="3"/>
                  </a:cxn>
                  <a:cxn ang="0">
                    <a:pos x="0" y="7"/>
                  </a:cxn>
                  <a:cxn ang="0">
                    <a:pos x="4" y="11"/>
                  </a:cxn>
                  <a:cxn ang="0">
                    <a:pos x="8" y="3"/>
                  </a:cxn>
                </a:cxnLst>
                <a:rect l="0" t="0" r="r" b="b"/>
                <a:pathLst>
                  <a:path w="11" h="11">
                    <a:moveTo>
                      <a:pt x="8" y="3"/>
                    </a:moveTo>
                    <a:lnTo>
                      <a:pt x="11" y="7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4" y="11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6" name="Freeform 144"/>
              <p:cNvSpPr>
                <a:spLocks/>
              </p:cNvSpPr>
              <p:nvPr/>
            </p:nvSpPr>
            <p:spPr bwMode="auto">
              <a:xfrm>
                <a:off x="2840" y="1489"/>
                <a:ext cx="43" cy="21"/>
              </a:xfrm>
              <a:custGeom>
                <a:avLst/>
                <a:gdLst/>
                <a:ahLst/>
                <a:cxnLst>
                  <a:cxn ang="0">
                    <a:pos x="43" y="3"/>
                  </a:cxn>
                  <a:cxn ang="0">
                    <a:pos x="40" y="0"/>
                  </a:cxn>
                  <a:cxn ang="0">
                    <a:pos x="36" y="3"/>
                  </a:cxn>
                  <a:cxn ang="0">
                    <a:pos x="29" y="3"/>
                  </a:cxn>
                  <a:cxn ang="0">
                    <a:pos x="22" y="10"/>
                  </a:cxn>
                  <a:cxn ang="0">
                    <a:pos x="14" y="10"/>
                  </a:cxn>
                  <a:cxn ang="0">
                    <a:pos x="11" y="14"/>
                  </a:cxn>
                  <a:cxn ang="0">
                    <a:pos x="7" y="1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7" y="21"/>
                  </a:cxn>
                  <a:cxn ang="0">
                    <a:pos x="14" y="21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9" y="14"/>
                  </a:cxn>
                  <a:cxn ang="0">
                    <a:pos x="32" y="10"/>
                  </a:cxn>
                  <a:cxn ang="0">
                    <a:pos x="36" y="10"/>
                  </a:cxn>
                  <a:cxn ang="0">
                    <a:pos x="40" y="7"/>
                  </a:cxn>
                  <a:cxn ang="0">
                    <a:pos x="36" y="3"/>
                  </a:cxn>
                  <a:cxn ang="0">
                    <a:pos x="43" y="3"/>
                  </a:cxn>
                  <a:cxn ang="0">
                    <a:pos x="43" y="0"/>
                  </a:cxn>
                  <a:cxn ang="0">
                    <a:pos x="40" y="0"/>
                  </a:cxn>
                  <a:cxn ang="0">
                    <a:pos x="43" y="3"/>
                  </a:cxn>
                </a:cxnLst>
                <a:rect l="0" t="0" r="r" b="b"/>
                <a:pathLst>
                  <a:path w="43" h="21">
                    <a:moveTo>
                      <a:pt x="43" y="3"/>
                    </a:moveTo>
                    <a:lnTo>
                      <a:pt x="40" y="0"/>
                    </a:lnTo>
                    <a:lnTo>
                      <a:pt x="36" y="3"/>
                    </a:lnTo>
                    <a:lnTo>
                      <a:pt x="29" y="3"/>
                    </a:lnTo>
                    <a:lnTo>
                      <a:pt x="22" y="10"/>
                    </a:lnTo>
                    <a:lnTo>
                      <a:pt x="14" y="10"/>
                    </a:lnTo>
                    <a:lnTo>
                      <a:pt x="11" y="14"/>
                    </a:lnTo>
                    <a:lnTo>
                      <a:pt x="7" y="1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7" y="21"/>
                    </a:lnTo>
                    <a:lnTo>
                      <a:pt x="14" y="21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9" y="14"/>
                    </a:lnTo>
                    <a:lnTo>
                      <a:pt x="32" y="10"/>
                    </a:lnTo>
                    <a:lnTo>
                      <a:pt x="36" y="10"/>
                    </a:lnTo>
                    <a:lnTo>
                      <a:pt x="40" y="7"/>
                    </a:lnTo>
                    <a:lnTo>
                      <a:pt x="36" y="3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43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7" name="Freeform 145"/>
              <p:cNvSpPr>
                <a:spLocks/>
              </p:cNvSpPr>
              <p:nvPr/>
            </p:nvSpPr>
            <p:spPr bwMode="auto">
              <a:xfrm>
                <a:off x="2865" y="1492"/>
                <a:ext cx="18" cy="18"/>
              </a:xfrm>
              <a:custGeom>
                <a:avLst/>
                <a:gdLst/>
                <a:ahLst/>
                <a:cxnLst>
                  <a:cxn ang="0">
                    <a:pos x="7" y="15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8" y="7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4"/>
                  </a:cxn>
                  <a:cxn ang="0">
                    <a:pos x="7" y="4"/>
                  </a:cxn>
                  <a:cxn ang="0">
                    <a:pos x="4" y="7"/>
                  </a:cxn>
                  <a:cxn ang="0">
                    <a:pos x="0" y="18"/>
                  </a:cxn>
                  <a:cxn ang="0">
                    <a:pos x="4" y="18"/>
                  </a:cxn>
                  <a:cxn ang="0">
                    <a:pos x="0" y="18"/>
                  </a:cxn>
                  <a:cxn ang="0">
                    <a:pos x="4" y="18"/>
                  </a:cxn>
                  <a:cxn ang="0">
                    <a:pos x="7" y="15"/>
                  </a:cxn>
                </a:cxnLst>
                <a:rect l="0" t="0" r="r" b="b"/>
                <a:pathLst>
                  <a:path w="18" h="18">
                    <a:moveTo>
                      <a:pt x="7" y="15"/>
                    </a:moveTo>
                    <a:lnTo>
                      <a:pt x="7" y="11"/>
                    </a:lnTo>
                    <a:lnTo>
                      <a:pt x="11" y="11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7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8" name="Freeform 146"/>
              <p:cNvSpPr>
                <a:spLocks/>
              </p:cNvSpPr>
              <p:nvPr/>
            </p:nvSpPr>
            <p:spPr bwMode="auto">
              <a:xfrm>
                <a:off x="2628" y="1499"/>
                <a:ext cx="61" cy="36"/>
              </a:xfrm>
              <a:custGeom>
                <a:avLst/>
                <a:gdLst/>
                <a:ahLst/>
                <a:cxnLst>
                  <a:cxn ang="0">
                    <a:pos x="61" y="29"/>
                  </a:cxn>
                  <a:cxn ang="0">
                    <a:pos x="46" y="29"/>
                  </a:cxn>
                  <a:cxn ang="0">
                    <a:pos x="43" y="33"/>
                  </a:cxn>
                  <a:cxn ang="0">
                    <a:pos x="39" y="33"/>
                  </a:cxn>
                  <a:cxn ang="0">
                    <a:pos x="39" y="36"/>
                  </a:cxn>
                  <a:cxn ang="0">
                    <a:pos x="32" y="33"/>
                  </a:cxn>
                  <a:cxn ang="0">
                    <a:pos x="21" y="22"/>
                  </a:cxn>
                  <a:cxn ang="0">
                    <a:pos x="14" y="18"/>
                  </a:cxn>
                  <a:cxn ang="0">
                    <a:pos x="10" y="15"/>
                  </a:cxn>
                  <a:cxn ang="0">
                    <a:pos x="3" y="15"/>
                  </a:cxn>
                  <a:cxn ang="0">
                    <a:pos x="0" y="11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1" y="0"/>
                  </a:cxn>
                  <a:cxn ang="0">
                    <a:pos x="25" y="4"/>
                  </a:cxn>
                  <a:cxn ang="0">
                    <a:pos x="32" y="4"/>
                  </a:cxn>
                  <a:cxn ang="0">
                    <a:pos x="36" y="8"/>
                  </a:cxn>
                  <a:cxn ang="0">
                    <a:pos x="39" y="8"/>
                  </a:cxn>
                  <a:cxn ang="0">
                    <a:pos x="54" y="22"/>
                  </a:cxn>
                  <a:cxn ang="0">
                    <a:pos x="57" y="22"/>
                  </a:cxn>
                  <a:cxn ang="0">
                    <a:pos x="61" y="26"/>
                  </a:cxn>
                  <a:cxn ang="0">
                    <a:pos x="61" y="29"/>
                  </a:cxn>
                </a:cxnLst>
                <a:rect l="0" t="0" r="r" b="b"/>
                <a:pathLst>
                  <a:path w="61" h="36">
                    <a:moveTo>
                      <a:pt x="61" y="29"/>
                    </a:moveTo>
                    <a:lnTo>
                      <a:pt x="46" y="29"/>
                    </a:lnTo>
                    <a:lnTo>
                      <a:pt x="43" y="33"/>
                    </a:lnTo>
                    <a:lnTo>
                      <a:pt x="39" y="33"/>
                    </a:lnTo>
                    <a:lnTo>
                      <a:pt x="39" y="36"/>
                    </a:lnTo>
                    <a:lnTo>
                      <a:pt x="32" y="33"/>
                    </a:lnTo>
                    <a:lnTo>
                      <a:pt x="21" y="22"/>
                    </a:lnTo>
                    <a:lnTo>
                      <a:pt x="14" y="18"/>
                    </a:lnTo>
                    <a:lnTo>
                      <a:pt x="10" y="15"/>
                    </a:lnTo>
                    <a:lnTo>
                      <a:pt x="3" y="15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21" y="0"/>
                    </a:lnTo>
                    <a:lnTo>
                      <a:pt x="25" y="4"/>
                    </a:lnTo>
                    <a:lnTo>
                      <a:pt x="32" y="4"/>
                    </a:lnTo>
                    <a:lnTo>
                      <a:pt x="36" y="8"/>
                    </a:lnTo>
                    <a:lnTo>
                      <a:pt x="39" y="8"/>
                    </a:lnTo>
                    <a:lnTo>
                      <a:pt x="54" y="22"/>
                    </a:lnTo>
                    <a:lnTo>
                      <a:pt x="57" y="22"/>
                    </a:lnTo>
                    <a:lnTo>
                      <a:pt x="61" y="26"/>
                    </a:lnTo>
                    <a:lnTo>
                      <a:pt x="61" y="29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99" name="Freeform 147"/>
              <p:cNvSpPr>
                <a:spLocks/>
              </p:cNvSpPr>
              <p:nvPr/>
            </p:nvSpPr>
            <p:spPr bwMode="auto">
              <a:xfrm>
                <a:off x="2664" y="1525"/>
                <a:ext cx="25" cy="14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7" y="14"/>
                  </a:cxn>
                  <a:cxn ang="0">
                    <a:pos x="7" y="10"/>
                  </a:cxn>
                  <a:cxn ang="0">
                    <a:pos x="10" y="7"/>
                  </a:cxn>
                  <a:cxn ang="0">
                    <a:pos x="25" y="7"/>
                  </a:cxn>
                  <a:cxn ang="0">
                    <a:pos x="25" y="0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10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7" y="14"/>
                  </a:cxn>
                  <a:cxn ang="0">
                    <a:pos x="0" y="14"/>
                  </a:cxn>
                </a:cxnLst>
                <a:rect l="0" t="0" r="r" b="b"/>
                <a:pathLst>
                  <a:path w="25" h="14">
                    <a:moveTo>
                      <a:pt x="0" y="14"/>
                    </a:moveTo>
                    <a:lnTo>
                      <a:pt x="7" y="14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0" name="Freeform 148"/>
              <p:cNvSpPr>
                <a:spLocks/>
              </p:cNvSpPr>
              <p:nvPr/>
            </p:nvSpPr>
            <p:spPr bwMode="auto">
              <a:xfrm>
                <a:off x="2620" y="1507"/>
                <a:ext cx="47" cy="32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8" y="10"/>
                  </a:cxn>
                  <a:cxn ang="0">
                    <a:pos x="15" y="10"/>
                  </a:cxn>
                  <a:cxn ang="0">
                    <a:pos x="22" y="14"/>
                  </a:cxn>
                  <a:cxn ang="0">
                    <a:pos x="26" y="14"/>
                  </a:cxn>
                  <a:cxn ang="0">
                    <a:pos x="29" y="18"/>
                  </a:cxn>
                  <a:cxn ang="0">
                    <a:pos x="33" y="25"/>
                  </a:cxn>
                  <a:cxn ang="0">
                    <a:pos x="40" y="28"/>
                  </a:cxn>
                  <a:cxn ang="0">
                    <a:pos x="44" y="32"/>
                  </a:cxn>
                  <a:cxn ang="0">
                    <a:pos x="47" y="25"/>
                  </a:cxn>
                  <a:cxn ang="0">
                    <a:pos x="40" y="18"/>
                  </a:cxn>
                  <a:cxn ang="0">
                    <a:pos x="33" y="14"/>
                  </a:cxn>
                  <a:cxn ang="0">
                    <a:pos x="26" y="7"/>
                  </a:cxn>
                  <a:cxn ang="0">
                    <a:pos x="18" y="3"/>
                  </a:cxn>
                  <a:cxn ang="0">
                    <a:pos x="11" y="3"/>
                  </a:cxn>
                  <a:cxn ang="0">
                    <a:pos x="8" y="0"/>
                  </a:cxn>
                  <a:cxn ang="0">
                    <a:pos x="11" y="7"/>
                  </a:cxn>
                  <a:cxn ang="0">
                    <a:pos x="4" y="3"/>
                  </a:cxn>
                  <a:cxn ang="0">
                    <a:pos x="0" y="7"/>
                  </a:cxn>
                  <a:cxn ang="0">
                    <a:pos x="8" y="10"/>
                  </a:cxn>
                  <a:cxn ang="0">
                    <a:pos x="4" y="3"/>
                  </a:cxn>
                </a:cxnLst>
                <a:rect l="0" t="0" r="r" b="b"/>
                <a:pathLst>
                  <a:path w="47" h="32">
                    <a:moveTo>
                      <a:pt x="4" y="3"/>
                    </a:moveTo>
                    <a:lnTo>
                      <a:pt x="8" y="10"/>
                    </a:lnTo>
                    <a:lnTo>
                      <a:pt x="15" y="10"/>
                    </a:lnTo>
                    <a:lnTo>
                      <a:pt x="22" y="14"/>
                    </a:lnTo>
                    <a:lnTo>
                      <a:pt x="26" y="14"/>
                    </a:lnTo>
                    <a:lnTo>
                      <a:pt x="29" y="18"/>
                    </a:lnTo>
                    <a:lnTo>
                      <a:pt x="33" y="25"/>
                    </a:lnTo>
                    <a:lnTo>
                      <a:pt x="40" y="28"/>
                    </a:lnTo>
                    <a:lnTo>
                      <a:pt x="44" y="32"/>
                    </a:lnTo>
                    <a:lnTo>
                      <a:pt x="47" y="25"/>
                    </a:lnTo>
                    <a:lnTo>
                      <a:pt x="40" y="18"/>
                    </a:lnTo>
                    <a:lnTo>
                      <a:pt x="33" y="14"/>
                    </a:lnTo>
                    <a:lnTo>
                      <a:pt x="26" y="7"/>
                    </a:lnTo>
                    <a:lnTo>
                      <a:pt x="18" y="3"/>
                    </a:lnTo>
                    <a:lnTo>
                      <a:pt x="11" y="3"/>
                    </a:lnTo>
                    <a:lnTo>
                      <a:pt x="8" y="0"/>
                    </a:lnTo>
                    <a:lnTo>
                      <a:pt x="11" y="7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8" y="1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1" name="Freeform 149"/>
              <p:cNvSpPr>
                <a:spLocks/>
              </p:cNvSpPr>
              <p:nvPr/>
            </p:nvSpPr>
            <p:spPr bwMode="auto">
              <a:xfrm>
                <a:off x="2624" y="1496"/>
                <a:ext cx="43" cy="18"/>
              </a:xfrm>
              <a:custGeom>
                <a:avLst/>
                <a:gdLst/>
                <a:ahLst/>
                <a:cxnLst>
                  <a:cxn ang="0">
                    <a:pos x="43" y="7"/>
                  </a:cxn>
                  <a:cxn ang="0">
                    <a:pos x="36" y="3"/>
                  </a:cxn>
                  <a:cxn ang="0">
                    <a:pos x="32" y="3"/>
                  </a:cxn>
                  <a:cxn ang="0">
                    <a:pos x="25" y="0"/>
                  </a:cxn>
                  <a:cxn ang="0">
                    <a:pos x="11" y="0"/>
                  </a:cxn>
                  <a:cxn ang="0">
                    <a:pos x="7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7" y="18"/>
                  </a:cxn>
                  <a:cxn ang="0">
                    <a:pos x="7" y="11"/>
                  </a:cxn>
                  <a:cxn ang="0">
                    <a:pos x="11" y="7"/>
                  </a:cxn>
                  <a:cxn ang="0">
                    <a:pos x="25" y="7"/>
                  </a:cxn>
                  <a:cxn ang="0">
                    <a:pos x="29" y="11"/>
                  </a:cxn>
                  <a:cxn ang="0">
                    <a:pos x="32" y="11"/>
                  </a:cxn>
                  <a:cxn ang="0">
                    <a:pos x="40" y="14"/>
                  </a:cxn>
                  <a:cxn ang="0">
                    <a:pos x="43" y="7"/>
                  </a:cxn>
                </a:cxnLst>
                <a:rect l="0" t="0" r="r" b="b"/>
                <a:pathLst>
                  <a:path w="43" h="18">
                    <a:moveTo>
                      <a:pt x="43" y="7"/>
                    </a:moveTo>
                    <a:lnTo>
                      <a:pt x="36" y="3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7" y="18"/>
                    </a:lnTo>
                    <a:lnTo>
                      <a:pt x="7" y="11"/>
                    </a:lnTo>
                    <a:lnTo>
                      <a:pt x="11" y="7"/>
                    </a:lnTo>
                    <a:lnTo>
                      <a:pt x="25" y="7"/>
                    </a:lnTo>
                    <a:lnTo>
                      <a:pt x="29" y="11"/>
                    </a:lnTo>
                    <a:lnTo>
                      <a:pt x="32" y="11"/>
                    </a:lnTo>
                    <a:lnTo>
                      <a:pt x="40" y="14"/>
                    </a:lnTo>
                    <a:lnTo>
                      <a:pt x="4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2" name="Freeform 150"/>
              <p:cNvSpPr>
                <a:spLocks/>
              </p:cNvSpPr>
              <p:nvPr/>
            </p:nvSpPr>
            <p:spPr bwMode="auto">
              <a:xfrm>
                <a:off x="2664" y="1503"/>
                <a:ext cx="39" cy="29"/>
              </a:xfrm>
              <a:custGeom>
                <a:avLst/>
                <a:gdLst/>
                <a:ahLst/>
                <a:cxnLst>
                  <a:cxn ang="0">
                    <a:pos x="25" y="29"/>
                  </a:cxn>
                  <a:cxn ang="0">
                    <a:pos x="28" y="22"/>
                  </a:cxn>
                  <a:cxn ang="0">
                    <a:pos x="25" y="18"/>
                  </a:cxn>
                  <a:cxn ang="0">
                    <a:pos x="21" y="18"/>
                  </a:cxn>
                  <a:cxn ang="0">
                    <a:pos x="21" y="1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7" y="11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25" y="29"/>
                  </a:cxn>
                  <a:cxn ang="0">
                    <a:pos x="25" y="22"/>
                  </a:cxn>
                  <a:cxn ang="0">
                    <a:pos x="25" y="29"/>
                  </a:cxn>
                  <a:cxn ang="0">
                    <a:pos x="39" y="29"/>
                  </a:cxn>
                  <a:cxn ang="0">
                    <a:pos x="28" y="22"/>
                  </a:cxn>
                  <a:cxn ang="0">
                    <a:pos x="25" y="29"/>
                  </a:cxn>
                </a:cxnLst>
                <a:rect l="0" t="0" r="r" b="b"/>
                <a:pathLst>
                  <a:path w="39" h="29">
                    <a:moveTo>
                      <a:pt x="25" y="29"/>
                    </a:moveTo>
                    <a:lnTo>
                      <a:pt x="28" y="22"/>
                    </a:lnTo>
                    <a:lnTo>
                      <a:pt x="25" y="18"/>
                    </a:lnTo>
                    <a:lnTo>
                      <a:pt x="21" y="18"/>
                    </a:lnTo>
                    <a:lnTo>
                      <a:pt x="21" y="1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25" y="29"/>
                    </a:lnTo>
                    <a:lnTo>
                      <a:pt x="25" y="22"/>
                    </a:lnTo>
                    <a:lnTo>
                      <a:pt x="25" y="29"/>
                    </a:lnTo>
                    <a:lnTo>
                      <a:pt x="39" y="29"/>
                    </a:lnTo>
                    <a:lnTo>
                      <a:pt x="28" y="22"/>
                    </a:lnTo>
                    <a:lnTo>
                      <a:pt x="25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3" name="Freeform 151"/>
              <p:cNvSpPr>
                <a:spLocks/>
              </p:cNvSpPr>
              <p:nvPr/>
            </p:nvSpPr>
            <p:spPr bwMode="auto">
              <a:xfrm>
                <a:off x="2613" y="1521"/>
                <a:ext cx="51" cy="25"/>
              </a:xfrm>
              <a:custGeom>
                <a:avLst/>
                <a:gdLst/>
                <a:ahLst/>
                <a:cxnLst>
                  <a:cxn ang="0">
                    <a:pos x="51" y="18"/>
                  </a:cxn>
                  <a:cxn ang="0">
                    <a:pos x="43" y="25"/>
                  </a:cxn>
                  <a:cxn ang="0">
                    <a:pos x="33" y="25"/>
                  </a:cxn>
                  <a:cxn ang="0">
                    <a:pos x="25" y="22"/>
                  </a:cxn>
                  <a:cxn ang="0">
                    <a:pos x="15" y="11"/>
                  </a:cxn>
                  <a:cxn ang="0">
                    <a:pos x="7" y="7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25" y="0"/>
                  </a:cxn>
                  <a:cxn ang="0">
                    <a:pos x="29" y="4"/>
                  </a:cxn>
                  <a:cxn ang="0">
                    <a:pos x="33" y="4"/>
                  </a:cxn>
                  <a:cxn ang="0">
                    <a:pos x="33" y="7"/>
                  </a:cxn>
                  <a:cxn ang="0">
                    <a:pos x="36" y="7"/>
                  </a:cxn>
                  <a:cxn ang="0">
                    <a:pos x="40" y="11"/>
                  </a:cxn>
                  <a:cxn ang="0">
                    <a:pos x="40" y="14"/>
                  </a:cxn>
                  <a:cxn ang="0">
                    <a:pos x="43" y="14"/>
                  </a:cxn>
                  <a:cxn ang="0">
                    <a:pos x="47" y="18"/>
                  </a:cxn>
                  <a:cxn ang="0">
                    <a:pos x="51" y="18"/>
                  </a:cxn>
                </a:cxnLst>
                <a:rect l="0" t="0" r="r" b="b"/>
                <a:pathLst>
                  <a:path w="51" h="25">
                    <a:moveTo>
                      <a:pt x="51" y="18"/>
                    </a:moveTo>
                    <a:lnTo>
                      <a:pt x="43" y="25"/>
                    </a:lnTo>
                    <a:lnTo>
                      <a:pt x="33" y="25"/>
                    </a:lnTo>
                    <a:lnTo>
                      <a:pt x="25" y="22"/>
                    </a:lnTo>
                    <a:lnTo>
                      <a:pt x="15" y="11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25" y="0"/>
                    </a:lnTo>
                    <a:lnTo>
                      <a:pt x="29" y="4"/>
                    </a:lnTo>
                    <a:lnTo>
                      <a:pt x="33" y="4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40" y="11"/>
                    </a:lnTo>
                    <a:lnTo>
                      <a:pt x="40" y="14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1" y="1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4" name="Freeform 152"/>
              <p:cNvSpPr>
                <a:spLocks/>
              </p:cNvSpPr>
              <p:nvPr/>
            </p:nvSpPr>
            <p:spPr bwMode="auto">
              <a:xfrm>
                <a:off x="2610" y="1525"/>
                <a:ext cx="54" cy="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7"/>
                  </a:cxn>
                  <a:cxn ang="0">
                    <a:pos x="10" y="7"/>
                  </a:cxn>
                  <a:cxn ang="0">
                    <a:pos x="18" y="10"/>
                  </a:cxn>
                  <a:cxn ang="0">
                    <a:pos x="32" y="25"/>
                  </a:cxn>
                  <a:cxn ang="0">
                    <a:pos x="46" y="25"/>
                  </a:cxn>
                  <a:cxn ang="0">
                    <a:pos x="54" y="18"/>
                  </a:cxn>
                  <a:cxn ang="0">
                    <a:pos x="50" y="14"/>
                  </a:cxn>
                  <a:cxn ang="0">
                    <a:pos x="43" y="18"/>
                  </a:cxn>
                  <a:cxn ang="0">
                    <a:pos x="36" y="18"/>
                  </a:cxn>
                  <a:cxn ang="0">
                    <a:pos x="32" y="14"/>
                  </a:cxn>
                  <a:cxn ang="0">
                    <a:pos x="25" y="10"/>
                  </a:cxn>
                  <a:cxn ang="0">
                    <a:pos x="21" y="3"/>
                  </a:cxn>
                  <a:cxn ang="0">
                    <a:pos x="14" y="0"/>
                  </a:cxn>
                  <a:cxn ang="0">
                    <a:pos x="3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0" y="3"/>
                  </a:cxn>
                </a:cxnLst>
                <a:rect l="0" t="0" r="r" b="b"/>
                <a:pathLst>
                  <a:path w="54" h="25">
                    <a:moveTo>
                      <a:pt x="0" y="3"/>
                    </a:moveTo>
                    <a:lnTo>
                      <a:pt x="3" y="7"/>
                    </a:lnTo>
                    <a:lnTo>
                      <a:pt x="10" y="7"/>
                    </a:lnTo>
                    <a:lnTo>
                      <a:pt x="18" y="10"/>
                    </a:lnTo>
                    <a:lnTo>
                      <a:pt x="32" y="25"/>
                    </a:lnTo>
                    <a:lnTo>
                      <a:pt x="46" y="25"/>
                    </a:lnTo>
                    <a:lnTo>
                      <a:pt x="54" y="18"/>
                    </a:lnTo>
                    <a:lnTo>
                      <a:pt x="50" y="14"/>
                    </a:lnTo>
                    <a:lnTo>
                      <a:pt x="43" y="18"/>
                    </a:lnTo>
                    <a:lnTo>
                      <a:pt x="36" y="18"/>
                    </a:lnTo>
                    <a:lnTo>
                      <a:pt x="32" y="14"/>
                    </a:lnTo>
                    <a:lnTo>
                      <a:pt x="25" y="10"/>
                    </a:lnTo>
                    <a:lnTo>
                      <a:pt x="21" y="3"/>
                    </a:lnTo>
                    <a:lnTo>
                      <a:pt x="14" y="0"/>
                    </a:lnTo>
                    <a:lnTo>
                      <a:pt x="3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5" name="Freeform 153"/>
              <p:cNvSpPr>
                <a:spLocks/>
              </p:cNvSpPr>
              <p:nvPr/>
            </p:nvSpPr>
            <p:spPr bwMode="auto">
              <a:xfrm>
                <a:off x="2610" y="1514"/>
                <a:ext cx="36" cy="14"/>
              </a:xfrm>
              <a:custGeom>
                <a:avLst/>
                <a:gdLst/>
                <a:ahLst/>
                <a:cxnLst>
                  <a:cxn ang="0">
                    <a:pos x="36" y="7"/>
                  </a:cxn>
                  <a:cxn ang="0">
                    <a:pos x="32" y="7"/>
                  </a:cxn>
                  <a:cxn ang="0">
                    <a:pos x="28" y="3"/>
                  </a:cxn>
                  <a:cxn ang="0">
                    <a:pos x="21" y="3"/>
                  </a:cxn>
                  <a:cxn ang="0">
                    <a:pos x="18" y="0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7" y="14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14" y="7"/>
                  </a:cxn>
                  <a:cxn ang="0">
                    <a:pos x="18" y="11"/>
                  </a:cxn>
                  <a:cxn ang="0">
                    <a:pos x="21" y="7"/>
                  </a:cxn>
                  <a:cxn ang="0">
                    <a:pos x="25" y="11"/>
                  </a:cxn>
                  <a:cxn ang="0">
                    <a:pos x="28" y="11"/>
                  </a:cxn>
                  <a:cxn ang="0">
                    <a:pos x="36" y="7"/>
                  </a:cxn>
                </a:cxnLst>
                <a:rect l="0" t="0" r="r" b="b"/>
                <a:pathLst>
                  <a:path w="36" h="14">
                    <a:moveTo>
                      <a:pt x="36" y="7"/>
                    </a:moveTo>
                    <a:lnTo>
                      <a:pt x="32" y="7"/>
                    </a:lnTo>
                    <a:lnTo>
                      <a:pt x="28" y="3"/>
                    </a:lnTo>
                    <a:lnTo>
                      <a:pt x="21" y="3"/>
                    </a:lnTo>
                    <a:lnTo>
                      <a:pt x="18" y="0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7"/>
                    </a:lnTo>
                    <a:lnTo>
                      <a:pt x="18" y="11"/>
                    </a:lnTo>
                    <a:lnTo>
                      <a:pt x="21" y="7"/>
                    </a:lnTo>
                    <a:lnTo>
                      <a:pt x="25" y="11"/>
                    </a:lnTo>
                    <a:lnTo>
                      <a:pt x="28" y="11"/>
                    </a:lnTo>
                    <a:lnTo>
                      <a:pt x="3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6" name="Freeform 154"/>
              <p:cNvSpPr>
                <a:spLocks/>
              </p:cNvSpPr>
              <p:nvPr/>
            </p:nvSpPr>
            <p:spPr bwMode="auto">
              <a:xfrm>
                <a:off x="2638" y="1521"/>
                <a:ext cx="29" cy="22"/>
              </a:xfrm>
              <a:custGeom>
                <a:avLst/>
                <a:gdLst/>
                <a:ahLst/>
                <a:cxnLst>
                  <a:cxn ang="0">
                    <a:pos x="26" y="22"/>
                  </a:cxn>
                  <a:cxn ang="0">
                    <a:pos x="26" y="14"/>
                  </a:cxn>
                  <a:cxn ang="0">
                    <a:pos x="22" y="11"/>
                  </a:cxn>
                  <a:cxn ang="0">
                    <a:pos x="18" y="11"/>
                  </a:cxn>
                  <a:cxn ang="0">
                    <a:pos x="8" y="0"/>
                  </a:cxn>
                  <a:cxn ang="0">
                    <a:pos x="0" y="4"/>
                  </a:cxn>
                  <a:cxn ang="0">
                    <a:pos x="8" y="11"/>
                  </a:cxn>
                  <a:cxn ang="0">
                    <a:pos x="11" y="11"/>
                  </a:cxn>
                  <a:cxn ang="0">
                    <a:pos x="11" y="14"/>
                  </a:cxn>
                  <a:cxn ang="0">
                    <a:pos x="15" y="14"/>
                  </a:cxn>
                  <a:cxn ang="0">
                    <a:pos x="22" y="22"/>
                  </a:cxn>
                  <a:cxn ang="0">
                    <a:pos x="22" y="18"/>
                  </a:cxn>
                  <a:cxn ang="0">
                    <a:pos x="26" y="22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6" y="22"/>
                  </a:cxn>
                </a:cxnLst>
                <a:rect l="0" t="0" r="r" b="b"/>
                <a:pathLst>
                  <a:path w="29" h="22">
                    <a:moveTo>
                      <a:pt x="26" y="22"/>
                    </a:moveTo>
                    <a:lnTo>
                      <a:pt x="26" y="14"/>
                    </a:lnTo>
                    <a:lnTo>
                      <a:pt x="22" y="11"/>
                    </a:lnTo>
                    <a:lnTo>
                      <a:pt x="18" y="11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11"/>
                    </a:lnTo>
                    <a:lnTo>
                      <a:pt x="11" y="11"/>
                    </a:lnTo>
                    <a:lnTo>
                      <a:pt x="11" y="14"/>
                    </a:lnTo>
                    <a:lnTo>
                      <a:pt x="15" y="14"/>
                    </a:lnTo>
                    <a:lnTo>
                      <a:pt x="22" y="22"/>
                    </a:lnTo>
                    <a:lnTo>
                      <a:pt x="22" y="18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26" y="18"/>
                    </a:lnTo>
                    <a:lnTo>
                      <a:pt x="26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7" name="Freeform 155"/>
              <p:cNvSpPr>
                <a:spLocks/>
              </p:cNvSpPr>
              <p:nvPr/>
            </p:nvSpPr>
            <p:spPr bwMode="auto">
              <a:xfrm>
                <a:off x="2606" y="1535"/>
                <a:ext cx="25" cy="22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5" y="22"/>
                  </a:cxn>
                  <a:cxn ang="0">
                    <a:pos x="18" y="22"/>
                  </a:cxn>
                  <a:cxn ang="0">
                    <a:pos x="4" y="8"/>
                  </a:cxn>
                  <a:cxn ang="0">
                    <a:pos x="4" y="4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14" y="0"/>
                  </a:cxn>
                  <a:cxn ang="0">
                    <a:pos x="25" y="11"/>
                  </a:cxn>
                </a:cxnLst>
                <a:rect l="0" t="0" r="r" b="b"/>
                <a:pathLst>
                  <a:path w="25" h="22">
                    <a:moveTo>
                      <a:pt x="25" y="11"/>
                    </a:moveTo>
                    <a:lnTo>
                      <a:pt x="25" y="22"/>
                    </a:lnTo>
                    <a:lnTo>
                      <a:pt x="18" y="22"/>
                    </a:lnTo>
                    <a:lnTo>
                      <a:pt x="4" y="8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4" y="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8" name="Freeform 156"/>
              <p:cNvSpPr>
                <a:spLocks/>
              </p:cNvSpPr>
              <p:nvPr/>
            </p:nvSpPr>
            <p:spPr bwMode="auto">
              <a:xfrm>
                <a:off x="2631" y="1546"/>
                <a:ext cx="7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7" y="15"/>
                  </a:cxn>
                  <a:cxn ang="0">
                    <a:pos x="7" y="11"/>
                  </a:cxn>
                  <a:cxn ang="0">
                    <a:pos x="0" y="15"/>
                  </a:cxn>
                </a:cxnLst>
                <a:rect l="0" t="0" r="r" b="b"/>
                <a:pathLst>
                  <a:path w="7" h="15">
                    <a:moveTo>
                      <a:pt x="0" y="15"/>
                    </a:moveTo>
                    <a:lnTo>
                      <a:pt x="7" y="1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7" y="15"/>
                    </a:lnTo>
                    <a:lnTo>
                      <a:pt x="7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09" name="Freeform 157"/>
              <p:cNvSpPr>
                <a:spLocks/>
              </p:cNvSpPr>
              <p:nvPr/>
            </p:nvSpPr>
            <p:spPr bwMode="auto">
              <a:xfrm>
                <a:off x="2599" y="1535"/>
                <a:ext cx="32" cy="26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8"/>
                  </a:cxn>
                  <a:cxn ang="0">
                    <a:pos x="7" y="8"/>
                  </a:cxn>
                  <a:cxn ang="0">
                    <a:pos x="11" y="11"/>
                  </a:cxn>
                  <a:cxn ang="0">
                    <a:pos x="11" y="15"/>
                  </a:cxn>
                  <a:cxn ang="0">
                    <a:pos x="18" y="18"/>
                  </a:cxn>
                  <a:cxn ang="0">
                    <a:pos x="25" y="26"/>
                  </a:cxn>
                  <a:cxn ang="0">
                    <a:pos x="32" y="26"/>
                  </a:cxn>
                  <a:cxn ang="0">
                    <a:pos x="32" y="18"/>
                  </a:cxn>
                  <a:cxn ang="0">
                    <a:pos x="29" y="18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7" y="0"/>
                  </a:cxn>
                  <a:cxn ang="0">
                    <a:pos x="11" y="4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3" y="8"/>
                  </a:cxn>
                  <a:cxn ang="0">
                    <a:pos x="3" y="0"/>
                  </a:cxn>
                </a:cxnLst>
                <a:rect l="0" t="0" r="r" b="b"/>
                <a:pathLst>
                  <a:path w="32" h="26">
                    <a:moveTo>
                      <a:pt x="3" y="0"/>
                    </a:moveTo>
                    <a:lnTo>
                      <a:pt x="3" y="8"/>
                    </a:lnTo>
                    <a:lnTo>
                      <a:pt x="7" y="8"/>
                    </a:lnTo>
                    <a:lnTo>
                      <a:pt x="11" y="11"/>
                    </a:lnTo>
                    <a:lnTo>
                      <a:pt x="11" y="15"/>
                    </a:lnTo>
                    <a:lnTo>
                      <a:pt x="18" y="18"/>
                    </a:lnTo>
                    <a:lnTo>
                      <a:pt x="25" y="26"/>
                    </a:lnTo>
                    <a:lnTo>
                      <a:pt x="32" y="26"/>
                    </a:lnTo>
                    <a:lnTo>
                      <a:pt x="32" y="18"/>
                    </a:lnTo>
                    <a:lnTo>
                      <a:pt x="29" y="18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0" name="Freeform 158"/>
              <p:cNvSpPr>
                <a:spLocks/>
              </p:cNvSpPr>
              <p:nvPr/>
            </p:nvSpPr>
            <p:spPr bwMode="auto">
              <a:xfrm>
                <a:off x="2602" y="1532"/>
                <a:ext cx="36" cy="18"/>
              </a:xfrm>
              <a:custGeom>
                <a:avLst/>
                <a:gdLst/>
                <a:ahLst/>
                <a:cxnLst>
                  <a:cxn ang="0">
                    <a:pos x="36" y="14"/>
                  </a:cxn>
                  <a:cxn ang="0">
                    <a:pos x="33" y="14"/>
                  </a:cxn>
                  <a:cxn ang="0">
                    <a:pos x="29" y="11"/>
                  </a:cxn>
                  <a:cxn ang="0">
                    <a:pos x="29" y="7"/>
                  </a:cxn>
                  <a:cxn ang="0">
                    <a:pos x="26" y="3"/>
                  </a:cxn>
                  <a:cxn ang="0">
                    <a:pos x="1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8" y="7"/>
                  </a:cxn>
                  <a:cxn ang="0">
                    <a:pos x="15" y="7"/>
                  </a:cxn>
                  <a:cxn ang="0">
                    <a:pos x="18" y="11"/>
                  </a:cxn>
                  <a:cxn ang="0">
                    <a:pos x="22" y="11"/>
                  </a:cxn>
                  <a:cxn ang="0">
                    <a:pos x="29" y="18"/>
                  </a:cxn>
                  <a:cxn ang="0">
                    <a:pos x="29" y="14"/>
                  </a:cxn>
                  <a:cxn ang="0">
                    <a:pos x="36" y="14"/>
                  </a:cxn>
                  <a:cxn ang="0">
                    <a:pos x="33" y="14"/>
                  </a:cxn>
                  <a:cxn ang="0">
                    <a:pos x="36" y="14"/>
                  </a:cxn>
                </a:cxnLst>
                <a:rect l="0" t="0" r="r" b="b"/>
                <a:pathLst>
                  <a:path w="36" h="18">
                    <a:moveTo>
                      <a:pt x="36" y="14"/>
                    </a:moveTo>
                    <a:lnTo>
                      <a:pt x="33" y="14"/>
                    </a:lnTo>
                    <a:lnTo>
                      <a:pt x="29" y="11"/>
                    </a:lnTo>
                    <a:lnTo>
                      <a:pt x="29" y="7"/>
                    </a:lnTo>
                    <a:lnTo>
                      <a:pt x="26" y="3"/>
                    </a:lnTo>
                    <a:lnTo>
                      <a:pt x="18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9" y="18"/>
                    </a:lnTo>
                    <a:lnTo>
                      <a:pt x="29" y="14"/>
                    </a:lnTo>
                    <a:lnTo>
                      <a:pt x="36" y="14"/>
                    </a:lnTo>
                    <a:lnTo>
                      <a:pt x="33" y="14"/>
                    </a:lnTo>
                    <a:lnTo>
                      <a:pt x="3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1" name="Freeform 159"/>
              <p:cNvSpPr>
                <a:spLocks/>
              </p:cNvSpPr>
              <p:nvPr/>
            </p:nvSpPr>
            <p:spPr bwMode="auto">
              <a:xfrm>
                <a:off x="2581" y="1543"/>
                <a:ext cx="273" cy="129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273" y="7"/>
                  </a:cxn>
                  <a:cxn ang="0">
                    <a:pos x="270" y="7"/>
                  </a:cxn>
                  <a:cxn ang="0">
                    <a:pos x="266" y="10"/>
                  </a:cxn>
                  <a:cxn ang="0">
                    <a:pos x="259" y="10"/>
                  </a:cxn>
                  <a:cxn ang="0">
                    <a:pos x="263" y="21"/>
                  </a:cxn>
                  <a:cxn ang="0">
                    <a:pos x="241" y="21"/>
                  </a:cxn>
                  <a:cxn ang="0">
                    <a:pos x="248" y="28"/>
                  </a:cxn>
                  <a:cxn ang="0">
                    <a:pos x="248" y="36"/>
                  </a:cxn>
                  <a:cxn ang="0">
                    <a:pos x="237" y="36"/>
                  </a:cxn>
                  <a:cxn ang="0">
                    <a:pos x="234" y="32"/>
                  </a:cxn>
                  <a:cxn ang="0">
                    <a:pos x="227" y="32"/>
                  </a:cxn>
                  <a:cxn ang="0">
                    <a:pos x="223" y="36"/>
                  </a:cxn>
                  <a:cxn ang="0">
                    <a:pos x="230" y="43"/>
                  </a:cxn>
                  <a:cxn ang="0">
                    <a:pos x="230" y="46"/>
                  </a:cxn>
                  <a:cxn ang="0">
                    <a:pos x="219" y="46"/>
                  </a:cxn>
                  <a:cxn ang="0">
                    <a:pos x="216" y="43"/>
                  </a:cxn>
                  <a:cxn ang="0">
                    <a:pos x="212" y="43"/>
                  </a:cxn>
                  <a:cxn ang="0">
                    <a:pos x="169" y="86"/>
                  </a:cxn>
                  <a:cxn ang="0">
                    <a:pos x="155" y="93"/>
                  </a:cxn>
                  <a:cxn ang="0">
                    <a:pos x="144" y="97"/>
                  </a:cxn>
                  <a:cxn ang="0">
                    <a:pos x="129" y="104"/>
                  </a:cxn>
                  <a:cxn ang="0">
                    <a:pos x="115" y="108"/>
                  </a:cxn>
                  <a:cxn ang="0">
                    <a:pos x="101" y="115"/>
                  </a:cxn>
                  <a:cxn ang="0">
                    <a:pos x="86" y="115"/>
                  </a:cxn>
                  <a:cxn ang="0">
                    <a:pos x="72" y="118"/>
                  </a:cxn>
                  <a:cxn ang="0">
                    <a:pos x="57" y="122"/>
                  </a:cxn>
                  <a:cxn ang="0">
                    <a:pos x="43" y="122"/>
                  </a:cxn>
                  <a:cxn ang="0">
                    <a:pos x="29" y="126"/>
                  </a:cxn>
                  <a:cxn ang="0">
                    <a:pos x="14" y="129"/>
                  </a:cxn>
                  <a:cxn ang="0">
                    <a:pos x="0" y="129"/>
                  </a:cxn>
                  <a:cxn ang="0">
                    <a:pos x="0" y="126"/>
                  </a:cxn>
                  <a:cxn ang="0">
                    <a:pos x="3" y="122"/>
                  </a:cxn>
                  <a:cxn ang="0">
                    <a:pos x="7" y="122"/>
                  </a:cxn>
                  <a:cxn ang="0">
                    <a:pos x="11" y="118"/>
                  </a:cxn>
                  <a:cxn ang="0">
                    <a:pos x="18" y="115"/>
                  </a:cxn>
                  <a:cxn ang="0">
                    <a:pos x="57" y="115"/>
                  </a:cxn>
                  <a:cxn ang="0">
                    <a:pos x="68" y="111"/>
                  </a:cxn>
                  <a:cxn ang="0">
                    <a:pos x="79" y="111"/>
                  </a:cxn>
                  <a:cxn ang="0">
                    <a:pos x="86" y="108"/>
                  </a:cxn>
                  <a:cxn ang="0">
                    <a:pos x="97" y="108"/>
                  </a:cxn>
                  <a:cxn ang="0">
                    <a:pos x="108" y="104"/>
                  </a:cxn>
                  <a:cxn ang="0">
                    <a:pos x="115" y="100"/>
                  </a:cxn>
                  <a:cxn ang="0">
                    <a:pos x="126" y="100"/>
                  </a:cxn>
                  <a:cxn ang="0">
                    <a:pos x="133" y="97"/>
                  </a:cxn>
                  <a:cxn ang="0">
                    <a:pos x="144" y="90"/>
                  </a:cxn>
                  <a:cxn ang="0">
                    <a:pos x="151" y="86"/>
                  </a:cxn>
                  <a:cxn ang="0">
                    <a:pos x="158" y="79"/>
                  </a:cxn>
                  <a:cxn ang="0">
                    <a:pos x="165" y="75"/>
                  </a:cxn>
                  <a:cxn ang="0">
                    <a:pos x="180" y="61"/>
                  </a:cxn>
                  <a:cxn ang="0">
                    <a:pos x="187" y="57"/>
                  </a:cxn>
                  <a:cxn ang="0">
                    <a:pos x="191" y="50"/>
                  </a:cxn>
                  <a:cxn ang="0">
                    <a:pos x="205" y="36"/>
                  </a:cxn>
                  <a:cxn ang="0">
                    <a:pos x="212" y="32"/>
                  </a:cxn>
                  <a:cxn ang="0">
                    <a:pos x="219" y="28"/>
                  </a:cxn>
                  <a:cxn ang="0">
                    <a:pos x="227" y="21"/>
                  </a:cxn>
                  <a:cxn ang="0">
                    <a:pos x="234" y="18"/>
                  </a:cxn>
                  <a:cxn ang="0">
                    <a:pos x="241" y="14"/>
                  </a:cxn>
                  <a:cxn ang="0">
                    <a:pos x="248" y="10"/>
                  </a:cxn>
                  <a:cxn ang="0">
                    <a:pos x="255" y="7"/>
                  </a:cxn>
                  <a:cxn ang="0">
                    <a:pos x="263" y="3"/>
                  </a:cxn>
                  <a:cxn ang="0">
                    <a:pos x="273" y="0"/>
                  </a:cxn>
                </a:cxnLst>
                <a:rect l="0" t="0" r="r" b="b"/>
                <a:pathLst>
                  <a:path w="273" h="129">
                    <a:moveTo>
                      <a:pt x="273" y="0"/>
                    </a:moveTo>
                    <a:lnTo>
                      <a:pt x="273" y="7"/>
                    </a:lnTo>
                    <a:lnTo>
                      <a:pt x="270" y="7"/>
                    </a:lnTo>
                    <a:lnTo>
                      <a:pt x="266" y="10"/>
                    </a:lnTo>
                    <a:lnTo>
                      <a:pt x="259" y="10"/>
                    </a:lnTo>
                    <a:lnTo>
                      <a:pt x="263" y="21"/>
                    </a:lnTo>
                    <a:lnTo>
                      <a:pt x="241" y="21"/>
                    </a:lnTo>
                    <a:lnTo>
                      <a:pt x="248" y="28"/>
                    </a:lnTo>
                    <a:lnTo>
                      <a:pt x="248" y="36"/>
                    </a:lnTo>
                    <a:lnTo>
                      <a:pt x="237" y="36"/>
                    </a:lnTo>
                    <a:lnTo>
                      <a:pt x="234" y="32"/>
                    </a:lnTo>
                    <a:lnTo>
                      <a:pt x="227" y="32"/>
                    </a:lnTo>
                    <a:lnTo>
                      <a:pt x="223" y="36"/>
                    </a:lnTo>
                    <a:lnTo>
                      <a:pt x="230" y="43"/>
                    </a:lnTo>
                    <a:lnTo>
                      <a:pt x="230" y="46"/>
                    </a:lnTo>
                    <a:lnTo>
                      <a:pt x="219" y="46"/>
                    </a:lnTo>
                    <a:lnTo>
                      <a:pt x="216" y="43"/>
                    </a:lnTo>
                    <a:lnTo>
                      <a:pt x="212" y="43"/>
                    </a:lnTo>
                    <a:lnTo>
                      <a:pt x="169" y="86"/>
                    </a:lnTo>
                    <a:lnTo>
                      <a:pt x="155" y="93"/>
                    </a:lnTo>
                    <a:lnTo>
                      <a:pt x="144" y="97"/>
                    </a:lnTo>
                    <a:lnTo>
                      <a:pt x="129" y="104"/>
                    </a:lnTo>
                    <a:lnTo>
                      <a:pt x="115" y="108"/>
                    </a:lnTo>
                    <a:lnTo>
                      <a:pt x="101" y="115"/>
                    </a:lnTo>
                    <a:lnTo>
                      <a:pt x="86" y="115"/>
                    </a:lnTo>
                    <a:lnTo>
                      <a:pt x="72" y="118"/>
                    </a:lnTo>
                    <a:lnTo>
                      <a:pt x="57" y="122"/>
                    </a:lnTo>
                    <a:lnTo>
                      <a:pt x="43" y="122"/>
                    </a:lnTo>
                    <a:lnTo>
                      <a:pt x="29" y="126"/>
                    </a:lnTo>
                    <a:lnTo>
                      <a:pt x="14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3" y="122"/>
                    </a:lnTo>
                    <a:lnTo>
                      <a:pt x="7" y="122"/>
                    </a:lnTo>
                    <a:lnTo>
                      <a:pt x="11" y="118"/>
                    </a:lnTo>
                    <a:lnTo>
                      <a:pt x="18" y="115"/>
                    </a:lnTo>
                    <a:lnTo>
                      <a:pt x="57" y="115"/>
                    </a:lnTo>
                    <a:lnTo>
                      <a:pt x="68" y="111"/>
                    </a:lnTo>
                    <a:lnTo>
                      <a:pt x="79" y="111"/>
                    </a:lnTo>
                    <a:lnTo>
                      <a:pt x="86" y="108"/>
                    </a:lnTo>
                    <a:lnTo>
                      <a:pt x="97" y="108"/>
                    </a:lnTo>
                    <a:lnTo>
                      <a:pt x="108" y="104"/>
                    </a:lnTo>
                    <a:lnTo>
                      <a:pt x="115" y="100"/>
                    </a:lnTo>
                    <a:lnTo>
                      <a:pt x="126" y="100"/>
                    </a:lnTo>
                    <a:lnTo>
                      <a:pt x="133" y="97"/>
                    </a:lnTo>
                    <a:lnTo>
                      <a:pt x="144" y="90"/>
                    </a:lnTo>
                    <a:lnTo>
                      <a:pt x="151" y="86"/>
                    </a:lnTo>
                    <a:lnTo>
                      <a:pt x="158" y="79"/>
                    </a:lnTo>
                    <a:lnTo>
                      <a:pt x="165" y="75"/>
                    </a:lnTo>
                    <a:lnTo>
                      <a:pt x="180" y="61"/>
                    </a:lnTo>
                    <a:lnTo>
                      <a:pt x="187" y="57"/>
                    </a:lnTo>
                    <a:lnTo>
                      <a:pt x="191" y="50"/>
                    </a:lnTo>
                    <a:lnTo>
                      <a:pt x="205" y="36"/>
                    </a:lnTo>
                    <a:lnTo>
                      <a:pt x="212" y="32"/>
                    </a:lnTo>
                    <a:lnTo>
                      <a:pt x="219" y="28"/>
                    </a:lnTo>
                    <a:lnTo>
                      <a:pt x="227" y="21"/>
                    </a:lnTo>
                    <a:lnTo>
                      <a:pt x="234" y="18"/>
                    </a:lnTo>
                    <a:lnTo>
                      <a:pt x="241" y="14"/>
                    </a:lnTo>
                    <a:lnTo>
                      <a:pt x="248" y="10"/>
                    </a:lnTo>
                    <a:lnTo>
                      <a:pt x="255" y="7"/>
                    </a:lnTo>
                    <a:lnTo>
                      <a:pt x="263" y="3"/>
                    </a:lnTo>
                    <a:lnTo>
                      <a:pt x="2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2" name="Freeform 160"/>
              <p:cNvSpPr>
                <a:spLocks/>
              </p:cNvSpPr>
              <p:nvPr/>
            </p:nvSpPr>
            <p:spPr bwMode="auto">
              <a:xfrm>
                <a:off x="2840" y="1543"/>
                <a:ext cx="18" cy="14"/>
              </a:xfrm>
              <a:custGeom>
                <a:avLst/>
                <a:gdLst/>
                <a:ahLst/>
                <a:cxnLst>
                  <a:cxn ang="0">
                    <a:pos x="4" y="14"/>
                  </a:cxn>
                  <a:cxn ang="0">
                    <a:pos x="7" y="14"/>
                  </a:cxn>
                  <a:cxn ang="0">
                    <a:pos x="11" y="10"/>
                  </a:cxn>
                  <a:cxn ang="0">
                    <a:pos x="18" y="7"/>
                  </a:cxn>
                  <a:cxn ang="0">
                    <a:pos x="18" y="0"/>
                  </a:cxn>
                  <a:cxn ang="0">
                    <a:pos x="11" y="3"/>
                  </a:cxn>
                  <a:cxn ang="0">
                    <a:pos x="11" y="7"/>
                  </a:cxn>
                  <a:cxn ang="0">
                    <a:pos x="11" y="3"/>
                  </a:cxn>
                  <a:cxn ang="0">
                    <a:pos x="7" y="7"/>
                  </a:cxn>
                  <a:cxn ang="0">
                    <a:pos x="0" y="7"/>
                  </a:cxn>
                  <a:cxn ang="0">
                    <a:pos x="4" y="7"/>
                  </a:cxn>
                  <a:cxn ang="0">
                    <a:pos x="4" y="14"/>
                  </a:cxn>
                </a:cxnLst>
                <a:rect l="0" t="0" r="r" b="b"/>
                <a:pathLst>
                  <a:path w="18" h="14">
                    <a:moveTo>
                      <a:pt x="4" y="14"/>
                    </a:moveTo>
                    <a:lnTo>
                      <a:pt x="7" y="14"/>
                    </a:lnTo>
                    <a:lnTo>
                      <a:pt x="11" y="10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4" y="7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3" name="Freeform 161"/>
              <p:cNvSpPr>
                <a:spLocks/>
              </p:cNvSpPr>
              <p:nvPr/>
            </p:nvSpPr>
            <p:spPr bwMode="auto">
              <a:xfrm>
                <a:off x="2836" y="1550"/>
                <a:ext cx="8" cy="7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4" y="7"/>
                  </a:cxn>
                  <a:cxn ang="0">
                    <a:pos x="8" y="7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8" y="3"/>
                  </a:cxn>
                </a:cxnLst>
                <a:rect l="0" t="0" r="r" b="b"/>
                <a:pathLst>
                  <a:path w="8" h="7">
                    <a:moveTo>
                      <a:pt x="8" y="3"/>
                    </a:moveTo>
                    <a:lnTo>
                      <a:pt x="4" y="7"/>
                    </a:lnTo>
                    <a:lnTo>
                      <a:pt x="8" y="7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4" name="Freeform 162"/>
              <p:cNvSpPr>
                <a:spLocks/>
              </p:cNvSpPr>
              <p:nvPr/>
            </p:nvSpPr>
            <p:spPr bwMode="auto">
              <a:xfrm>
                <a:off x="2836" y="1553"/>
                <a:ext cx="11" cy="15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11" y="11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4" y="11"/>
                  </a:cxn>
                  <a:cxn ang="0">
                    <a:pos x="4" y="8"/>
                  </a:cxn>
                  <a:cxn ang="0">
                    <a:pos x="11" y="15"/>
                  </a:cxn>
                  <a:cxn ang="0">
                    <a:pos x="11" y="11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11" y="15"/>
                    </a:lnTo>
                    <a:lnTo>
                      <a:pt x="11" y="11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5" name="Freeform 163"/>
              <p:cNvSpPr>
                <a:spLocks/>
              </p:cNvSpPr>
              <p:nvPr/>
            </p:nvSpPr>
            <p:spPr bwMode="auto">
              <a:xfrm>
                <a:off x="2815" y="1561"/>
                <a:ext cx="32" cy="7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1" y="7"/>
                  </a:cxn>
                  <a:cxn ang="0">
                    <a:pos x="32" y="7"/>
                  </a:cxn>
                  <a:cxn ang="0">
                    <a:pos x="25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3" y="7"/>
                  </a:cxn>
                  <a:cxn ang="0">
                    <a:pos x="11" y="3"/>
                  </a:cxn>
                </a:cxnLst>
                <a:rect l="0" t="0" r="r" b="b"/>
                <a:pathLst>
                  <a:path w="32" h="7">
                    <a:moveTo>
                      <a:pt x="11" y="3"/>
                    </a:moveTo>
                    <a:lnTo>
                      <a:pt x="11" y="7"/>
                    </a:lnTo>
                    <a:lnTo>
                      <a:pt x="32" y="7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3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Freeform 164"/>
              <p:cNvSpPr>
                <a:spLocks/>
              </p:cNvSpPr>
              <p:nvPr/>
            </p:nvSpPr>
            <p:spPr bwMode="auto">
              <a:xfrm>
                <a:off x="2818" y="1564"/>
                <a:ext cx="15" cy="18"/>
              </a:xfrm>
              <a:custGeom>
                <a:avLst/>
                <a:gdLst/>
                <a:ahLst/>
                <a:cxnLst>
                  <a:cxn ang="0">
                    <a:pos x="11" y="18"/>
                  </a:cxn>
                  <a:cxn ang="0">
                    <a:pos x="15" y="18"/>
                  </a:cxn>
                  <a:cxn ang="0">
                    <a:pos x="15" y="11"/>
                  </a:cxn>
                  <a:cxn ang="0">
                    <a:pos x="11" y="7"/>
                  </a:cxn>
                  <a:cxn ang="0">
                    <a:pos x="11" y="4"/>
                  </a:cxn>
                  <a:cxn ang="0">
                    <a:pos x="8" y="0"/>
                  </a:cxn>
                  <a:cxn ang="0">
                    <a:pos x="0" y="4"/>
                  </a:cxn>
                  <a:cxn ang="0">
                    <a:pos x="4" y="7"/>
                  </a:cxn>
                  <a:cxn ang="0">
                    <a:pos x="4" y="11"/>
                  </a:cxn>
                  <a:cxn ang="0">
                    <a:pos x="8" y="15"/>
                  </a:cxn>
                  <a:cxn ang="0">
                    <a:pos x="11" y="15"/>
                  </a:cxn>
                  <a:cxn ang="0">
                    <a:pos x="11" y="18"/>
                  </a:cxn>
                  <a:cxn ang="0">
                    <a:pos x="15" y="18"/>
                  </a:cxn>
                  <a:cxn ang="0">
                    <a:pos x="11" y="18"/>
                  </a:cxn>
                </a:cxnLst>
                <a:rect l="0" t="0" r="r" b="b"/>
                <a:pathLst>
                  <a:path w="15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15" y="11"/>
                    </a:lnTo>
                    <a:lnTo>
                      <a:pt x="11" y="7"/>
                    </a:lnTo>
                    <a:lnTo>
                      <a:pt x="11" y="4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4" y="7"/>
                    </a:lnTo>
                    <a:lnTo>
                      <a:pt x="4" y="11"/>
                    </a:lnTo>
                    <a:lnTo>
                      <a:pt x="8" y="15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5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7" name="Freeform 165"/>
              <p:cNvSpPr>
                <a:spLocks/>
              </p:cNvSpPr>
              <p:nvPr/>
            </p:nvSpPr>
            <p:spPr bwMode="auto">
              <a:xfrm>
                <a:off x="2800" y="1568"/>
                <a:ext cx="29" cy="14"/>
              </a:xfrm>
              <a:custGeom>
                <a:avLst/>
                <a:gdLst/>
                <a:ahLst/>
                <a:cxnLst>
                  <a:cxn ang="0">
                    <a:pos x="8" y="11"/>
                  </a:cxn>
                  <a:cxn ang="0">
                    <a:pos x="18" y="11"/>
                  </a:cxn>
                  <a:cxn ang="0">
                    <a:pos x="22" y="14"/>
                  </a:cxn>
                  <a:cxn ang="0">
                    <a:pos x="29" y="14"/>
                  </a:cxn>
                  <a:cxn ang="0">
                    <a:pos x="29" y="11"/>
                  </a:cxn>
                  <a:cxn ang="0">
                    <a:pos x="26" y="11"/>
                  </a:cxn>
                  <a:cxn ang="0">
                    <a:pos x="18" y="3"/>
                  </a:cxn>
                  <a:cxn ang="0">
                    <a:pos x="15" y="3"/>
                  </a:cxn>
                  <a:cxn ang="0">
                    <a:pos x="11" y="0"/>
                  </a:cxn>
                  <a:cxn ang="0">
                    <a:pos x="4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8" y="11"/>
                  </a:cxn>
                </a:cxnLst>
                <a:rect l="0" t="0" r="r" b="b"/>
                <a:pathLst>
                  <a:path w="29" h="14">
                    <a:moveTo>
                      <a:pt x="8" y="11"/>
                    </a:moveTo>
                    <a:lnTo>
                      <a:pt x="18" y="11"/>
                    </a:lnTo>
                    <a:lnTo>
                      <a:pt x="22" y="14"/>
                    </a:lnTo>
                    <a:lnTo>
                      <a:pt x="29" y="14"/>
                    </a:lnTo>
                    <a:lnTo>
                      <a:pt x="29" y="11"/>
                    </a:lnTo>
                    <a:lnTo>
                      <a:pt x="26" y="11"/>
                    </a:lnTo>
                    <a:lnTo>
                      <a:pt x="18" y="3"/>
                    </a:lnTo>
                    <a:lnTo>
                      <a:pt x="15" y="3"/>
                    </a:lnTo>
                    <a:lnTo>
                      <a:pt x="11" y="0"/>
                    </a:lnTo>
                    <a:lnTo>
                      <a:pt x="4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8" name="Freeform 166"/>
              <p:cNvSpPr>
                <a:spLocks/>
              </p:cNvSpPr>
              <p:nvPr/>
            </p:nvSpPr>
            <p:spPr bwMode="auto">
              <a:xfrm>
                <a:off x="2800" y="1579"/>
                <a:ext cx="15" cy="10"/>
              </a:xfrm>
              <a:custGeom>
                <a:avLst/>
                <a:gdLst/>
                <a:ahLst/>
                <a:cxnLst>
                  <a:cxn ang="0">
                    <a:pos x="11" y="10"/>
                  </a:cxn>
                  <a:cxn ang="0">
                    <a:pos x="15" y="3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11" y="10"/>
                  </a:cxn>
                </a:cxnLst>
                <a:rect l="0" t="0" r="r" b="b"/>
                <a:pathLst>
                  <a:path w="15" h="10">
                    <a:moveTo>
                      <a:pt x="11" y="10"/>
                    </a:moveTo>
                    <a:lnTo>
                      <a:pt x="15" y="3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9" name="Freeform 167"/>
              <p:cNvSpPr>
                <a:spLocks/>
              </p:cNvSpPr>
              <p:nvPr/>
            </p:nvSpPr>
            <p:spPr bwMode="auto">
              <a:xfrm>
                <a:off x="2790" y="1582"/>
                <a:ext cx="21" cy="11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3" y="7"/>
                  </a:cxn>
                  <a:cxn ang="0">
                    <a:pos x="10" y="7"/>
                  </a:cxn>
                  <a:cxn ang="0">
                    <a:pos x="14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7" y="4"/>
                  </a:cxn>
                </a:cxnLst>
                <a:rect l="0" t="0" r="r" b="b"/>
                <a:pathLst>
                  <a:path w="21" h="11">
                    <a:moveTo>
                      <a:pt x="7" y="4"/>
                    </a:moveTo>
                    <a:lnTo>
                      <a:pt x="3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0" name="Freeform 168"/>
              <p:cNvSpPr>
                <a:spLocks/>
              </p:cNvSpPr>
              <p:nvPr/>
            </p:nvSpPr>
            <p:spPr bwMode="auto">
              <a:xfrm>
                <a:off x="2577" y="1582"/>
                <a:ext cx="220" cy="94"/>
              </a:xfrm>
              <a:custGeom>
                <a:avLst/>
                <a:gdLst/>
                <a:ahLst/>
                <a:cxnLst>
                  <a:cxn ang="0">
                    <a:pos x="0" y="94"/>
                  </a:cxn>
                  <a:cxn ang="0">
                    <a:pos x="18" y="94"/>
                  </a:cxn>
                  <a:cxn ang="0">
                    <a:pos x="33" y="90"/>
                  </a:cxn>
                  <a:cxn ang="0">
                    <a:pos x="47" y="90"/>
                  </a:cxn>
                  <a:cxn ang="0">
                    <a:pos x="61" y="87"/>
                  </a:cxn>
                  <a:cxn ang="0">
                    <a:pos x="76" y="83"/>
                  </a:cxn>
                  <a:cxn ang="0">
                    <a:pos x="90" y="79"/>
                  </a:cxn>
                  <a:cxn ang="0">
                    <a:pos x="105" y="76"/>
                  </a:cxn>
                  <a:cxn ang="0">
                    <a:pos x="119" y="72"/>
                  </a:cxn>
                  <a:cxn ang="0">
                    <a:pos x="133" y="69"/>
                  </a:cxn>
                  <a:cxn ang="0">
                    <a:pos x="148" y="61"/>
                  </a:cxn>
                  <a:cxn ang="0">
                    <a:pos x="162" y="58"/>
                  </a:cxn>
                  <a:cxn ang="0">
                    <a:pos x="173" y="47"/>
                  </a:cxn>
                  <a:cxn ang="0">
                    <a:pos x="187" y="40"/>
                  </a:cxn>
                  <a:cxn ang="0">
                    <a:pos x="209" y="18"/>
                  </a:cxn>
                  <a:cxn ang="0">
                    <a:pos x="220" y="4"/>
                  </a:cxn>
                  <a:cxn ang="0">
                    <a:pos x="213" y="0"/>
                  </a:cxn>
                  <a:cxn ang="0">
                    <a:pos x="202" y="15"/>
                  </a:cxn>
                  <a:cxn ang="0">
                    <a:pos x="195" y="25"/>
                  </a:cxn>
                  <a:cxn ang="0">
                    <a:pos x="180" y="33"/>
                  </a:cxn>
                  <a:cxn ang="0">
                    <a:pos x="169" y="43"/>
                  </a:cxn>
                  <a:cxn ang="0">
                    <a:pos x="159" y="51"/>
                  </a:cxn>
                  <a:cxn ang="0">
                    <a:pos x="144" y="58"/>
                  </a:cxn>
                  <a:cxn ang="0">
                    <a:pos x="133" y="61"/>
                  </a:cxn>
                  <a:cxn ang="0">
                    <a:pos x="119" y="65"/>
                  </a:cxn>
                  <a:cxn ang="0">
                    <a:pos x="105" y="72"/>
                  </a:cxn>
                  <a:cxn ang="0">
                    <a:pos x="90" y="76"/>
                  </a:cxn>
                  <a:cxn ang="0">
                    <a:pos x="76" y="76"/>
                  </a:cxn>
                  <a:cxn ang="0">
                    <a:pos x="61" y="79"/>
                  </a:cxn>
                  <a:cxn ang="0">
                    <a:pos x="47" y="79"/>
                  </a:cxn>
                  <a:cxn ang="0">
                    <a:pos x="33" y="83"/>
                  </a:cxn>
                  <a:cxn ang="0">
                    <a:pos x="18" y="87"/>
                  </a:cxn>
                  <a:cxn ang="0">
                    <a:pos x="4" y="87"/>
                  </a:cxn>
                  <a:cxn ang="0">
                    <a:pos x="4" y="90"/>
                  </a:cxn>
                  <a:cxn ang="0">
                    <a:pos x="0" y="94"/>
                  </a:cxn>
                  <a:cxn ang="0">
                    <a:pos x="4" y="94"/>
                  </a:cxn>
                  <a:cxn ang="0">
                    <a:pos x="0" y="94"/>
                  </a:cxn>
                </a:cxnLst>
                <a:rect l="0" t="0" r="r" b="b"/>
                <a:pathLst>
                  <a:path w="220" h="94">
                    <a:moveTo>
                      <a:pt x="0" y="94"/>
                    </a:moveTo>
                    <a:lnTo>
                      <a:pt x="18" y="94"/>
                    </a:lnTo>
                    <a:lnTo>
                      <a:pt x="33" y="90"/>
                    </a:lnTo>
                    <a:lnTo>
                      <a:pt x="47" y="90"/>
                    </a:lnTo>
                    <a:lnTo>
                      <a:pt x="61" y="87"/>
                    </a:lnTo>
                    <a:lnTo>
                      <a:pt x="76" y="83"/>
                    </a:lnTo>
                    <a:lnTo>
                      <a:pt x="90" y="79"/>
                    </a:lnTo>
                    <a:lnTo>
                      <a:pt x="105" y="76"/>
                    </a:lnTo>
                    <a:lnTo>
                      <a:pt x="119" y="72"/>
                    </a:lnTo>
                    <a:lnTo>
                      <a:pt x="133" y="69"/>
                    </a:lnTo>
                    <a:lnTo>
                      <a:pt x="148" y="61"/>
                    </a:lnTo>
                    <a:lnTo>
                      <a:pt x="162" y="58"/>
                    </a:lnTo>
                    <a:lnTo>
                      <a:pt x="173" y="47"/>
                    </a:lnTo>
                    <a:lnTo>
                      <a:pt x="187" y="40"/>
                    </a:lnTo>
                    <a:lnTo>
                      <a:pt x="209" y="18"/>
                    </a:lnTo>
                    <a:lnTo>
                      <a:pt x="220" y="4"/>
                    </a:lnTo>
                    <a:lnTo>
                      <a:pt x="213" y="0"/>
                    </a:lnTo>
                    <a:lnTo>
                      <a:pt x="202" y="15"/>
                    </a:lnTo>
                    <a:lnTo>
                      <a:pt x="195" y="25"/>
                    </a:lnTo>
                    <a:lnTo>
                      <a:pt x="180" y="33"/>
                    </a:lnTo>
                    <a:lnTo>
                      <a:pt x="169" y="43"/>
                    </a:lnTo>
                    <a:lnTo>
                      <a:pt x="159" y="51"/>
                    </a:lnTo>
                    <a:lnTo>
                      <a:pt x="144" y="58"/>
                    </a:lnTo>
                    <a:lnTo>
                      <a:pt x="133" y="61"/>
                    </a:lnTo>
                    <a:lnTo>
                      <a:pt x="119" y="65"/>
                    </a:lnTo>
                    <a:lnTo>
                      <a:pt x="105" y="72"/>
                    </a:lnTo>
                    <a:lnTo>
                      <a:pt x="90" y="76"/>
                    </a:lnTo>
                    <a:lnTo>
                      <a:pt x="76" y="76"/>
                    </a:lnTo>
                    <a:lnTo>
                      <a:pt x="61" y="79"/>
                    </a:lnTo>
                    <a:lnTo>
                      <a:pt x="47" y="79"/>
                    </a:lnTo>
                    <a:lnTo>
                      <a:pt x="33" y="83"/>
                    </a:lnTo>
                    <a:lnTo>
                      <a:pt x="18" y="87"/>
                    </a:lnTo>
                    <a:lnTo>
                      <a:pt x="4" y="87"/>
                    </a:lnTo>
                    <a:lnTo>
                      <a:pt x="4" y="90"/>
                    </a:lnTo>
                    <a:lnTo>
                      <a:pt x="0" y="94"/>
                    </a:lnTo>
                    <a:lnTo>
                      <a:pt x="4" y="94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1" name="Freeform 169"/>
              <p:cNvSpPr>
                <a:spLocks/>
              </p:cNvSpPr>
              <p:nvPr/>
            </p:nvSpPr>
            <p:spPr bwMode="auto">
              <a:xfrm>
                <a:off x="2577" y="1658"/>
                <a:ext cx="18" cy="1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1" y="3"/>
                  </a:cxn>
                  <a:cxn ang="0">
                    <a:pos x="4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14"/>
                  </a:cxn>
                  <a:cxn ang="0">
                    <a:pos x="7" y="14"/>
                  </a:cxn>
                  <a:cxn ang="0">
                    <a:pos x="7" y="11"/>
                  </a:cxn>
                  <a:cxn ang="0">
                    <a:pos x="15" y="7"/>
                  </a:cxn>
                  <a:cxn ang="0">
                    <a:pos x="18" y="3"/>
                  </a:cxn>
                  <a:cxn ang="0">
                    <a:pos x="15" y="7"/>
                  </a:cxn>
                  <a:cxn ang="0">
                    <a:pos x="15" y="0"/>
                  </a:cxn>
                </a:cxnLst>
                <a:rect l="0" t="0" r="r" b="b"/>
                <a:pathLst>
                  <a:path w="18" h="18">
                    <a:moveTo>
                      <a:pt x="15" y="0"/>
                    </a:moveTo>
                    <a:lnTo>
                      <a:pt x="11" y="3"/>
                    </a:lnTo>
                    <a:lnTo>
                      <a:pt x="4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5" y="7"/>
                    </a:lnTo>
                    <a:lnTo>
                      <a:pt x="18" y="3"/>
                    </a:lnTo>
                    <a:lnTo>
                      <a:pt x="15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2" name="Freeform 170"/>
              <p:cNvSpPr>
                <a:spLocks/>
              </p:cNvSpPr>
              <p:nvPr/>
            </p:nvSpPr>
            <p:spPr bwMode="auto">
              <a:xfrm>
                <a:off x="2592" y="1618"/>
                <a:ext cx="151" cy="47"/>
              </a:xfrm>
              <a:custGeom>
                <a:avLst/>
                <a:gdLst/>
                <a:ahLst/>
                <a:cxnLst>
                  <a:cxn ang="0">
                    <a:pos x="147" y="0"/>
                  </a:cxn>
                  <a:cxn ang="0">
                    <a:pos x="140" y="7"/>
                  </a:cxn>
                  <a:cxn ang="0">
                    <a:pos x="133" y="11"/>
                  </a:cxn>
                  <a:cxn ang="0">
                    <a:pos x="122" y="18"/>
                  </a:cxn>
                  <a:cxn ang="0">
                    <a:pos x="115" y="22"/>
                  </a:cxn>
                  <a:cxn ang="0">
                    <a:pos x="104" y="22"/>
                  </a:cxn>
                  <a:cxn ang="0">
                    <a:pos x="97" y="25"/>
                  </a:cxn>
                  <a:cxn ang="0">
                    <a:pos x="86" y="29"/>
                  </a:cxn>
                  <a:cxn ang="0">
                    <a:pos x="75" y="29"/>
                  </a:cxn>
                  <a:cxn ang="0">
                    <a:pos x="64" y="33"/>
                  </a:cxn>
                  <a:cxn ang="0">
                    <a:pos x="57" y="33"/>
                  </a:cxn>
                  <a:cxn ang="0">
                    <a:pos x="46" y="36"/>
                  </a:cxn>
                  <a:cxn ang="0">
                    <a:pos x="18" y="36"/>
                  </a:cxn>
                  <a:cxn ang="0">
                    <a:pos x="7" y="40"/>
                  </a:cxn>
                  <a:cxn ang="0">
                    <a:pos x="0" y="40"/>
                  </a:cxn>
                  <a:cxn ang="0">
                    <a:pos x="0" y="47"/>
                  </a:cxn>
                  <a:cxn ang="0">
                    <a:pos x="7" y="43"/>
                  </a:cxn>
                  <a:cxn ang="0">
                    <a:pos x="39" y="43"/>
                  </a:cxn>
                  <a:cxn ang="0">
                    <a:pos x="46" y="40"/>
                  </a:cxn>
                  <a:cxn ang="0">
                    <a:pos x="68" y="40"/>
                  </a:cxn>
                  <a:cxn ang="0">
                    <a:pos x="79" y="36"/>
                  </a:cxn>
                  <a:cxn ang="0">
                    <a:pos x="86" y="36"/>
                  </a:cxn>
                  <a:cxn ang="0">
                    <a:pos x="97" y="33"/>
                  </a:cxn>
                  <a:cxn ang="0">
                    <a:pos x="108" y="29"/>
                  </a:cxn>
                  <a:cxn ang="0">
                    <a:pos x="115" y="29"/>
                  </a:cxn>
                  <a:cxn ang="0">
                    <a:pos x="126" y="22"/>
                  </a:cxn>
                  <a:cxn ang="0">
                    <a:pos x="136" y="18"/>
                  </a:cxn>
                  <a:cxn ang="0">
                    <a:pos x="144" y="15"/>
                  </a:cxn>
                  <a:cxn ang="0">
                    <a:pos x="151" y="7"/>
                  </a:cxn>
                  <a:cxn ang="0">
                    <a:pos x="147" y="0"/>
                  </a:cxn>
                </a:cxnLst>
                <a:rect l="0" t="0" r="r" b="b"/>
                <a:pathLst>
                  <a:path w="151" h="47">
                    <a:moveTo>
                      <a:pt x="147" y="0"/>
                    </a:moveTo>
                    <a:lnTo>
                      <a:pt x="140" y="7"/>
                    </a:lnTo>
                    <a:lnTo>
                      <a:pt x="133" y="11"/>
                    </a:lnTo>
                    <a:lnTo>
                      <a:pt x="122" y="18"/>
                    </a:lnTo>
                    <a:lnTo>
                      <a:pt x="115" y="22"/>
                    </a:lnTo>
                    <a:lnTo>
                      <a:pt x="104" y="22"/>
                    </a:lnTo>
                    <a:lnTo>
                      <a:pt x="97" y="25"/>
                    </a:lnTo>
                    <a:lnTo>
                      <a:pt x="86" y="29"/>
                    </a:lnTo>
                    <a:lnTo>
                      <a:pt x="75" y="29"/>
                    </a:lnTo>
                    <a:lnTo>
                      <a:pt x="64" y="33"/>
                    </a:lnTo>
                    <a:lnTo>
                      <a:pt x="57" y="33"/>
                    </a:lnTo>
                    <a:lnTo>
                      <a:pt x="46" y="36"/>
                    </a:lnTo>
                    <a:lnTo>
                      <a:pt x="18" y="36"/>
                    </a:lnTo>
                    <a:lnTo>
                      <a:pt x="7" y="40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7" y="43"/>
                    </a:lnTo>
                    <a:lnTo>
                      <a:pt x="39" y="43"/>
                    </a:lnTo>
                    <a:lnTo>
                      <a:pt x="46" y="40"/>
                    </a:lnTo>
                    <a:lnTo>
                      <a:pt x="68" y="40"/>
                    </a:lnTo>
                    <a:lnTo>
                      <a:pt x="79" y="36"/>
                    </a:lnTo>
                    <a:lnTo>
                      <a:pt x="86" y="36"/>
                    </a:lnTo>
                    <a:lnTo>
                      <a:pt x="97" y="33"/>
                    </a:lnTo>
                    <a:lnTo>
                      <a:pt x="108" y="29"/>
                    </a:lnTo>
                    <a:lnTo>
                      <a:pt x="115" y="29"/>
                    </a:lnTo>
                    <a:lnTo>
                      <a:pt x="126" y="22"/>
                    </a:lnTo>
                    <a:lnTo>
                      <a:pt x="136" y="18"/>
                    </a:lnTo>
                    <a:lnTo>
                      <a:pt x="144" y="15"/>
                    </a:lnTo>
                    <a:lnTo>
                      <a:pt x="151" y="7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3" name="Freeform 171"/>
              <p:cNvSpPr>
                <a:spLocks/>
              </p:cNvSpPr>
              <p:nvPr/>
            </p:nvSpPr>
            <p:spPr bwMode="auto">
              <a:xfrm>
                <a:off x="2739" y="1539"/>
                <a:ext cx="119" cy="86"/>
              </a:xfrm>
              <a:custGeom>
                <a:avLst/>
                <a:gdLst/>
                <a:ahLst/>
                <a:cxnLst>
                  <a:cxn ang="0">
                    <a:pos x="119" y="4"/>
                  </a:cxn>
                  <a:cxn ang="0">
                    <a:pos x="112" y="0"/>
                  </a:cxn>
                  <a:cxn ang="0">
                    <a:pos x="105" y="4"/>
                  </a:cxn>
                  <a:cxn ang="0">
                    <a:pos x="97" y="7"/>
                  </a:cxn>
                  <a:cxn ang="0">
                    <a:pos x="90" y="11"/>
                  </a:cxn>
                  <a:cxn ang="0">
                    <a:pos x="79" y="14"/>
                  </a:cxn>
                  <a:cxn ang="0">
                    <a:pos x="72" y="18"/>
                  </a:cxn>
                  <a:cxn ang="0">
                    <a:pos x="65" y="22"/>
                  </a:cxn>
                  <a:cxn ang="0">
                    <a:pos x="58" y="29"/>
                  </a:cxn>
                  <a:cxn ang="0">
                    <a:pos x="51" y="32"/>
                  </a:cxn>
                  <a:cxn ang="0">
                    <a:pos x="25" y="58"/>
                  </a:cxn>
                  <a:cxn ang="0">
                    <a:pos x="18" y="61"/>
                  </a:cxn>
                  <a:cxn ang="0">
                    <a:pos x="11" y="68"/>
                  </a:cxn>
                  <a:cxn ang="0">
                    <a:pos x="7" y="76"/>
                  </a:cxn>
                  <a:cxn ang="0">
                    <a:pos x="0" y="79"/>
                  </a:cxn>
                  <a:cxn ang="0">
                    <a:pos x="4" y="86"/>
                  </a:cxn>
                  <a:cxn ang="0">
                    <a:pos x="11" y="79"/>
                  </a:cxn>
                  <a:cxn ang="0">
                    <a:pos x="18" y="76"/>
                  </a:cxn>
                  <a:cxn ang="0">
                    <a:pos x="25" y="68"/>
                  </a:cxn>
                  <a:cxn ang="0">
                    <a:pos x="29" y="61"/>
                  </a:cxn>
                  <a:cxn ang="0">
                    <a:pos x="36" y="58"/>
                  </a:cxn>
                  <a:cxn ang="0">
                    <a:pos x="51" y="43"/>
                  </a:cxn>
                  <a:cxn ang="0">
                    <a:pos x="58" y="40"/>
                  </a:cxn>
                  <a:cxn ang="0">
                    <a:pos x="69" y="29"/>
                  </a:cxn>
                  <a:cxn ang="0">
                    <a:pos x="76" y="25"/>
                  </a:cxn>
                  <a:cxn ang="0">
                    <a:pos x="83" y="22"/>
                  </a:cxn>
                  <a:cxn ang="0">
                    <a:pos x="90" y="18"/>
                  </a:cxn>
                  <a:cxn ang="0">
                    <a:pos x="97" y="14"/>
                  </a:cxn>
                  <a:cxn ang="0">
                    <a:pos x="108" y="11"/>
                  </a:cxn>
                  <a:cxn ang="0">
                    <a:pos x="115" y="7"/>
                  </a:cxn>
                  <a:cxn ang="0">
                    <a:pos x="112" y="7"/>
                  </a:cxn>
                  <a:cxn ang="0">
                    <a:pos x="119" y="4"/>
                  </a:cxn>
                  <a:cxn ang="0">
                    <a:pos x="115" y="0"/>
                  </a:cxn>
                  <a:cxn ang="0">
                    <a:pos x="112" y="0"/>
                  </a:cxn>
                  <a:cxn ang="0">
                    <a:pos x="119" y="4"/>
                  </a:cxn>
                </a:cxnLst>
                <a:rect l="0" t="0" r="r" b="b"/>
                <a:pathLst>
                  <a:path w="119" h="86">
                    <a:moveTo>
                      <a:pt x="119" y="4"/>
                    </a:moveTo>
                    <a:lnTo>
                      <a:pt x="112" y="0"/>
                    </a:lnTo>
                    <a:lnTo>
                      <a:pt x="105" y="4"/>
                    </a:lnTo>
                    <a:lnTo>
                      <a:pt x="97" y="7"/>
                    </a:lnTo>
                    <a:lnTo>
                      <a:pt x="90" y="11"/>
                    </a:lnTo>
                    <a:lnTo>
                      <a:pt x="79" y="14"/>
                    </a:lnTo>
                    <a:lnTo>
                      <a:pt x="72" y="18"/>
                    </a:lnTo>
                    <a:lnTo>
                      <a:pt x="65" y="22"/>
                    </a:lnTo>
                    <a:lnTo>
                      <a:pt x="58" y="29"/>
                    </a:lnTo>
                    <a:lnTo>
                      <a:pt x="51" y="32"/>
                    </a:lnTo>
                    <a:lnTo>
                      <a:pt x="25" y="58"/>
                    </a:lnTo>
                    <a:lnTo>
                      <a:pt x="18" y="61"/>
                    </a:lnTo>
                    <a:lnTo>
                      <a:pt x="11" y="68"/>
                    </a:lnTo>
                    <a:lnTo>
                      <a:pt x="7" y="76"/>
                    </a:lnTo>
                    <a:lnTo>
                      <a:pt x="0" y="79"/>
                    </a:lnTo>
                    <a:lnTo>
                      <a:pt x="4" y="86"/>
                    </a:lnTo>
                    <a:lnTo>
                      <a:pt x="11" y="79"/>
                    </a:lnTo>
                    <a:lnTo>
                      <a:pt x="18" y="76"/>
                    </a:lnTo>
                    <a:lnTo>
                      <a:pt x="25" y="68"/>
                    </a:lnTo>
                    <a:lnTo>
                      <a:pt x="29" y="61"/>
                    </a:lnTo>
                    <a:lnTo>
                      <a:pt x="36" y="58"/>
                    </a:lnTo>
                    <a:lnTo>
                      <a:pt x="51" y="43"/>
                    </a:lnTo>
                    <a:lnTo>
                      <a:pt x="58" y="40"/>
                    </a:lnTo>
                    <a:lnTo>
                      <a:pt x="69" y="29"/>
                    </a:lnTo>
                    <a:lnTo>
                      <a:pt x="76" y="25"/>
                    </a:lnTo>
                    <a:lnTo>
                      <a:pt x="83" y="22"/>
                    </a:lnTo>
                    <a:lnTo>
                      <a:pt x="90" y="18"/>
                    </a:lnTo>
                    <a:lnTo>
                      <a:pt x="97" y="14"/>
                    </a:lnTo>
                    <a:lnTo>
                      <a:pt x="108" y="11"/>
                    </a:lnTo>
                    <a:lnTo>
                      <a:pt x="115" y="7"/>
                    </a:lnTo>
                    <a:lnTo>
                      <a:pt x="112" y="7"/>
                    </a:lnTo>
                    <a:lnTo>
                      <a:pt x="119" y="4"/>
                    </a:lnTo>
                    <a:lnTo>
                      <a:pt x="115" y="0"/>
                    </a:lnTo>
                    <a:lnTo>
                      <a:pt x="112" y="0"/>
                    </a:lnTo>
                    <a:lnTo>
                      <a:pt x="11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Freeform 172"/>
              <p:cNvSpPr>
                <a:spLocks/>
              </p:cNvSpPr>
              <p:nvPr/>
            </p:nvSpPr>
            <p:spPr bwMode="auto">
              <a:xfrm>
                <a:off x="2584" y="1546"/>
                <a:ext cx="33" cy="25"/>
              </a:xfrm>
              <a:custGeom>
                <a:avLst/>
                <a:gdLst/>
                <a:ahLst/>
                <a:cxnLst>
                  <a:cxn ang="0">
                    <a:pos x="33" y="15"/>
                  </a:cxn>
                  <a:cxn ang="0">
                    <a:pos x="22" y="15"/>
                  </a:cxn>
                  <a:cxn ang="0">
                    <a:pos x="15" y="18"/>
                  </a:cxn>
                  <a:cxn ang="0">
                    <a:pos x="11" y="18"/>
                  </a:cxn>
                  <a:cxn ang="0">
                    <a:pos x="8" y="22"/>
                  </a:cxn>
                  <a:cxn ang="0">
                    <a:pos x="4" y="22"/>
                  </a:cxn>
                  <a:cxn ang="0">
                    <a:pos x="0" y="25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4"/>
                  </a:cxn>
                  <a:cxn ang="0">
                    <a:pos x="26" y="4"/>
                  </a:cxn>
                  <a:cxn ang="0">
                    <a:pos x="26" y="7"/>
                  </a:cxn>
                  <a:cxn ang="0">
                    <a:pos x="29" y="11"/>
                  </a:cxn>
                  <a:cxn ang="0">
                    <a:pos x="33" y="11"/>
                  </a:cxn>
                  <a:cxn ang="0">
                    <a:pos x="33" y="15"/>
                  </a:cxn>
                </a:cxnLst>
                <a:rect l="0" t="0" r="r" b="b"/>
                <a:pathLst>
                  <a:path w="33" h="25">
                    <a:moveTo>
                      <a:pt x="33" y="15"/>
                    </a:moveTo>
                    <a:lnTo>
                      <a:pt x="22" y="15"/>
                    </a:lnTo>
                    <a:lnTo>
                      <a:pt x="15" y="18"/>
                    </a:lnTo>
                    <a:lnTo>
                      <a:pt x="11" y="18"/>
                    </a:lnTo>
                    <a:lnTo>
                      <a:pt x="8" y="22"/>
                    </a:lnTo>
                    <a:lnTo>
                      <a:pt x="4" y="22"/>
                    </a:lnTo>
                    <a:lnTo>
                      <a:pt x="0" y="25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6" y="4"/>
                    </a:lnTo>
                    <a:lnTo>
                      <a:pt x="26" y="7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33" y="15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5" name="Freeform 173"/>
              <p:cNvSpPr>
                <a:spLocks/>
              </p:cNvSpPr>
              <p:nvPr/>
            </p:nvSpPr>
            <p:spPr bwMode="auto">
              <a:xfrm>
                <a:off x="2574" y="1557"/>
                <a:ext cx="43" cy="25"/>
              </a:xfrm>
              <a:custGeom>
                <a:avLst/>
                <a:gdLst/>
                <a:ahLst/>
                <a:cxnLst>
                  <a:cxn ang="0">
                    <a:pos x="7" y="11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5" y="11"/>
                  </a:cxn>
                  <a:cxn ang="0">
                    <a:pos x="28" y="11"/>
                  </a:cxn>
                  <a:cxn ang="0">
                    <a:pos x="32" y="7"/>
                  </a:cxn>
                  <a:cxn ang="0">
                    <a:pos x="43" y="7"/>
                  </a:cxn>
                  <a:cxn ang="0">
                    <a:pos x="43" y="0"/>
                  </a:cxn>
                  <a:cxn ang="0">
                    <a:pos x="36" y="0"/>
                  </a:cxn>
                  <a:cxn ang="0">
                    <a:pos x="32" y="4"/>
                  </a:cxn>
                  <a:cxn ang="0">
                    <a:pos x="21" y="4"/>
                  </a:cxn>
                  <a:cxn ang="0">
                    <a:pos x="18" y="7"/>
                  </a:cxn>
                  <a:cxn ang="0">
                    <a:pos x="14" y="7"/>
                  </a:cxn>
                  <a:cxn ang="0">
                    <a:pos x="10" y="11"/>
                  </a:cxn>
                  <a:cxn ang="0">
                    <a:pos x="14" y="14"/>
                  </a:cxn>
                  <a:cxn ang="0">
                    <a:pos x="7" y="11"/>
                  </a:cxn>
                  <a:cxn ang="0">
                    <a:pos x="0" y="25"/>
                  </a:cxn>
                  <a:cxn ang="0">
                    <a:pos x="14" y="18"/>
                  </a:cxn>
                  <a:cxn ang="0">
                    <a:pos x="7" y="11"/>
                  </a:cxn>
                </a:cxnLst>
                <a:rect l="0" t="0" r="r" b="b"/>
                <a:pathLst>
                  <a:path w="43" h="25">
                    <a:moveTo>
                      <a:pt x="7" y="11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25" y="11"/>
                    </a:lnTo>
                    <a:lnTo>
                      <a:pt x="28" y="11"/>
                    </a:lnTo>
                    <a:lnTo>
                      <a:pt x="32" y="7"/>
                    </a:lnTo>
                    <a:lnTo>
                      <a:pt x="43" y="7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32" y="4"/>
                    </a:lnTo>
                    <a:lnTo>
                      <a:pt x="21" y="4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10" y="11"/>
                    </a:lnTo>
                    <a:lnTo>
                      <a:pt x="14" y="14"/>
                    </a:lnTo>
                    <a:lnTo>
                      <a:pt x="7" y="11"/>
                    </a:lnTo>
                    <a:lnTo>
                      <a:pt x="0" y="25"/>
                    </a:lnTo>
                    <a:lnTo>
                      <a:pt x="14" y="18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6" name="Freeform 174"/>
              <p:cNvSpPr>
                <a:spLocks/>
              </p:cNvSpPr>
              <p:nvPr/>
            </p:nvSpPr>
            <p:spPr bwMode="auto">
              <a:xfrm>
                <a:off x="2581" y="1543"/>
                <a:ext cx="21" cy="2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4" y="0"/>
                  </a:cxn>
                  <a:cxn ang="0">
                    <a:pos x="0" y="25"/>
                  </a:cxn>
                  <a:cxn ang="0">
                    <a:pos x="7" y="28"/>
                  </a:cxn>
                  <a:cxn ang="0">
                    <a:pos x="21" y="3"/>
                  </a:cxn>
                  <a:cxn ang="0">
                    <a:pos x="18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8" y="0"/>
                  </a:cxn>
                </a:cxnLst>
                <a:rect l="0" t="0" r="r" b="b"/>
                <a:pathLst>
                  <a:path w="21" h="28">
                    <a:moveTo>
                      <a:pt x="18" y="0"/>
                    </a:moveTo>
                    <a:lnTo>
                      <a:pt x="14" y="0"/>
                    </a:lnTo>
                    <a:lnTo>
                      <a:pt x="0" y="25"/>
                    </a:lnTo>
                    <a:lnTo>
                      <a:pt x="7" y="28"/>
                    </a:lnTo>
                    <a:lnTo>
                      <a:pt x="21" y="3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7" name="Freeform 175"/>
              <p:cNvSpPr>
                <a:spLocks/>
              </p:cNvSpPr>
              <p:nvPr/>
            </p:nvSpPr>
            <p:spPr bwMode="auto">
              <a:xfrm>
                <a:off x="2599" y="1543"/>
                <a:ext cx="25" cy="21"/>
              </a:xfrm>
              <a:custGeom>
                <a:avLst/>
                <a:gdLst/>
                <a:ahLst/>
                <a:cxnLst>
                  <a:cxn ang="0">
                    <a:pos x="18" y="21"/>
                  </a:cxn>
                  <a:cxn ang="0">
                    <a:pos x="21" y="14"/>
                  </a:cxn>
                  <a:cxn ang="0">
                    <a:pos x="14" y="7"/>
                  </a:cxn>
                  <a:cxn ang="0">
                    <a:pos x="11" y="7"/>
                  </a:cxn>
                  <a:cxn ang="0">
                    <a:pos x="11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7" y="10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21"/>
                  </a:cxn>
                  <a:cxn ang="0">
                    <a:pos x="25" y="21"/>
                  </a:cxn>
                  <a:cxn ang="0">
                    <a:pos x="21" y="14"/>
                  </a:cxn>
                  <a:cxn ang="0">
                    <a:pos x="18" y="21"/>
                  </a:cxn>
                </a:cxnLst>
                <a:rect l="0" t="0" r="r" b="b"/>
                <a:pathLst>
                  <a:path w="25" h="21">
                    <a:moveTo>
                      <a:pt x="18" y="21"/>
                    </a:moveTo>
                    <a:lnTo>
                      <a:pt x="21" y="14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7" y="10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18" y="21"/>
                    </a:lnTo>
                    <a:lnTo>
                      <a:pt x="25" y="21"/>
                    </a:lnTo>
                    <a:lnTo>
                      <a:pt x="21" y="14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8" name="Freeform 176"/>
              <p:cNvSpPr>
                <a:spLocks/>
              </p:cNvSpPr>
              <p:nvPr/>
            </p:nvSpPr>
            <p:spPr bwMode="auto">
              <a:xfrm>
                <a:off x="2739" y="1665"/>
                <a:ext cx="216" cy="166"/>
              </a:xfrm>
              <a:custGeom>
                <a:avLst/>
                <a:gdLst/>
                <a:ahLst/>
                <a:cxnLst>
                  <a:cxn ang="0">
                    <a:pos x="15" y="115"/>
                  </a:cxn>
                  <a:cxn ang="0">
                    <a:pos x="18" y="108"/>
                  </a:cxn>
                  <a:cxn ang="0">
                    <a:pos x="18" y="97"/>
                  </a:cxn>
                  <a:cxn ang="0">
                    <a:pos x="11" y="94"/>
                  </a:cxn>
                  <a:cxn ang="0">
                    <a:pos x="7" y="86"/>
                  </a:cxn>
                  <a:cxn ang="0">
                    <a:pos x="4" y="79"/>
                  </a:cxn>
                  <a:cxn ang="0">
                    <a:pos x="0" y="72"/>
                  </a:cxn>
                  <a:cxn ang="0">
                    <a:pos x="4" y="65"/>
                  </a:cxn>
                  <a:cxn ang="0">
                    <a:pos x="11" y="54"/>
                  </a:cxn>
                  <a:cxn ang="0">
                    <a:pos x="18" y="50"/>
                  </a:cxn>
                  <a:cxn ang="0">
                    <a:pos x="29" y="47"/>
                  </a:cxn>
                  <a:cxn ang="0">
                    <a:pos x="36" y="43"/>
                  </a:cxn>
                  <a:cxn ang="0">
                    <a:pos x="43" y="36"/>
                  </a:cxn>
                  <a:cxn ang="0">
                    <a:pos x="51" y="36"/>
                  </a:cxn>
                  <a:cxn ang="0">
                    <a:pos x="61" y="29"/>
                  </a:cxn>
                  <a:cxn ang="0">
                    <a:pos x="69" y="25"/>
                  </a:cxn>
                  <a:cxn ang="0">
                    <a:pos x="76" y="25"/>
                  </a:cxn>
                  <a:cxn ang="0">
                    <a:pos x="87" y="22"/>
                  </a:cxn>
                  <a:cxn ang="0">
                    <a:pos x="94" y="18"/>
                  </a:cxn>
                  <a:cxn ang="0">
                    <a:pos x="105" y="14"/>
                  </a:cxn>
                  <a:cxn ang="0">
                    <a:pos x="112" y="11"/>
                  </a:cxn>
                  <a:cxn ang="0">
                    <a:pos x="123" y="11"/>
                  </a:cxn>
                  <a:cxn ang="0">
                    <a:pos x="130" y="7"/>
                  </a:cxn>
                  <a:cxn ang="0">
                    <a:pos x="137" y="4"/>
                  </a:cxn>
                  <a:cxn ang="0">
                    <a:pos x="148" y="0"/>
                  </a:cxn>
                  <a:cxn ang="0">
                    <a:pos x="151" y="4"/>
                  </a:cxn>
                  <a:cxn ang="0">
                    <a:pos x="176" y="4"/>
                  </a:cxn>
                  <a:cxn ang="0">
                    <a:pos x="187" y="14"/>
                  </a:cxn>
                  <a:cxn ang="0">
                    <a:pos x="198" y="29"/>
                  </a:cxn>
                  <a:cxn ang="0">
                    <a:pos x="205" y="43"/>
                  </a:cxn>
                  <a:cxn ang="0">
                    <a:pos x="209" y="58"/>
                  </a:cxn>
                  <a:cxn ang="0">
                    <a:pos x="212" y="76"/>
                  </a:cxn>
                  <a:cxn ang="0">
                    <a:pos x="216" y="94"/>
                  </a:cxn>
                  <a:cxn ang="0">
                    <a:pos x="216" y="108"/>
                  </a:cxn>
                  <a:cxn ang="0">
                    <a:pos x="212" y="126"/>
                  </a:cxn>
                  <a:cxn ang="0">
                    <a:pos x="205" y="133"/>
                  </a:cxn>
                  <a:cxn ang="0">
                    <a:pos x="198" y="137"/>
                  </a:cxn>
                  <a:cxn ang="0">
                    <a:pos x="187" y="144"/>
                  </a:cxn>
                  <a:cxn ang="0">
                    <a:pos x="176" y="148"/>
                  </a:cxn>
                  <a:cxn ang="0">
                    <a:pos x="169" y="151"/>
                  </a:cxn>
                  <a:cxn ang="0">
                    <a:pos x="158" y="155"/>
                  </a:cxn>
                  <a:cxn ang="0">
                    <a:pos x="148" y="158"/>
                  </a:cxn>
                  <a:cxn ang="0">
                    <a:pos x="137" y="162"/>
                  </a:cxn>
                  <a:cxn ang="0">
                    <a:pos x="126" y="162"/>
                  </a:cxn>
                  <a:cxn ang="0">
                    <a:pos x="115" y="166"/>
                  </a:cxn>
                  <a:cxn ang="0">
                    <a:pos x="83" y="166"/>
                  </a:cxn>
                  <a:cxn ang="0">
                    <a:pos x="72" y="162"/>
                  </a:cxn>
                  <a:cxn ang="0">
                    <a:pos x="61" y="162"/>
                  </a:cxn>
                  <a:cxn ang="0">
                    <a:pos x="51" y="158"/>
                  </a:cxn>
                  <a:cxn ang="0">
                    <a:pos x="40" y="148"/>
                  </a:cxn>
                  <a:cxn ang="0">
                    <a:pos x="36" y="140"/>
                  </a:cxn>
                  <a:cxn ang="0">
                    <a:pos x="33" y="137"/>
                  </a:cxn>
                  <a:cxn ang="0">
                    <a:pos x="29" y="130"/>
                  </a:cxn>
                  <a:cxn ang="0">
                    <a:pos x="25" y="126"/>
                  </a:cxn>
                  <a:cxn ang="0">
                    <a:pos x="22" y="119"/>
                  </a:cxn>
                  <a:cxn ang="0">
                    <a:pos x="15" y="115"/>
                  </a:cxn>
                </a:cxnLst>
                <a:rect l="0" t="0" r="r" b="b"/>
                <a:pathLst>
                  <a:path w="216" h="166">
                    <a:moveTo>
                      <a:pt x="15" y="115"/>
                    </a:moveTo>
                    <a:lnTo>
                      <a:pt x="18" y="108"/>
                    </a:lnTo>
                    <a:lnTo>
                      <a:pt x="18" y="97"/>
                    </a:lnTo>
                    <a:lnTo>
                      <a:pt x="11" y="94"/>
                    </a:lnTo>
                    <a:lnTo>
                      <a:pt x="7" y="86"/>
                    </a:lnTo>
                    <a:lnTo>
                      <a:pt x="4" y="79"/>
                    </a:lnTo>
                    <a:lnTo>
                      <a:pt x="0" y="72"/>
                    </a:lnTo>
                    <a:lnTo>
                      <a:pt x="4" y="65"/>
                    </a:lnTo>
                    <a:lnTo>
                      <a:pt x="11" y="54"/>
                    </a:lnTo>
                    <a:lnTo>
                      <a:pt x="18" y="50"/>
                    </a:lnTo>
                    <a:lnTo>
                      <a:pt x="29" y="47"/>
                    </a:lnTo>
                    <a:lnTo>
                      <a:pt x="36" y="43"/>
                    </a:lnTo>
                    <a:lnTo>
                      <a:pt x="43" y="36"/>
                    </a:lnTo>
                    <a:lnTo>
                      <a:pt x="51" y="36"/>
                    </a:lnTo>
                    <a:lnTo>
                      <a:pt x="61" y="29"/>
                    </a:lnTo>
                    <a:lnTo>
                      <a:pt x="69" y="25"/>
                    </a:lnTo>
                    <a:lnTo>
                      <a:pt x="76" y="25"/>
                    </a:lnTo>
                    <a:lnTo>
                      <a:pt x="87" y="22"/>
                    </a:lnTo>
                    <a:lnTo>
                      <a:pt x="94" y="18"/>
                    </a:lnTo>
                    <a:lnTo>
                      <a:pt x="105" y="14"/>
                    </a:lnTo>
                    <a:lnTo>
                      <a:pt x="112" y="11"/>
                    </a:lnTo>
                    <a:lnTo>
                      <a:pt x="123" y="11"/>
                    </a:lnTo>
                    <a:lnTo>
                      <a:pt x="130" y="7"/>
                    </a:lnTo>
                    <a:lnTo>
                      <a:pt x="137" y="4"/>
                    </a:lnTo>
                    <a:lnTo>
                      <a:pt x="148" y="0"/>
                    </a:lnTo>
                    <a:lnTo>
                      <a:pt x="151" y="4"/>
                    </a:lnTo>
                    <a:lnTo>
                      <a:pt x="176" y="4"/>
                    </a:lnTo>
                    <a:lnTo>
                      <a:pt x="187" y="14"/>
                    </a:lnTo>
                    <a:lnTo>
                      <a:pt x="198" y="29"/>
                    </a:lnTo>
                    <a:lnTo>
                      <a:pt x="205" y="43"/>
                    </a:lnTo>
                    <a:lnTo>
                      <a:pt x="209" y="58"/>
                    </a:lnTo>
                    <a:lnTo>
                      <a:pt x="212" y="76"/>
                    </a:lnTo>
                    <a:lnTo>
                      <a:pt x="216" y="94"/>
                    </a:lnTo>
                    <a:lnTo>
                      <a:pt x="216" y="108"/>
                    </a:lnTo>
                    <a:lnTo>
                      <a:pt x="212" y="126"/>
                    </a:lnTo>
                    <a:lnTo>
                      <a:pt x="205" y="133"/>
                    </a:lnTo>
                    <a:lnTo>
                      <a:pt x="198" y="137"/>
                    </a:lnTo>
                    <a:lnTo>
                      <a:pt x="187" y="144"/>
                    </a:lnTo>
                    <a:lnTo>
                      <a:pt x="176" y="148"/>
                    </a:lnTo>
                    <a:lnTo>
                      <a:pt x="169" y="151"/>
                    </a:lnTo>
                    <a:lnTo>
                      <a:pt x="158" y="155"/>
                    </a:lnTo>
                    <a:lnTo>
                      <a:pt x="148" y="158"/>
                    </a:lnTo>
                    <a:lnTo>
                      <a:pt x="137" y="162"/>
                    </a:lnTo>
                    <a:lnTo>
                      <a:pt x="126" y="162"/>
                    </a:lnTo>
                    <a:lnTo>
                      <a:pt x="115" y="166"/>
                    </a:lnTo>
                    <a:lnTo>
                      <a:pt x="83" y="166"/>
                    </a:lnTo>
                    <a:lnTo>
                      <a:pt x="72" y="162"/>
                    </a:lnTo>
                    <a:lnTo>
                      <a:pt x="61" y="162"/>
                    </a:lnTo>
                    <a:lnTo>
                      <a:pt x="51" y="158"/>
                    </a:lnTo>
                    <a:lnTo>
                      <a:pt x="40" y="148"/>
                    </a:lnTo>
                    <a:lnTo>
                      <a:pt x="36" y="140"/>
                    </a:lnTo>
                    <a:lnTo>
                      <a:pt x="33" y="137"/>
                    </a:lnTo>
                    <a:lnTo>
                      <a:pt x="29" y="130"/>
                    </a:lnTo>
                    <a:lnTo>
                      <a:pt x="25" y="126"/>
                    </a:lnTo>
                    <a:lnTo>
                      <a:pt x="22" y="119"/>
                    </a:lnTo>
                    <a:lnTo>
                      <a:pt x="15" y="115"/>
                    </a:lnTo>
                    <a:close/>
                  </a:path>
                </a:pathLst>
              </a:custGeom>
              <a:solidFill>
                <a:srgbClr val="B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9" name="Freeform 177"/>
              <p:cNvSpPr>
                <a:spLocks/>
              </p:cNvSpPr>
              <p:nvPr/>
            </p:nvSpPr>
            <p:spPr bwMode="auto">
              <a:xfrm>
                <a:off x="2736" y="1719"/>
                <a:ext cx="25" cy="6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3" y="7"/>
                  </a:cxn>
                  <a:cxn ang="0">
                    <a:pos x="0" y="18"/>
                  </a:cxn>
                  <a:cxn ang="0">
                    <a:pos x="3" y="25"/>
                  </a:cxn>
                  <a:cxn ang="0">
                    <a:pos x="7" y="32"/>
                  </a:cxn>
                  <a:cxn ang="0">
                    <a:pos x="14" y="40"/>
                  </a:cxn>
                  <a:cxn ang="0">
                    <a:pos x="18" y="47"/>
                  </a:cxn>
                  <a:cxn ang="0">
                    <a:pos x="18" y="54"/>
                  </a:cxn>
                  <a:cxn ang="0">
                    <a:pos x="14" y="61"/>
                  </a:cxn>
                  <a:cxn ang="0">
                    <a:pos x="21" y="61"/>
                  </a:cxn>
                  <a:cxn ang="0">
                    <a:pos x="25" y="54"/>
                  </a:cxn>
                  <a:cxn ang="0">
                    <a:pos x="25" y="43"/>
                  </a:cxn>
                  <a:cxn ang="0">
                    <a:pos x="18" y="36"/>
                  </a:cxn>
                  <a:cxn ang="0">
                    <a:pos x="14" y="29"/>
                  </a:cxn>
                  <a:cxn ang="0">
                    <a:pos x="10" y="22"/>
                  </a:cxn>
                  <a:cxn ang="0">
                    <a:pos x="7" y="18"/>
                  </a:cxn>
                  <a:cxn ang="0">
                    <a:pos x="10" y="11"/>
                  </a:cxn>
                  <a:cxn ang="0">
                    <a:pos x="18" y="4"/>
                  </a:cxn>
                  <a:cxn ang="0">
                    <a:pos x="14" y="0"/>
                  </a:cxn>
                </a:cxnLst>
                <a:rect l="0" t="0" r="r" b="b"/>
                <a:pathLst>
                  <a:path w="25" h="61">
                    <a:moveTo>
                      <a:pt x="14" y="0"/>
                    </a:moveTo>
                    <a:lnTo>
                      <a:pt x="3" y="7"/>
                    </a:lnTo>
                    <a:lnTo>
                      <a:pt x="0" y="18"/>
                    </a:lnTo>
                    <a:lnTo>
                      <a:pt x="3" y="25"/>
                    </a:lnTo>
                    <a:lnTo>
                      <a:pt x="7" y="32"/>
                    </a:lnTo>
                    <a:lnTo>
                      <a:pt x="14" y="40"/>
                    </a:lnTo>
                    <a:lnTo>
                      <a:pt x="18" y="47"/>
                    </a:lnTo>
                    <a:lnTo>
                      <a:pt x="18" y="54"/>
                    </a:lnTo>
                    <a:lnTo>
                      <a:pt x="14" y="61"/>
                    </a:lnTo>
                    <a:lnTo>
                      <a:pt x="21" y="61"/>
                    </a:lnTo>
                    <a:lnTo>
                      <a:pt x="25" y="54"/>
                    </a:lnTo>
                    <a:lnTo>
                      <a:pt x="25" y="43"/>
                    </a:lnTo>
                    <a:lnTo>
                      <a:pt x="18" y="36"/>
                    </a:lnTo>
                    <a:lnTo>
                      <a:pt x="14" y="29"/>
                    </a:lnTo>
                    <a:lnTo>
                      <a:pt x="10" y="22"/>
                    </a:lnTo>
                    <a:lnTo>
                      <a:pt x="7" y="18"/>
                    </a:lnTo>
                    <a:lnTo>
                      <a:pt x="10" y="11"/>
                    </a:lnTo>
                    <a:lnTo>
                      <a:pt x="18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0" name="Freeform 178"/>
              <p:cNvSpPr>
                <a:spLocks/>
              </p:cNvSpPr>
              <p:nvPr/>
            </p:nvSpPr>
            <p:spPr bwMode="auto">
              <a:xfrm>
                <a:off x="2750" y="1661"/>
                <a:ext cx="140" cy="62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37" y="0"/>
                  </a:cxn>
                  <a:cxn ang="0">
                    <a:pos x="126" y="4"/>
                  </a:cxn>
                  <a:cxn ang="0">
                    <a:pos x="119" y="8"/>
                  </a:cxn>
                  <a:cxn ang="0">
                    <a:pos x="108" y="11"/>
                  </a:cxn>
                  <a:cxn ang="0">
                    <a:pos x="101" y="11"/>
                  </a:cxn>
                  <a:cxn ang="0">
                    <a:pos x="90" y="15"/>
                  </a:cxn>
                  <a:cxn ang="0">
                    <a:pos x="83" y="18"/>
                  </a:cxn>
                  <a:cxn ang="0">
                    <a:pos x="76" y="22"/>
                  </a:cxn>
                  <a:cxn ang="0">
                    <a:pos x="65" y="26"/>
                  </a:cxn>
                  <a:cxn ang="0">
                    <a:pos x="58" y="26"/>
                  </a:cxn>
                  <a:cxn ang="0">
                    <a:pos x="47" y="29"/>
                  </a:cxn>
                  <a:cxn ang="0">
                    <a:pos x="40" y="36"/>
                  </a:cxn>
                  <a:cxn ang="0">
                    <a:pos x="32" y="40"/>
                  </a:cxn>
                  <a:cxn ang="0">
                    <a:pos x="22" y="44"/>
                  </a:cxn>
                  <a:cxn ang="0">
                    <a:pos x="14" y="47"/>
                  </a:cxn>
                  <a:cxn ang="0">
                    <a:pos x="7" y="51"/>
                  </a:cxn>
                  <a:cxn ang="0">
                    <a:pos x="0" y="58"/>
                  </a:cxn>
                  <a:cxn ang="0">
                    <a:pos x="4" y="62"/>
                  </a:cxn>
                  <a:cxn ang="0">
                    <a:pos x="11" y="58"/>
                  </a:cxn>
                  <a:cxn ang="0">
                    <a:pos x="18" y="54"/>
                  </a:cxn>
                  <a:cxn ang="0">
                    <a:pos x="25" y="51"/>
                  </a:cxn>
                  <a:cxn ang="0">
                    <a:pos x="32" y="44"/>
                  </a:cxn>
                  <a:cxn ang="0">
                    <a:pos x="43" y="40"/>
                  </a:cxn>
                  <a:cxn ang="0">
                    <a:pos x="50" y="36"/>
                  </a:cxn>
                  <a:cxn ang="0">
                    <a:pos x="61" y="33"/>
                  </a:cxn>
                  <a:cxn ang="0">
                    <a:pos x="68" y="33"/>
                  </a:cxn>
                  <a:cxn ang="0">
                    <a:pos x="76" y="29"/>
                  </a:cxn>
                  <a:cxn ang="0">
                    <a:pos x="86" y="26"/>
                  </a:cxn>
                  <a:cxn ang="0">
                    <a:pos x="94" y="22"/>
                  </a:cxn>
                  <a:cxn ang="0">
                    <a:pos x="101" y="18"/>
                  </a:cxn>
                  <a:cxn ang="0">
                    <a:pos x="112" y="18"/>
                  </a:cxn>
                  <a:cxn ang="0">
                    <a:pos x="119" y="15"/>
                  </a:cxn>
                  <a:cxn ang="0">
                    <a:pos x="130" y="11"/>
                  </a:cxn>
                  <a:cxn ang="0">
                    <a:pos x="137" y="8"/>
                  </a:cxn>
                  <a:cxn ang="0">
                    <a:pos x="133" y="8"/>
                  </a:cxn>
                  <a:cxn ang="0">
                    <a:pos x="140" y="0"/>
                  </a:cxn>
                  <a:cxn ang="0">
                    <a:pos x="137" y="0"/>
                  </a:cxn>
                  <a:cxn ang="0">
                    <a:pos x="140" y="0"/>
                  </a:cxn>
                </a:cxnLst>
                <a:rect l="0" t="0" r="r" b="b"/>
                <a:pathLst>
                  <a:path w="140" h="62">
                    <a:moveTo>
                      <a:pt x="140" y="0"/>
                    </a:moveTo>
                    <a:lnTo>
                      <a:pt x="137" y="0"/>
                    </a:lnTo>
                    <a:lnTo>
                      <a:pt x="126" y="4"/>
                    </a:lnTo>
                    <a:lnTo>
                      <a:pt x="119" y="8"/>
                    </a:lnTo>
                    <a:lnTo>
                      <a:pt x="108" y="11"/>
                    </a:lnTo>
                    <a:lnTo>
                      <a:pt x="101" y="11"/>
                    </a:lnTo>
                    <a:lnTo>
                      <a:pt x="90" y="15"/>
                    </a:lnTo>
                    <a:lnTo>
                      <a:pt x="83" y="18"/>
                    </a:lnTo>
                    <a:lnTo>
                      <a:pt x="76" y="22"/>
                    </a:lnTo>
                    <a:lnTo>
                      <a:pt x="65" y="26"/>
                    </a:lnTo>
                    <a:lnTo>
                      <a:pt x="58" y="26"/>
                    </a:lnTo>
                    <a:lnTo>
                      <a:pt x="47" y="29"/>
                    </a:lnTo>
                    <a:lnTo>
                      <a:pt x="40" y="36"/>
                    </a:lnTo>
                    <a:lnTo>
                      <a:pt x="32" y="40"/>
                    </a:lnTo>
                    <a:lnTo>
                      <a:pt x="22" y="44"/>
                    </a:lnTo>
                    <a:lnTo>
                      <a:pt x="14" y="47"/>
                    </a:lnTo>
                    <a:lnTo>
                      <a:pt x="7" y="51"/>
                    </a:lnTo>
                    <a:lnTo>
                      <a:pt x="0" y="58"/>
                    </a:lnTo>
                    <a:lnTo>
                      <a:pt x="4" y="62"/>
                    </a:lnTo>
                    <a:lnTo>
                      <a:pt x="11" y="58"/>
                    </a:lnTo>
                    <a:lnTo>
                      <a:pt x="18" y="54"/>
                    </a:lnTo>
                    <a:lnTo>
                      <a:pt x="25" y="51"/>
                    </a:lnTo>
                    <a:lnTo>
                      <a:pt x="32" y="44"/>
                    </a:lnTo>
                    <a:lnTo>
                      <a:pt x="43" y="40"/>
                    </a:lnTo>
                    <a:lnTo>
                      <a:pt x="50" y="36"/>
                    </a:lnTo>
                    <a:lnTo>
                      <a:pt x="61" y="33"/>
                    </a:lnTo>
                    <a:lnTo>
                      <a:pt x="68" y="33"/>
                    </a:lnTo>
                    <a:lnTo>
                      <a:pt x="76" y="29"/>
                    </a:lnTo>
                    <a:lnTo>
                      <a:pt x="86" y="26"/>
                    </a:lnTo>
                    <a:lnTo>
                      <a:pt x="94" y="22"/>
                    </a:lnTo>
                    <a:lnTo>
                      <a:pt x="101" y="18"/>
                    </a:lnTo>
                    <a:lnTo>
                      <a:pt x="112" y="18"/>
                    </a:lnTo>
                    <a:lnTo>
                      <a:pt x="119" y="15"/>
                    </a:lnTo>
                    <a:lnTo>
                      <a:pt x="130" y="11"/>
                    </a:lnTo>
                    <a:lnTo>
                      <a:pt x="137" y="8"/>
                    </a:lnTo>
                    <a:lnTo>
                      <a:pt x="133" y="8"/>
                    </a:lnTo>
                    <a:lnTo>
                      <a:pt x="140" y="0"/>
                    </a:lnTo>
                    <a:lnTo>
                      <a:pt x="137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1" name="Freeform 179"/>
              <p:cNvSpPr>
                <a:spLocks/>
              </p:cNvSpPr>
              <p:nvPr/>
            </p:nvSpPr>
            <p:spPr bwMode="auto">
              <a:xfrm>
                <a:off x="2883" y="1661"/>
                <a:ext cx="32" cy="11"/>
              </a:xfrm>
              <a:custGeom>
                <a:avLst/>
                <a:gdLst/>
                <a:ahLst/>
                <a:cxnLst>
                  <a:cxn ang="0">
                    <a:pos x="32" y="4"/>
                  </a:cxn>
                  <a:cxn ang="0">
                    <a:pos x="7" y="4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7" y="11"/>
                  </a:cxn>
                  <a:cxn ang="0">
                    <a:pos x="32" y="11"/>
                  </a:cxn>
                  <a:cxn ang="0">
                    <a:pos x="29" y="11"/>
                  </a:cxn>
                  <a:cxn ang="0">
                    <a:pos x="32" y="4"/>
                  </a:cxn>
                </a:cxnLst>
                <a:rect l="0" t="0" r="r" b="b"/>
                <a:pathLst>
                  <a:path w="32" h="11">
                    <a:moveTo>
                      <a:pt x="32" y="4"/>
                    </a:moveTo>
                    <a:lnTo>
                      <a:pt x="7" y="4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7" y="11"/>
                    </a:lnTo>
                    <a:lnTo>
                      <a:pt x="32" y="11"/>
                    </a:lnTo>
                    <a:lnTo>
                      <a:pt x="29" y="11"/>
                    </a:lnTo>
                    <a:lnTo>
                      <a:pt x="3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Freeform 180"/>
              <p:cNvSpPr>
                <a:spLocks/>
              </p:cNvSpPr>
              <p:nvPr/>
            </p:nvSpPr>
            <p:spPr bwMode="auto">
              <a:xfrm>
                <a:off x="2912" y="1665"/>
                <a:ext cx="47" cy="130"/>
              </a:xfrm>
              <a:custGeom>
                <a:avLst/>
                <a:gdLst/>
                <a:ahLst/>
                <a:cxnLst>
                  <a:cxn ang="0">
                    <a:pos x="43" y="130"/>
                  </a:cxn>
                  <a:cxn ang="0">
                    <a:pos x="43" y="126"/>
                  </a:cxn>
                  <a:cxn ang="0">
                    <a:pos x="47" y="108"/>
                  </a:cxn>
                  <a:cxn ang="0">
                    <a:pos x="47" y="94"/>
                  </a:cxn>
                  <a:cxn ang="0">
                    <a:pos x="43" y="76"/>
                  </a:cxn>
                  <a:cxn ang="0">
                    <a:pos x="39" y="58"/>
                  </a:cxn>
                  <a:cxn ang="0">
                    <a:pos x="36" y="43"/>
                  </a:cxn>
                  <a:cxn ang="0">
                    <a:pos x="29" y="29"/>
                  </a:cxn>
                  <a:cxn ang="0">
                    <a:pos x="18" y="14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11" y="18"/>
                  </a:cxn>
                  <a:cxn ang="0">
                    <a:pos x="21" y="32"/>
                  </a:cxn>
                  <a:cxn ang="0">
                    <a:pos x="29" y="43"/>
                  </a:cxn>
                  <a:cxn ang="0">
                    <a:pos x="32" y="58"/>
                  </a:cxn>
                  <a:cxn ang="0">
                    <a:pos x="36" y="76"/>
                  </a:cxn>
                  <a:cxn ang="0">
                    <a:pos x="39" y="94"/>
                  </a:cxn>
                  <a:cxn ang="0">
                    <a:pos x="39" y="108"/>
                  </a:cxn>
                  <a:cxn ang="0">
                    <a:pos x="36" y="126"/>
                  </a:cxn>
                  <a:cxn ang="0">
                    <a:pos x="39" y="122"/>
                  </a:cxn>
                  <a:cxn ang="0">
                    <a:pos x="43" y="130"/>
                  </a:cxn>
                  <a:cxn ang="0">
                    <a:pos x="43" y="126"/>
                  </a:cxn>
                  <a:cxn ang="0">
                    <a:pos x="43" y="130"/>
                  </a:cxn>
                </a:cxnLst>
                <a:rect l="0" t="0" r="r" b="b"/>
                <a:pathLst>
                  <a:path w="47" h="130">
                    <a:moveTo>
                      <a:pt x="43" y="130"/>
                    </a:moveTo>
                    <a:lnTo>
                      <a:pt x="43" y="126"/>
                    </a:lnTo>
                    <a:lnTo>
                      <a:pt x="47" y="108"/>
                    </a:lnTo>
                    <a:lnTo>
                      <a:pt x="47" y="94"/>
                    </a:lnTo>
                    <a:lnTo>
                      <a:pt x="43" y="76"/>
                    </a:lnTo>
                    <a:lnTo>
                      <a:pt x="39" y="58"/>
                    </a:lnTo>
                    <a:lnTo>
                      <a:pt x="36" y="43"/>
                    </a:lnTo>
                    <a:lnTo>
                      <a:pt x="29" y="29"/>
                    </a:lnTo>
                    <a:lnTo>
                      <a:pt x="18" y="14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1" y="18"/>
                    </a:lnTo>
                    <a:lnTo>
                      <a:pt x="21" y="32"/>
                    </a:lnTo>
                    <a:lnTo>
                      <a:pt x="29" y="43"/>
                    </a:lnTo>
                    <a:lnTo>
                      <a:pt x="32" y="58"/>
                    </a:lnTo>
                    <a:lnTo>
                      <a:pt x="36" y="76"/>
                    </a:lnTo>
                    <a:lnTo>
                      <a:pt x="39" y="94"/>
                    </a:lnTo>
                    <a:lnTo>
                      <a:pt x="39" y="108"/>
                    </a:lnTo>
                    <a:lnTo>
                      <a:pt x="36" y="126"/>
                    </a:lnTo>
                    <a:lnTo>
                      <a:pt x="39" y="122"/>
                    </a:lnTo>
                    <a:lnTo>
                      <a:pt x="43" y="130"/>
                    </a:lnTo>
                    <a:lnTo>
                      <a:pt x="43" y="126"/>
                    </a:lnTo>
                    <a:lnTo>
                      <a:pt x="43" y="1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3" name="Freeform 181"/>
              <p:cNvSpPr>
                <a:spLocks/>
              </p:cNvSpPr>
              <p:nvPr/>
            </p:nvSpPr>
            <p:spPr bwMode="auto">
              <a:xfrm>
                <a:off x="2790" y="1787"/>
                <a:ext cx="165" cy="47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10" y="44"/>
                  </a:cxn>
                  <a:cxn ang="0">
                    <a:pos x="21" y="44"/>
                  </a:cxn>
                  <a:cxn ang="0">
                    <a:pos x="32" y="47"/>
                  </a:cxn>
                  <a:cxn ang="0">
                    <a:pos x="64" y="47"/>
                  </a:cxn>
                  <a:cxn ang="0">
                    <a:pos x="75" y="44"/>
                  </a:cxn>
                  <a:cxn ang="0">
                    <a:pos x="86" y="44"/>
                  </a:cxn>
                  <a:cxn ang="0">
                    <a:pos x="97" y="40"/>
                  </a:cxn>
                  <a:cxn ang="0">
                    <a:pos x="107" y="36"/>
                  </a:cxn>
                  <a:cxn ang="0">
                    <a:pos x="118" y="33"/>
                  </a:cxn>
                  <a:cxn ang="0">
                    <a:pos x="129" y="29"/>
                  </a:cxn>
                  <a:cxn ang="0">
                    <a:pos x="140" y="26"/>
                  </a:cxn>
                  <a:cxn ang="0">
                    <a:pos x="147" y="18"/>
                  </a:cxn>
                  <a:cxn ang="0">
                    <a:pos x="158" y="11"/>
                  </a:cxn>
                  <a:cxn ang="0">
                    <a:pos x="165" y="8"/>
                  </a:cxn>
                  <a:cxn ang="0">
                    <a:pos x="161" y="0"/>
                  </a:cxn>
                  <a:cxn ang="0">
                    <a:pos x="154" y="8"/>
                  </a:cxn>
                  <a:cxn ang="0">
                    <a:pos x="143" y="11"/>
                  </a:cxn>
                  <a:cxn ang="0">
                    <a:pos x="136" y="18"/>
                  </a:cxn>
                  <a:cxn ang="0">
                    <a:pos x="125" y="22"/>
                  </a:cxn>
                  <a:cxn ang="0">
                    <a:pos x="115" y="26"/>
                  </a:cxn>
                  <a:cxn ang="0">
                    <a:pos x="104" y="29"/>
                  </a:cxn>
                  <a:cxn ang="0">
                    <a:pos x="97" y="33"/>
                  </a:cxn>
                  <a:cxn ang="0">
                    <a:pos x="86" y="36"/>
                  </a:cxn>
                  <a:cxn ang="0">
                    <a:pos x="75" y="36"/>
                  </a:cxn>
                  <a:cxn ang="0">
                    <a:pos x="64" y="40"/>
                  </a:cxn>
                  <a:cxn ang="0">
                    <a:pos x="32" y="40"/>
                  </a:cxn>
                  <a:cxn ang="0">
                    <a:pos x="21" y="36"/>
                  </a:cxn>
                  <a:cxn ang="0">
                    <a:pos x="10" y="36"/>
                  </a:cxn>
                  <a:cxn ang="0">
                    <a:pos x="0" y="33"/>
                  </a:cxn>
                  <a:cxn ang="0">
                    <a:pos x="3" y="33"/>
                  </a:cxn>
                  <a:cxn ang="0">
                    <a:pos x="0" y="40"/>
                  </a:cxn>
                </a:cxnLst>
                <a:rect l="0" t="0" r="r" b="b"/>
                <a:pathLst>
                  <a:path w="165" h="47">
                    <a:moveTo>
                      <a:pt x="0" y="40"/>
                    </a:moveTo>
                    <a:lnTo>
                      <a:pt x="10" y="44"/>
                    </a:lnTo>
                    <a:lnTo>
                      <a:pt x="21" y="44"/>
                    </a:lnTo>
                    <a:lnTo>
                      <a:pt x="32" y="47"/>
                    </a:lnTo>
                    <a:lnTo>
                      <a:pt x="64" y="47"/>
                    </a:lnTo>
                    <a:lnTo>
                      <a:pt x="75" y="44"/>
                    </a:lnTo>
                    <a:lnTo>
                      <a:pt x="86" y="44"/>
                    </a:lnTo>
                    <a:lnTo>
                      <a:pt x="97" y="40"/>
                    </a:lnTo>
                    <a:lnTo>
                      <a:pt x="107" y="36"/>
                    </a:lnTo>
                    <a:lnTo>
                      <a:pt x="118" y="33"/>
                    </a:lnTo>
                    <a:lnTo>
                      <a:pt x="129" y="29"/>
                    </a:lnTo>
                    <a:lnTo>
                      <a:pt x="140" y="26"/>
                    </a:lnTo>
                    <a:lnTo>
                      <a:pt x="147" y="18"/>
                    </a:lnTo>
                    <a:lnTo>
                      <a:pt x="158" y="11"/>
                    </a:lnTo>
                    <a:lnTo>
                      <a:pt x="165" y="8"/>
                    </a:lnTo>
                    <a:lnTo>
                      <a:pt x="161" y="0"/>
                    </a:lnTo>
                    <a:lnTo>
                      <a:pt x="154" y="8"/>
                    </a:lnTo>
                    <a:lnTo>
                      <a:pt x="143" y="11"/>
                    </a:lnTo>
                    <a:lnTo>
                      <a:pt x="136" y="18"/>
                    </a:lnTo>
                    <a:lnTo>
                      <a:pt x="125" y="22"/>
                    </a:lnTo>
                    <a:lnTo>
                      <a:pt x="115" y="26"/>
                    </a:lnTo>
                    <a:lnTo>
                      <a:pt x="104" y="29"/>
                    </a:lnTo>
                    <a:lnTo>
                      <a:pt x="97" y="33"/>
                    </a:lnTo>
                    <a:lnTo>
                      <a:pt x="86" y="36"/>
                    </a:lnTo>
                    <a:lnTo>
                      <a:pt x="75" y="36"/>
                    </a:lnTo>
                    <a:lnTo>
                      <a:pt x="64" y="40"/>
                    </a:lnTo>
                    <a:lnTo>
                      <a:pt x="32" y="40"/>
                    </a:lnTo>
                    <a:lnTo>
                      <a:pt x="21" y="36"/>
                    </a:lnTo>
                    <a:lnTo>
                      <a:pt x="10" y="36"/>
                    </a:lnTo>
                    <a:lnTo>
                      <a:pt x="0" y="33"/>
                    </a:lnTo>
                    <a:lnTo>
                      <a:pt x="3" y="3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4" name="Freeform 182"/>
              <p:cNvSpPr>
                <a:spLocks/>
              </p:cNvSpPr>
              <p:nvPr/>
            </p:nvSpPr>
            <p:spPr bwMode="auto">
              <a:xfrm>
                <a:off x="2750" y="1777"/>
                <a:ext cx="43" cy="5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1" y="14"/>
                  </a:cxn>
                  <a:cxn ang="0">
                    <a:pos x="14" y="21"/>
                  </a:cxn>
                  <a:cxn ang="0">
                    <a:pos x="18" y="25"/>
                  </a:cxn>
                  <a:cxn ang="0">
                    <a:pos x="22" y="32"/>
                  </a:cxn>
                  <a:cxn ang="0">
                    <a:pos x="25" y="39"/>
                  </a:cxn>
                  <a:cxn ang="0">
                    <a:pos x="32" y="43"/>
                  </a:cxn>
                  <a:cxn ang="0">
                    <a:pos x="40" y="50"/>
                  </a:cxn>
                  <a:cxn ang="0">
                    <a:pos x="43" y="43"/>
                  </a:cxn>
                  <a:cxn ang="0">
                    <a:pos x="36" y="39"/>
                  </a:cxn>
                  <a:cxn ang="0">
                    <a:pos x="32" y="32"/>
                  </a:cxn>
                  <a:cxn ang="0">
                    <a:pos x="29" y="28"/>
                  </a:cxn>
                  <a:cxn ang="0">
                    <a:pos x="25" y="21"/>
                  </a:cxn>
                  <a:cxn ang="0">
                    <a:pos x="22" y="18"/>
                  </a:cxn>
                  <a:cxn ang="0">
                    <a:pos x="18" y="10"/>
                  </a:cxn>
                  <a:cxn ang="0">
                    <a:pos x="14" y="3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0" y="3"/>
                  </a:cxn>
                </a:cxnLst>
                <a:rect l="0" t="0" r="r" b="b"/>
                <a:pathLst>
                  <a:path w="43" h="50">
                    <a:moveTo>
                      <a:pt x="0" y="3"/>
                    </a:moveTo>
                    <a:lnTo>
                      <a:pt x="11" y="14"/>
                    </a:lnTo>
                    <a:lnTo>
                      <a:pt x="14" y="21"/>
                    </a:lnTo>
                    <a:lnTo>
                      <a:pt x="18" y="25"/>
                    </a:lnTo>
                    <a:lnTo>
                      <a:pt x="22" y="32"/>
                    </a:lnTo>
                    <a:lnTo>
                      <a:pt x="25" y="39"/>
                    </a:lnTo>
                    <a:lnTo>
                      <a:pt x="32" y="43"/>
                    </a:lnTo>
                    <a:lnTo>
                      <a:pt x="40" y="50"/>
                    </a:lnTo>
                    <a:lnTo>
                      <a:pt x="43" y="43"/>
                    </a:lnTo>
                    <a:lnTo>
                      <a:pt x="36" y="39"/>
                    </a:lnTo>
                    <a:lnTo>
                      <a:pt x="32" y="32"/>
                    </a:lnTo>
                    <a:lnTo>
                      <a:pt x="29" y="28"/>
                    </a:lnTo>
                    <a:lnTo>
                      <a:pt x="25" y="21"/>
                    </a:lnTo>
                    <a:lnTo>
                      <a:pt x="22" y="18"/>
                    </a:lnTo>
                    <a:lnTo>
                      <a:pt x="18" y="10"/>
                    </a:lnTo>
                    <a:lnTo>
                      <a:pt x="14" y="3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5" name="Freeform 183"/>
              <p:cNvSpPr>
                <a:spLocks/>
              </p:cNvSpPr>
              <p:nvPr/>
            </p:nvSpPr>
            <p:spPr bwMode="auto">
              <a:xfrm>
                <a:off x="2628" y="1553"/>
                <a:ext cx="511" cy="558"/>
              </a:xfrm>
              <a:custGeom>
                <a:avLst/>
                <a:gdLst/>
                <a:ahLst/>
                <a:cxnLst>
                  <a:cxn ang="0">
                    <a:pos x="144" y="267"/>
                  </a:cxn>
                  <a:cxn ang="0">
                    <a:pos x="230" y="285"/>
                  </a:cxn>
                  <a:cxn ang="0">
                    <a:pos x="302" y="267"/>
                  </a:cxn>
                  <a:cxn ang="0">
                    <a:pos x="338" y="198"/>
                  </a:cxn>
                  <a:cxn ang="0">
                    <a:pos x="352" y="94"/>
                  </a:cxn>
                  <a:cxn ang="0">
                    <a:pos x="374" y="134"/>
                  </a:cxn>
                  <a:cxn ang="0">
                    <a:pos x="406" y="105"/>
                  </a:cxn>
                  <a:cxn ang="0">
                    <a:pos x="428" y="126"/>
                  </a:cxn>
                  <a:cxn ang="0">
                    <a:pos x="406" y="134"/>
                  </a:cxn>
                  <a:cxn ang="0">
                    <a:pos x="431" y="137"/>
                  </a:cxn>
                  <a:cxn ang="0">
                    <a:pos x="428" y="87"/>
                  </a:cxn>
                  <a:cxn ang="0">
                    <a:pos x="435" y="72"/>
                  </a:cxn>
                  <a:cxn ang="0">
                    <a:pos x="410" y="69"/>
                  </a:cxn>
                  <a:cxn ang="0">
                    <a:pos x="424" y="26"/>
                  </a:cxn>
                  <a:cxn ang="0">
                    <a:pos x="449" y="40"/>
                  </a:cxn>
                  <a:cxn ang="0">
                    <a:pos x="460" y="40"/>
                  </a:cxn>
                  <a:cxn ang="0">
                    <a:pos x="421" y="15"/>
                  </a:cxn>
                  <a:cxn ang="0">
                    <a:pos x="395" y="76"/>
                  </a:cxn>
                  <a:cxn ang="0">
                    <a:pos x="395" y="44"/>
                  </a:cxn>
                  <a:cxn ang="0">
                    <a:pos x="439" y="4"/>
                  </a:cxn>
                  <a:cxn ang="0">
                    <a:pos x="475" y="98"/>
                  </a:cxn>
                  <a:cxn ang="0">
                    <a:pos x="471" y="188"/>
                  </a:cxn>
                  <a:cxn ang="0">
                    <a:pos x="457" y="202"/>
                  </a:cxn>
                  <a:cxn ang="0">
                    <a:pos x="413" y="173"/>
                  </a:cxn>
                  <a:cxn ang="0">
                    <a:pos x="410" y="195"/>
                  </a:cxn>
                  <a:cxn ang="0">
                    <a:pos x="467" y="202"/>
                  </a:cxn>
                  <a:cxn ang="0">
                    <a:pos x="500" y="227"/>
                  </a:cxn>
                  <a:cxn ang="0">
                    <a:pos x="507" y="267"/>
                  </a:cxn>
                  <a:cxn ang="0">
                    <a:pos x="496" y="317"/>
                  </a:cxn>
                  <a:cxn ang="0">
                    <a:pos x="439" y="357"/>
                  </a:cxn>
                  <a:cxn ang="0">
                    <a:pos x="421" y="414"/>
                  </a:cxn>
                  <a:cxn ang="0">
                    <a:pos x="338" y="504"/>
                  </a:cxn>
                  <a:cxn ang="0">
                    <a:pos x="284" y="530"/>
                  </a:cxn>
                  <a:cxn ang="0">
                    <a:pos x="230" y="548"/>
                  </a:cxn>
                  <a:cxn ang="0">
                    <a:pos x="172" y="555"/>
                  </a:cxn>
                  <a:cxn ang="0">
                    <a:pos x="140" y="526"/>
                  </a:cxn>
                  <a:cxn ang="0">
                    <a:pos x="111" y="479"/>
                  </a:cxn>
                  <a:cxn ang="0">
                    <a:pos x="57" y="465"/>
                  </a:cxn>
                  <a:cxn ang="0">
                    <a:pos x="25" y="404"/>
                  </a:cxn>
                  <a:cxn ang="0">
                    <a:pos x="0" y="339"/>
                  </a:cxn>
                  <a:cxn ang="0">
                    <a:pos x="61" y="321"/>
                  </a:cxn>
                  <a:cxn ang="0">
                    <a:pos x="82" y="389"/>
                  </a:cxn>
                  <a:cxn ang="0">
                    <a:pos x="133" y="393"/>
                  </a:cxn>
                  <a:cxn ang="0">
                    <a:pos x="165" y="371"/>
                  </a:cxn>
                  <a:cxn ang="0">
                    <a:pos x="198" y="350"/>
                  </a:cxn>
                  <a:cxn ang="0">
                    <a:pos x="237" y="350"/>
                  </a:cxn>
                  <a:cxn ang="0">
                    <a:pos x="291" y="357"/>
                  </a:cxn>
                  <a:cxn ang="0">
                    <a:pos x="323" y="389"/>
                  </a:cxn>
                  <a:cxn ang="0">
                    <a:pos x="287" y="339"/>
                  </a:cxn>
                  <a:cxn ang="0">
                    <a:pos x="219" y="335"/>
                  </a:cxn>
                  <a:cxn ang="0">
                    <a:pos x="187" y="310"/>
                  </a:cxn>
                  <a:cxn ang="0">
                    <a:pos x="172" y="324"/>
                  </a:cxn>
                  <a:cxn ang="0">
                    <a:pos x="172" y="357"/>
                  </a:cxn>
                  <a:cxn ang="0">
                    <a:pos x="122" y="386"/>
                  </a:cxn>
                  <a:cxn ang="0">
                    <a:pos x="82" y="310"/>
                  </a:cxn>
                  <a:cxn ang="0">
                    <a:pos x="104" y="234"/>
                  </a:cxn>
                </a:cxnLst>
                <a:rect l="0" t="0" r="r" b="b"/>
                <a:pathLst>
                  <a:path w="511" h="558">
                    <a:moveTo>
                      <a:pt x="126" y="227"/>
                    </a:moveTo>
                    <a:lnTo>
                      <a:pt x="126" y="231"/>
                    </a:lnTo>
                    <a:lnTo>
                      <a:pt x="129" y="238"/>
                    </a:lnTo>
                    <a:lnTo>
                      <a:pt x="133" y="249"/>
                    </a:lnTo>
                    <a:lnTo>
                      <a:pt x="136" y="256"/>
                    </a:lnTo>
                    <a:lnTo>
                      <a:pt x="144" y="267"/>
                    </a:lnTo>
                    <a:lnTo>
                      <a:pt x="154" y="278"/>
                    </a:lnTo>
                    <a:lnTo>
                      <a:pt x="165" y="285"/>
                    </a:lnTo>
                    <a:lnTo>
                      <a:pt x="183" y="285"/>
                    </a:lnTo>
                    <a:lnTo>
                      <a:pt x="198" y="288"/>
                    </a:lnTo>
                    <a:lnTo>
                      <a:pt x="219" y="288"/>
                    </a:lnTo>
                    <a:lnTo>
                      <a:pt x="230" y="285"/>
                    </a:lnTo>
                    <a:lnTo>
                      <a:pt x="252" y="285"/>
                    </a:lnTo>
                    <a:lnTo>
                      <a:pt x="262" y="281"/>
                    </a:lnTo>
                    <a:lnTo>
                      <a:pt x="273" y="278"/>
                    </a:lnTo>
                    <a:lnTo>
                      <a:pt x="280" y="274"/>
                    </a:lnTo>
                    <a:lnTo>
                      <a:pt x="291" y="270"/>
                    </a:lnTo>
                    <a:lnTo>
                      <a:pt x="302" y="267"/>
                    </a:lnTo>
                    <a:lnTo>
                      <a:pt x="313" y="260"/>
                    </a:lnTo>
                    <a:lnTo>
                      <a:pt x="320" y="252"/>
                    </a:lnTo>
                    <a:lnTo>
                      <a:pt x="327" y="249"/>
                    </a:lnTo>
                    <a:lnTo>
                      <a:pt x="338" y="242"/>
                    </a:lnTo>
                    <a:lnTo>
                      <a:pt x="341" y="220"/>
                    </a:lnTo>
                    <a:lnTo>
                      <a:pt x="338" y="198"/>
                    </a:lnTo>
                    <a:lnTo>
                      <a:pt x="334" y="180"/>
                    </a:lnTo>
                    <a:lnTo>
                      <a:pt x="331" y="159"/>
                    </a:lnTo>
                    <a:lnTo>
                      <a:pt x="331" y="123"/>
                    </a:lnTo>
                    <a:lnTo>
                      <a:pt x="338" y="105"/>
                    </a:lnTo>
                    <a:lnTo>
                      <a:pt x="349" y="90"/>
                    </a:lnTo>
                    <a:lnTo>
                      <a:pt x="352" y="94"/>
                    </a:lnTo>
                    <a:lnTo>
                      <a:pt x="356" y="101"/>
                    </a:lnTo>
                    <a:lnTo>
                      <a:pt x="356" y="116"/>
                    </a:lnTo>
                    <a:lnTo>
                      <a:pt x="359" y="123"/>
                    </a:lnTo>
                    <a:lnTo>
                      <a:pt x="359" y="130"/>
                    </a:lnTo>
                    <a:lnTo>
                      <a:pt x="367" y="137"/>
                    </a:lnTo>
                    <a:lnTo>
                      <a:pt x="374" y="134"/>
                    </a:lnTo>
                    <a:lnTo>
                      <a:pt x="381" y="134"/>
                    </a:lnTo>
                    <a:lnTo>
                      <a:pt x="388" y="130"/>
                    </a:lnTo>
                    <a:lnTo>
                      <a:pt x="395" y="130"/>
                    </a:lnTo>
                    <a:lnTo>
                      <a:pt x="403" y="123"/>
                    </a:lnTo>
                    <a:lnTo>
                      <a:pt x="406" y="116"/>
                    </a:lnTo>
                    <a:lnTo>
                      <a:pt x="406" y="105"/>
                    </a:lnTo>
                    <a:lnTo>
                      <a:pt x="410" y="101"/>
                    </a:lnTo>
                    <a:lnTo>
                      <a:pt x="413" y="101"/>
                    </a:lnTo>
                    <a:lnTo>
                      <a:pt x="417" y="98"/>
                    </a:lnTo>
                    <a:lnTo>
                      <a:pt x="424" y="98"/>
                    </a:lnTo>
                    <a:lnTo>
                      <a:pt x="428" y="101"/>
                    </a:lnTo>
                    <a:lnTo>
                      <a:pt x="428" y="126"/>
                    </a:lnTo>
                    <a:lnTo>
                      <a:pt x="421" y="134"/>
                    </a:lnTo>
                    <a:lnTo>
                      <a:pt x="417" y="130"/>
                    </a:lnTo>
                    <a:lnTo>
                      <a:pt x="413" y="130"/>
                    </a:lnTo>
                    <a:lnTo>
                      <a:pt x="410" y="126"/>
                    </a:lnTo>
                    <a:lnTo>
                      <a:pt x="403" y="134"/>
                    </a:lnTo>
                    <a:lnTo>
                      <a:pt x="406" y="134"/>
                    </a:lnTo>
                    <a:lnTo>
                      <a:pt x="410" y="137"/>
                    </a:lnTo>
                    <a:lnTo>
                      <a:pt x="410" y="141"/>
                    </a:lnTo>
                    <a:lnTo>
                      <a:pt x="417" y="141"/>
                    </a:lnTo>
                    <a:lnTo>
                      <a:pt x="421" y="144"/>
                    </a:lnTo>
                    <a:lnTo>
                      <a:pt x="428" y="144"/>
                    </a:lnTo>
                    <a:lnTo>
                      <a:pt x="431" y="137"/>
                    </a:lnTo>
                    <a:lnTo>
                      <a:pt x="435" y="134"/>
                    </a:lnTo>
                    <a:lnTo>
                      <a:pt x="439" y="126"/>
                    </a:lnTo>
                    <a:lnTo>
                      <a:pt x="439" y="94"/>
                    </a:lnTo>
                    <a:lnTo>
                      <a:pt x="435" y="90"/>
                    </a:lnTo>
                    <a:lnTo>
                      <a:pt x="431" y="90"/>
                    </a:lnTo>
                    <a:lnTo>
                      <a:pt x="428" y="87"/>
                    </a:lnTo>
                    <a:lnTo>
                      <a:pt x="417" y="87"/>
                    </a:lnTo>
                    <a:lnTo>
                      <a:pt x="417" y="83"/>
                    </a:lnTo>
                    <a:lnTo>
                      <a:pt x="421" y="80"/>
                    </a:lnTo>
                    <a:lnTo>
                      <a:pt x="421" y="76"/>
                    </a:lnTo>
                    <a:lnTo>
                      <a:pt x="435" y="76"/>
                    </a:lnTo>
                    <a:lnTo>
                      <a:pt x="435" y="72"/>
                    </a:lnTo>
                    <a:lnTo>
                      <a:pt x="439" y="72"/>
                    </a:lnTo>
                    <a:lnTo>
                      <a:pt x="439" y="69"/>
                    </a:lnTo>
                    <a:lnTo>
                      <a:pt x="435" y="65"/>
                    </a:lnTo>
                    <a:lnTo>
                      <a:pt x="417" y="65"/>
                    </a:lnTo>
                    <a:lnTo>
                      <a:pt x="406" y="72"/>
                    </a:lnTo>
                    <a:lnTo>
                      <a:pt x="410" y="69"/>
                    </a:lnTo>
                    <a:lnTo>
                      <a:pt x="410" y="58"/>
                    </a:lnTo>
                    <a:lnTo>
                      <a:pt x="413" y="51"/>
                    </a:lnTo>
                    <a:lnTo>
                      <a:pt x="413" y="47"/>
                    </a:lnTo>
                    <a:lnTo>
                      <a:pt x="417" y="40"/>
                    </a:lnTo>
                    <a:lnTo>
                      <a:pt x="421" y="33"/>
                    </a:lnTo>
                    <a:lnTo>
                      <a:pt x="424" y="26"/>
                    </a:lnTo>
                    <a:lnTo>
                      <a:pt x="435" y="26"/>
                    </a:lnTo>
                    <a:lnTo>
                      <a:pt x="439" y="29"/>
                    </a:lnTo>
                    <a:lnTo>
                      <a:pt x="442" y="29"/>
                    </a:lnTo>
                    <a:lnTo>
                      <a:pt x="446" y="33"/>
                    </a:lnTo>
                    <a:lnTo>
                      <a:pt x="446" y="36"/>
                    </a:lnTo>
                    <a:lnTo>
                      <a:pt x="449" y="40"/>
                    </a:lnTo>
                    <a:lnTo>
                      <a:pt x="446" y="47"/>
                    </a:lnTo>
                    <a:lnTo>
                      <a:pt x="449" y="47"/>
                    </a:lnTo>
                    <a:lnTo>
                      <a:pt x="449" y="51"/>
                    </a:lnTo>
                    <a:lnTo>
                      <a:pt x="453" y="51"/>
                    </a:lnTo>
                    <a:lnTo>
                      <a:pt x="460" y="47"/>
                    </a:lnTo>
                    <a:lnTo>
                      <a:pt x="460" y="40"/>
                    </a:lnTo>
                    <a:lnTo>
                      <a:pt x="457" y="33"/>
                    </a:lnTo>
                    <a:lnTo>
                      <a:pt x="457" y="26"/>
                    </a:lnTo>
                    <a:lnTo>
                      <a:pt x="453" y="22"/>
                    </a:lnTo>
                    <a:lnTo>
                      <a:pt x="446" y="18"/>
                    </a:lnTo>
                    <a:lnTo>
                      <a:pt x="442" y="15"/>
                    </a:lnTo>
                    <a:lnTo>
                      <a:pt x="421" y="15"/>
                    </a:lnTo>
                    <a:lnTo>
                      <a:pt x="410" y="26"/>
                    </a:lnTo>
                    <a:lnTo>
                      <a:pt x="406" y="36"/>
                    </a:lnTo>
                    <a:lnTo>
                      <a:pt x="403" y="47"/>
                    </a:lnTo>
                    <a:lnTo>
                      <a:pt x="399" y="58"/>
                    </a:lnTo>
                    <a:lnTo>
                      <a:pt x="399" y="65"/>
                    </a:lnTo>
                    <a:lnTo>
                      <a:pt x="395" y="76"/>
                    </a:lnTo>
                    <a:lnTo>
                      <a:pt x="392" y="87"/>
                    </a:lnTo>
                    <a:lnTo>
                      <a:pt x="392" y="94"/>
                    </a:lnTo>
                    <a:lnTo>
                      <a:pt x="388" y="83"/>
                    </a:lnTo>
                    <a:lnTo>
                      <a:pt x="388" y="69"/>
                    </a:lnTo>
                    <a:lnTo>
                      <a:pt x="392" y="54"/>
                    </a:lnTo>
                    <a:lnTo>
                      <a:pt x="395" y="44"/>
                    </a:lnTo>
                    <a:lnTo>
                      <a:pt x="399" y="29"/>
                    </a:lnTo>
                    <a:lnTo>
                      <a:pt x="403" y="22"/>
                    </a:lnTo>
                    <a:lnTo>
                      <a:pt x="410" y="11"/>
                    </a:lnTo>
                    <a:lnTo>
                      <a:pt x="421" y="0"/>
                    </a:lnTo>
                    <a:lnTo>
                      <a:pt x="428" y="0"/>
                    </a:lnTo>
                    <a:lnTo>
                      <a:pt x="439" y="4"/>
                    </a:lnTo>
                    <a:lnTo>
                      <a:pt x="446" y="8"/>
                    </a:lnTo>
                    <a:lnTo>
                      <a:pt x="460" y="22"/>
                    </a:lnTo>
                    <a:lnTo>
                      <a:pt x="464" y="29"/>
                    </a:lnTo>
                    <a:lnTo>
                      <a:pt x="471" y="36"/>
                    </a:lnTo>
                    <a:lnTo>
                      <a:pt x="475" y="47"/>
                    </a:lnTo>
                    <a:lnTo>
                      <a:pt x="475" y="98"/>
                    </a:lnTo>
                    <a:lnTo>
                      <a:pt x="471" y="112"/>
                    </a:lnTo>
                    <a:lnTo>
                      <a:pt x="471" y="130"/>
                    </a:lnTo>
                    <a:lnTo>
                      <a:pt x="467" y="148"/>
                    </a:lnTo>
                    <a:lnTo>
                      <a:pt x="467" y="166"/>
                    </a:lnTo>
                    <a:lnTo>
                      <a:pt x="471" y="184"/>
                    </a:lnTo>
                    <a:lnTo>
                      <a:pt x="471" y="188"/>
                    </a:lnTo>
                    <a:lnTo>
                      <a:pt x="467" y="188"/>
                    </a:lnTo>
                    <a:lnTo>
                      <a:pt x="464" y="191"/>
                    </a:lnTo>
                    <a:lnTo>
                      <a:pt x="464" y="195"/>
                    </a:lnTo>
                    <a:lnTo>
                      <a:pt x="460" y="195"/>
                    </a:lnTo>
                    <a:lnTo>
                      <a:pt x="457" y="198"/>
                    </a:lnTo>
                    <a:lnTo>
                      <a:pt x="457" y="202"/>
                    </a:lnTo>
                    <a:lnTo>
                      <a:pt x="439" y="202"/>
                    </a:lnTo>
                    <a:lnTo>
                      <a:pt x="435" y="198"/>
                    </a:lnTo>
                    <a:lnTo>
                      <a:pt x="428" y="195"/>
                    </a:lnTo>
                    <a:lnTo>
                      <a:pt x="417" y="184"/>
                    </a:lnTo>
                    <a:lnTo>
                      <a:pt x="413" y="177"/>
                    </a:lnTo>
                    <a:lnTo>
                      <a:pt x="413" y="173"/>
                    </a:lnTo>
                    <a:lnTo>
                      <a:pt x="410" y="170"/>
                    </a:lnTo>
                    <a:lnTo>
                      <a:pt x="410" y="166"/>
                    </a:lnTo>
                    <a:lnTo>
                      <a:pt x="403" y="173"/>
                    </a:lnTo>
                    <a:lnTo>
                      <a:pt x="403" y="180"/>
                    </a:lnTo>
                    <a:lnTo>
                      <a:pt x="406" y="188"/>
                    </a:lnTo>
                    <a:lnTo>
                      <a:pt x="410" y="195"/>
                    </a:lnTo>
                    <a:lnTo>
                      <a:pt x="413" y="195"/>
                    </a:lnTo>
                    <a:lnTo>
                      <a:pt x="428" y="209"/>
                    </a:lnTo>
                    <a:lnTo>
                      <a:pt x="435" y="213"/>
                    </a:lnTo>
                    <a:lnTo>
                      <a:pt x="460" y="213"/>
                    </a:lnTo>
                    <a:lnTo>
                      <a:pt x="464" y="206"/>
                    </a:lnTo>
                    <a:lnTo>
                      <a:pt x="467" y="202"/>
                    </a:lnTo>
                    <a:lnTo>
                      <a:pt x="471" y="202"/>
                    </a:lnTo>
                    <a:lnTo>
                      <a:pt x="478" y="206"/>
                    </a:lnTo>
                    <a:lnTo>
                      <a:pt x="482" y="206"/>
                    </a:lnTo>
                    <a:lnTo>
                      <a:pt x="493" y="216"/>
                    </a:lnTo>
                    <a:lnTo>
                      <a:pt x="496" y="224"/>
                    </a:lnTo>
                    <a:lnTo>
                      <a:pt x="500" y="227"/>
                    </a:lnTo>
                    <a:lnTo>
                      <a:pt x="503" y="234"/>
                    </a:lnTo>
                    <a:lnTo>
                      <a:pt x="507" y="242"/>
                    </a:lnTo>
                    <a:lnTo>
                      <a:pt x="507" y="245"/>
                    </a:lnTo>
                    <a:lnTo>
                      <a:pt x="511" y="252"/>
                    </a:lnTo>
                    <a:lnTo>
                      <a:pt x="507" y="260"/>
                    </a:lnTo>
                    <a:lnTo>
                      <a:pt x="507" y="267"/>
                    </a:lnTo>
                    <a:lnTo>
                      <a:pt x="500" y="270"/>
                    </a:lnTo>
                    <a:lnTo>
                      <a:pt x="503" y="278"/>
                    </a:lnTo>
                    <a:lnTo>
                      <a:pt x="507" y="285"/>
                    </a:lnTo>
                    <a:lnTo>
                      <a:pt x="507" y="288"/>
                    </a:lnTo>
                    <a:lnTo>
                      <a:pt x="500" y="303"/>
                    </a:lnTo>
                    <a:lnTo>
                      <a:pt x="496" y="317"/>
                    </a:lnTo>
                    <a:lnTo>
                      <a:pt x="489" y="332"/>
                    </a:lnTo>
                    <a:lnTo>
                      <a:pt x="482" y="346"/>
                    </a:lnTo>
                    <a:lnTo>
                      <a:pt x="475" y="360"/>
                    </a:lnTo>
                    <a:lnTo>
                      <a:pt x="442" y="393"/>
                    </a:lnTo>
                    <a:lnTo>
                      <a:pt x="439" y="389"/>
                    </a:lnTo>
                    <a:lnTo>
                      <a:pt x="439" y="357"/>
                    </a:lnTo>
                    <a:lnTo>
                      <a:pt x="435" y="350"/>
                    </a:lnTo>
                    <a:lnTo>
                      <a:pt x="428" y="350"/>
                    </a:lnTo>
                    <a:lnTo>
                      <a:pt x="424" y="357"/>
                    </a:lnTo>
                    <a:lnTo>
                      <a:pt x="428" y="364"/>
                    </a:lnTo>
                    <a:lnTo>
                      <a:pt x="428" y="396"/>
                    </a:lnTo>
                    <a:lnTo>
                      <a:pt x="421" y="414"/>
                    </a:lnTo>
                    <a:lnTo>
                      <a:pt x="413" y="432"/>
                    </a:lnTo>
                    <a:lnTo>
                      <a:pt x="403" y="447"/>
                    </a:lnTo>
                    <a:lnTo>
                      <a:pt x="374" y="476"/>
                    </a:lnTo>
                    <a:lnTo>
                      <a:pt x="359" y="486"/>
                    </a:lnTo>
                    <a:lnTo>
                      <a:pt x="345" y="501"/>
                    </a:lnTo>
                    <a:lnTo>
                      <a:pt x="338" y="504"/>
                    </a:lnTo>
                    <a:lnTo>
                      <a:pt x="327" y="508"/>
                    </a:lnTo>
                    <a:lnTo>
                      <a:pt x="320" y="512"/>
                    </a:lnTo>
                    <a:lnTo>
                      <a:pt x="313" y="519"/>
                    </a:lnTo>
                    <a:lnTo>
                      <a:pt x="302" y="522"/>
                    </a:lnTo>
                    <a:lnTo>
                      <a:pt x="295" y="526"/>
                    </a:lnTo>
                    <a:lnTo>
                      <a:pt x="284" y="530"/>
                    </a:lnTo>
                    <a:lnTo>
                      <a:pt x="277" y="533"/>
                    </a:lnTo>
                    <a:lnTo>
                      <a:pt x="266" y="537"/>
                    </a:lnTo>
                    <a:lnTo>
                      <a:pt x="259" y="540"/>
                    </a:lnTo>
                    <a:lnTo>
                      <a:pt x="248" y="544"/>
                    </a:lnTo>
                    <a:lnTo>
                      <a:pt x="241" y="548"/>
                    </a:lnTo>
                    <a:lnTo>
                      <a:pt x="230" y="548"/>
                    </a:lnTo>
                    <a:lnTo>
                      <a:pt x="219" y="551"/>
                    </a:lnTo>
                    <a:lnTo>
                      <a:pt x="208" y="555"/>
                    </a:lnTo>
                    <a:lnTo>
                      <a:pt x="190" y="555"/>
                    </a:lnTo>
                    <a:lnTo>
                      <a:pt x="187" y="558"/>
                    </a:lnTo>
                    <a:lnTo>
                      <a:pt x="180" y="555"/>
                    </a:lnTo>
                    <a:lnTo>
                      <a:pt x="172" y="555"/>
                    </a:lnTo>
                    <a:lnTo>
                      <a:pt x="169" y="551"/>
                    </a:lnTo>
                    <a:lnTo>
                      <a:pt x="162" y="548"/>
                    </a:lnTo>
                    <a:lnTo>
                      <a:pt x="158" y="544"/>
                    </a:lnTo>
                    <a:lnTo>
                      <a:pt x="151" y="540"/>
                    </a:lnTo>
                    <a:lnTo>
                      <a:pt x="144" y="533"/>
                    </a:lnTo>
                    <a:lnTo>
                      <a:pt x="140" y="526"/>
                    </a:lnTo>
                    <a:lnTo>
                      <a:pt x="136" y="519"/>
                    </a:lnTo>
                    <a:lnTo>
                      <a:pt x="129" y="508"/>
                    </a:lnTo>
                    <a:lnTo>
                      <a:pt x="126" y="501"/>
                    </a:lnTo>
                    <a:lnTo>
                      <a:pt x="122" y="494"/>
                    </a:lnTo>
                    <a:lnTo>
                      <a:pt x="115" y="486"/>
                    </a:lnTo>
                    <a:lnTo>
                      <a:pt x="111" y="479"/>
                    </a:lnTo>
                    <a:lnTo>
                      <a:pt x="100" y="479"/>
                    </a:lnTo>
                    <a:lnTo>
                      <a:pt x="100" y="483"/>
                    </a:lnTo>
                    <a:lnTo>
                      <a:pt x="86" y="479"/>
                    </a:lnTo>
                    <a:lnTo>
                      <a:pt x="75" y="476"/>
                    </a:lnTo>
                    <a:lnTo>
                      <a:pt x="64" y="468"/>
                    </a:lnTo>
                    <a:lnTo>
                      <a:pt x="57" y="465"/>
                    </a:lnTo>
                    <a:lnTo>
                      <a:pt x="50" y="454"/>
                    </a:lnTo>
                    <a:lnTo>
                      <a:pt x="43" y="447"/>
                    </a:lnTo>
                    <a:lnTo>
                      <a:pt x="39" y="436"/>
                    </a:lnTo>
                    <a:lnTo>
                      <a:pt x="32" y="425"/>
                    </a:lnTo>
                    <a:lnTo>
                      <a:pt x="28" y="414"/>
                    </a:lnTo>
                    <a:lnTo>
                      <a:pt x="25" y="404"/>
                    </a:lnTo>
                    <a:lnTo>
                      <a:pt x="21" y="393"/>
                    </a:lnTo>
                    <a:lnTo>
                      <a:pt x="18" y="382"/>
                    </a:lnTo>
                    <a:lnTo>
                      <a:pt x="10" y="371"/>
                    </a:lnTo>
                    <a:lnTo>
                      <a:pt x="7" y="360"/>
                    </a:lnTo>
                    <a:lnTo>
                      <a:pt x="3" y="350"/>
                    </a:lnTo>
                    <a:lnTo>
                      <a:pt x="0" y="339"/>
                    </a:lnTo>
                    <a:lnTo>
                      <a:pt x="18" y="339"/>
                    </a:lnTo>
                    <a:lnTo>
                      <a:pt x="28" y="335"/>
                    </a:lnTo>
                    <a:lnTo>
                      <a:pt x="36" y="332"/>
                    </a:lnTo>
                    <a:lnTo>
                      <a:pt x="43" y="328"/>
                    </a:lnTo>
                    <a:lnTo>
                      <a:pt x="54" y="324"/>
                    </a:lnTo>
                    <a:lnTo>
                      <a:pt x="61" y="321"/>
                    </a:lnTo>
                    <a:lnTo>
                      <a:pt x="72" y="317"/>
                    </a:lnTo>
                    <a:lnTo>
                      <a:pt x="72" y="328"/>
                    </a:lnTo>
                    <a:lnTo>
                      <a:pt x="75" y="339"/>
                    </a:lnTo>
                    <a:lnTo>
                      <a:pt x="75" y="368"/>
                    </a:lnTo>
                    <a:lnTo>
                      <a:pt x="79" y="378"/>
                    </a:lnTo>
                    <a:lnTo>
                      <a:pt x="82" y="389"/>
                    </a:lnTo>
                    <a:lnTo>
                      <a:pt x="90" y="400"/>
                    </a:lnTo>
                    <a:lnTo>
                      <a:pt x="100" y="404"/>
                    </a:lnTo>
                    <a:lnTo>
                      <a:pt x="115" y="404"/>
                    </a:lnTo>
                    <a:lnTo>
                      <a:pt x="118" y="400"/>
                    </a:lnTo>
                    <a:lnTo>
                      <a:pt x="126" y="396"/>
                    </a:lnTo>
                    <a:lnTo>
                      <a:pt x="133" y="393"/>
                    </a:lnTo>
                    <a:lnTo>
                      <a:pt x="136" y="389"/>
                    </a:lnTo>
                    <a:lnTo>
                      <a:pt x="144" y="386"/>
                    </a:lnTo>
                    <a:lnTo>
                      <a:pt x="147" y="382"/>
                    </a:lnTo>
                    <a:lnTo>
                      <a:pt x="154" y="378"/>
                    </a:lnTo>
                    <a:lnTo>
                      <a:pt x="158" y="375"/>
                    </a:lnTo>
                    <a:lnTo>
                      <a:pt x="165" y="371"/>
                    </a:lnTo>
                    <a:lnTo>
                      <a:pt x="169" y="368"/>
                    </a:lnTo>
                    <a:lnTo>
                      <a:pt x="176" y="364"/>
                    </a:lnTo>
                    <a:lnTo>
                      <a:pt x="183" y="360"/>
                    </a:lnTo>
                    <a:lnTo>
                      <a:pt x="187" y="360"/>
                    </a:lnTo>
                    <a:lnTo>
                      <a:pt x="194" y="357"/>
                    </a:lnTo>
                    <a:lnTo>
                      <a:pt x="198" y="350"/>
                    </a:lnTo>
                    <a:lnTo>
                      <a:pt x="201" y="346"/>
                    </a:lnTo>
                    <a:lnTo>
                      <a:pt x="212" y="346"/>
                    </a:lnTo>
                    <a:lnTo>
                      <a:pt x="219" y="350"/>
                    </a:lnTo>
                    <a:lnTo>
                      <a:pt x="223" y="350"/>
                    </a:lnTo>
                    <a:lnTo>
                      <a:pt x="230" y="353"/>
                    </a:lnTo>
                    <a:lnTo>
                      <a:pt x="237" y="350"/>
                    </a:lnTo>
                    <a:lnTo>
                      <a:pt x="259" y="350"/>
                    </a:lnTo>
                    <a:lnTo>
                      <a:pt x="266" y="346"/>
                    </a:lnTo>
                    <a:lnTo>
                      <a:pt x="273" y="346"/>
                    </a:lnTo>
                    <a:lnTo>
                      <a:pt x="280" y="350"/>
                    </a:lnTo>
                    <a:lnTo>
                      <a:pt x="287" y="350"/>
                    </a:lnTo>
                    <a:lnTo>
                      <a:pt x="291" y="357"/>
                    </a:lnTo>
                    <a:lnTo>
                      <a:pt x="320" y="418"/>
                    </a:lnTo>
                    <a:lnTo>
                      <a:pt x="323" y="418"/>
                    </a:lnTo>
                    <a:lnTo>
                      <a:pt x="331" y="414"/>
                    </a:lnTo>
                    <a:lnTo>
                      <a:pt x="331" y="407"/>
                    </a:lnTo>
                    <a:lnTo>
                      <a:pt x="327" y="396"/>
                    </a:lnTo>
                    <a:lnTo>
                      <a:pt x="323" y="389"/>
                    </a:lnTo>
                    <a:lnTo>
                      <a:pt x="320" y="378"/>
                    </a:lnTo>
                    <a:lnTo>
                      <a:pt x="316" y="371"/>
                    </a:lnTo>
                    <a:lnTo>
                      <a:pt x="309" y="360"/>
                    </a:lnTo>
                    <a:lnTo>
                      <a:pt x="305" y="353"/>
                    </a:lnTo>
                    <a:lnTo>
                      <a:pt x="298" y="346"/>
                    </a:lnTo>
                    <a:lnTo>
                      <a:pt x="287" y="339"/>
                    </a:lnTo>
                    <a:lnTo>
                      <a:pt x="280" y="339"/>
                    </a:lnTo>
                    <a:lnTo>
                      <a:pt x="277" y="335"/>
                    </a:lnTo>
                    <a:lnTo>
                      <a:pt x="248" y="335"/>
                    </a:lnTo>
                    <a:lnTo>
                      <a:pt x="241" y="339"/>
                    </a:lnTo>
                    <a:lnTo>
                      <a:pt x="226" y="339"/>
                    </a:lnTo>
                    <a:lnTo>
                      <a:pt x="219" y="335"/>
                    </a:lnTo>
                    <a:lnTo>
                      <a:pt x="212" y="335"/>
                    </a:lnTo>
                    <a:lnTo>
                      <a:pt x="205" y="332"/>
                    </a:lnTo>
                    <a:lnTo>
                      <a:pt x="201" y="328"/>
                    </a:lnTo>
                    <a:lnTo>
                      <a:pt x="194" y="324"/>
                    </a:lnTo>
                    <a:lnTo>
                      <a:pt x="190" y="317"/>
                    </a:lnTo>
                    <a:lnTo>
                      <a:pt x="187" y="310"/>
                    </a:lnTo>
                    <a:lnTo>
                      <a:pt x="172" y="310"/>
                    </a:lnTo>
                    <a:lnTo>
                      <a:pt x="169" y="314"/>
                    </a:lnTo>
                    <a:lnTo>
                      <a:pt x="165" y="314"/>
                    </a:lnTo>
                    <a:lnTo>
                      <a:pt x="165" y="321"/>
                    </a:lnTo>
                    <a:lnTo>
                      <a:pt x="169" y="321"/>
                    </a:lnTo>
                    <a:lnTo>
                      <a:pt x="172" y="324"/>
                    </a:lnTo>
                    <a:lnTo>
                      <a:pt x="187" y="324"/>
                    </a:lnTo>
                    <a:lnTo>
                      <a:pt x="190" y="328"/>
                    </a:lnTo>
                    <a:lnTo>
                      <a:pt x="190" y="339"/>
                    </a:lnTo>
                    <a:lnTo>
                      <a:pt x="187" y="346"/>
                    </a:lnTo>
                    <a:lnTo>
                      <a:pt x="180" y="353"/>
                    </a:lnTo>
                    <a:lnTo>
                      <a:pt x="172" y="357"/>
                    </a:lnTo>
                    <a:lnTo>
                      <a:pt x="165" y="360"/>
                    </a:lnTo>
                    <a:lnTo>
                      <a:pt x="154" y="364"/>
                    </a:lnTo>
                    <a:lnTo>
                      <a:pt x="147" y="368"/>
                    </a:lnTo>
                    <a:lnTo>
                      <a:pt x="133" y="382"/>
                    </a:lnTo>
                    <a:lnTo>
                      <a:pt x="126" y="386"/>
                    </a:lnTo>
                    <a:lnTo>
                      <a:pt x="122" y="386"/>
                    </a:lnTo>
                    <a:lnTo>
                      <a:pt x="115" y="389"/>
                    </a:lnTo>
                    <a:lnTo>
                      <a:pt x="93" y="389"/>
                    </a:lnTo>
                    <a:lnTo>
                      <a:pt x="90" y="371"/>
                    </a:lnTo>
                    <a:lnTo>
                      <a:pt x="86" y="350"/>
                    </a:lnTo>
                    <a:lnTo>
                      <a:pt x="86" y="328"/>
                    </a:lnTo>
                    <a:lnTo>
                      <a:pt x="82" y="310"/>
                    </a:lnTo>
                    <a:lnTo>
                      <a:pt x="82" y="296"/>
                    </a:lnTo>
                    <a:lnTo>
                      <a:pt x="90" y="285"/>
                    </a:lnTo>
                    <a:lnTo>
                      <a:pt x="93" y="270"/>
                    </a:lnTo>
                    <a:lnTo>
                      <a:pt x="97" y="260"/>
                    </a:lnTo>
                    <a:lnTo>
                      <a:pt x="100" y="245"/>
                    </a:lnTo>
                    <a:lnTo>
                      <a:pt x="104" y="234"/>
                    </a:lnTo>
                    <a:lnTo>
                      <a:pt x="100" y="224"/>
                    </a:lnTo>
                    <a:lnTo>
                      <a:pt x="97" y="209"/>
                    </a:lnTo>
                    <a:lnTo>
                      <a:pt x="100" y="209"/>
                    </a:lnTo>
                    <a:lnTo>
                      <a:pt x="118" y="227"/>
                    </a:lnTo>
                    <a:lnTo>
                      <a:pt x="126" y="22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6" name="Freeform 184"/>
              <p:cNvSpPr>
                <a:spLocks/>
              </p:cNvSpPr>
              <p:nvPr/>
            </p:nvSpPr>
            <p:spPr bwMode="auto">
              <a:xfrm>
                <a:off x="2750" y="1780"/>
                <a:ext cx="7" cy="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7" y="0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lnTo>
                      <a:pt x="7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7" name="Freeform 185"/>
              <p:cNvSpPr>
                <a:spLocks/>
              </p:cNvSpPr>
              <p:nvPr/>
            </p:nvSpPr>
            <p:spPr bwMode="auto">
              <a:xfrm>
                <a:off x="2750" y="1780"/>
                <a:ext cx="54" cy="61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43" y="54"/>
                  </a:cxn>
                  <a:cxn ang="0">
                    <a:pos x="36" y="47"/>
                  </a:cxn>
                  <a:cxn ang="0">
                    <a:pos x="29" y="43"/>
                  </a:cxn>
                  <a:cxn ang="0">
                    <a:pos x="22" y="36"/>
                  </a:cxn>
                  <a:cxn ang="0">
                    <a:pos x="18" y="29"/>
                  </a:cxn>
                  <a:cxn ang="0">
                    <a:pos x="14" y="18"/>
                  </a:cxn>
                  <a:cxn ang="0">
                    <a:pos x="11" y="11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4" y="15"/>
                  </a:cxn>
                  <a:cxn ang="0">
                    <a:pos x="7" y="22"/>
                  </a:cxn>
                  <a:cxn ang="0">
                    <a:pos x="11" y="33"/>
                  </a:cxn>
                  <a:cxn ang="0">
                    <a:pos x="32" y="54"/>
                  </a:cxn>
                  <a:cxn ang="0">
                    <a:pos x="40" y="58"/>
                  </a:cxn>
                  <a:cxn ang="0">
                    <a:pos x="50" y="61"/>
                  </a:cxn>
                  <a:cxn ang="0">
                    <a:pos x="54" y="61"/>
                  </a:cxn>
                  <a:cxn ang="0">
                    <a:pos x="54" y="54"/>
                  </a:cxn>
                </a:cxnLst>
                <a:rect l="0" t="0" r="r" b="b"/>
                <a:pathLst>
                  <a:path w="54" h="61">
                    <a:moveTo>
                      <a:pt x="54" y="54"/>
                    </a:moveTo>
                    <a:lnTo>
                      <a:pt x="43" y="54"/>
                    </a:lnTo>
                    <a:lnTo>
                      <a:pt x="36" y="47"/>
                    </a:lnTo>
                    <a:lnTo>
                      <a:pt x="29" y="43"/>
                    </a:lnTo>
                    <a:lnTo>
                      <a:pt x="22" y="36"/>
                    </a:lnTo>
                    <a:lnTo>
                      <a:pt x="18" y="29"/>
                    </a:lnTo>
                    <a:lnTo>
                      <a:pt x="14" y="18"/>
                    </a:lnTo>
                    <a:lnTo>
                      <a:pt x="11" y="11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15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32" y="54"/>
                    </a:lnTo>
                    <a:lnTo>
                      <a:pt x="40" y="58"/>
                    </a:lnTo>
                    <a:lnTo>
                      <a:pt x="50" y="61"/>
                    </a:lnTo>
                    <a:lnTo>
                      <a:pt x="54" y="61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8" name="Freeform 186"/>
              <p:cNvSpPr>
                <a:spLocks/>
              </p:cNvSpPr>
              <p:nvPr/>
            </p:nvSpPr>
            <p:spPr bwMode="auto">
              <a:xfrm>
                <a:off x="2804" y="1791"/>
                <a:ext cx="165" cy="54"/>
              </a:xfrm>
              <a:custGeom>
                <a:avLst/>
                <a:gdLst/>
                <a:ahLst/>
                <a:cxnLst>
                  <a:cxn ang="0">
                    <a:pos x="158" y="4"/>
                  </a:cxn>
                  <a:cxn ang="0">
                    <a:pos x="158" y="0"/>
                  </a:cxn>
                  <a:cxn ang="0">
                    <a:pos x="144" y="14"/>
                  </a:cxn>
                  <a:cxn ang="0">
                    <a:pos x="133" y="18"/>
                  </a:cxn>
                  <a:cxn ang="0">
                    <a:pos x="122" y="25"/>
                  </a:cxn>
                  <a:cxn ang="0">
                    <a:pos x="115" y="29"/>
                  </a:cxn>
                  <a:cxn ang="0">
                    <a:pos x="104" y="32"/>
                  </a:cxn>
                  <a:cxn ang="0">
                    <a:pos x="93" y="36"/>
                  </a:cxn>
                  <a:cxn ang="0">
                    <a:pos x="86" y="40"/>
                  </a:cxn>
                  <a:cxn ang="0">
                    <a:pos x="76" y="43"/>
                  </a:cxn>
                  <a:cxn ang="0">
                    <a:pos x="65" y="43"/>
                  </a:cxn>
                  <a:cxn ang="0">
                    <a:pos x="54" y="47"/>
                  </a:cxn>
                  <a:cxn ang="0">
                    <a:pos x="7" y="47"/>
                  </a:cxn>
                  <a:cxn ang="0">
                    <a:pos x="0" y="43"/>
                  </a:cxn>
                  <a:cxn ang="0">
                    <a:pos x="0" y="50"/>
                  </a:cxn>
                  <a:cxn ang="0">
                    <a:pos x="7" y="50"/>
                  </a:cxn>
                  <a:cxn ang="0">
                    <a:pos x="22" y="54"/>
                  </a:cxn>
                  <a:cxn ang="0">
                    <a:pos x="43" y="54"/>
                  </a:cxn>
                  <a:cxn ang="0">
                    <a:pos x="54" y="50"/>
                  </a:cxn>
                  <a:cxn ang="0">
                    <a:pos x="65" y="50"/>
                  </a:cxn>
                  <a:cxn ang="0">
                    <a:pos x="76" y="47"/>
                  </a:cxn>
                  <a:cxn ang="0">
                    <a:pos x="86" y="47"/>
                  </a:cxn>
                  <a:cxn ang="0">
                    <a:pos x="97" y="43"/>
                  </a:cxn>
                  <a:cxn ang="0">
                    <a:pos x="108" y="40"/>
                  </a:cxn>
                  <a:cxn ang="0">
                    <a:pos x="119" y="36"/>
                  </a:cxn>
                  <a:cxn ang="0">
                    <a:pos x="126" y="32"/>
                  </a:cxn>
                  <a:cxn ang="0">
                    <a:pos x="137" y="25"/>
                  </a:cxn>
                  <a:cxn ang="0">
                    <a:pos x="147" y="18"/>
                  </a:cxn>
                  <a:cxn ang="0">
                    <a:pos x="155" y="11"/>
                  </a:cxn>
                  <a:cxn ang="0">
                    <a:pos x="165" y="7"/>
                  </a:cxn>
                  <a:cxn ang="0">
                    <a:pos x="165" y="4"/>
                  </a:cxn>
                  <a:cxn ang="0">
                    <a:pos x="165" y="7"/>
                  </a:cxn>
                  <a:cxn ang="0">
                    <a:pos x="165" y="4"/>
                  </a:cxn>
                  <a:cxn ang="0">
                    <a:pos x="158" y="4"/>
                  </a:cxn>
                </a:cxnLst>
                <a:rect l="0" t="0" r="r" b="b"/>
                <a:pathLst>
                  <a:path w="165" h="54">
                    <a:moveTo>
                      <a:pt x="158" y="4"/>
                    </a:moveTo>
                    <a:lnTo>
                      <a:pt x="158" y="0"/>
                    </a:lnTo>
                    <a:lnTo>
                      <a:pt x="144" y="14"/>
                    </a:lnTo>
                    <a:lnTo>
                      <a:pt x="133" y="18"/>
                    </a:lnTo>
                    <a:lnTo>
                      <a:pt x="122" y="25"/>
                    </a:lnTo>
                    <a:lnTo>
                      <a:pt x="115" y="29"/>
                    </a:lnTo>
                    <a:lnTo>
                      <a:pt x="104" y="32"/>
                    </a:lnTo>
                    <a:lnTo>
                      <a:pt x="93" y="36"/>
                    </a:lnTo>
                    <a:lnTo>
                      <a:pt x="86" y="40"/>
                    </a:lnTo>
                    <a:lnTo>
                      <a:pt x="76" y="43"/>
                    </a:lnTo>
                    <a:lnTo>
                      <a:pt x="65" y="43"/>
                    </a:lnTo>
                    <a:lnTo>
                      <a:pt x="54" y="47"/>
                    </a:lnTo>
                    <a:lnTo>
                      <a:pt x="7" y="47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7" y="50"/>
                    </a:lnTo>
                    <a:lnTo>
                      <a:pt x="22" y="54"/>
                    </a:lnTo>
                    <a:lnTo>
                      <a:pt x="43" y="54"/>
                    </a:lnTo>
                    <a:lnTo>
                      <a:pt x="54" y="50"/>
                    </a:lnTo>
                    <a:lnTo>
                      <a:pt x="65" y="50"/>
                    </a:lnTo>
                    <a:lnTo>
                      <a:pt x="76" y="47"/>
                    </a:lnTo>
                    <a:lnTo>
                      <a:pt x="86" y="47"/>
                    </a:lnTo>
                    <a:lnTo>
                      <a:pt x="97" y="43"/>
                    </a:lnTo>
                    <a:lnTo>
                      <a:pt x="108" y="40"/>
                    </a:lnTo>
                    <a:lnTo>
                      <a:pt x="119" y="36"/>
                    </a:lnTo>
                    <a:lnTo>
                      <a:pt x="126" y="32"/>
                    </a:lnTo>
                    <a:lnTo>
                      <a:pt x="137" y="25"/>
                    </a:lnTo>
                    <a:lnTo>
                      <a:pt x="147" y="18"/>
                    </a:lnTo>
                    <a:lnTo>
                      <a:pt x="155" y="11"/>
                    </a:lnTo>
                    <a:lnTo>
                      <a:pt x="165" y="7"/>
                    </a:lnTo>
                    <a:lnTo>
                      <a:pt x="165" y="4"/>
                    </a:lnTo>
                    <a:lnTo>
                      <a:pt x="165" y="7"/>
                    </a:lnTo>
                    <a:lnTo>
                      <a:pt x="165" y="4"/>
                    </a:lnTo>
                    <a:lnTo>
                      <a:pt x="15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9" name="Freeform 187"/>
              <p:cNvSpPr>
                <a:spLocks/>
              </p:cNvSpPr>
              <p:nvPr/>
            </p:nvSpPr>
            <p:spPr bwMode="auto">
              <a:xfrm>
                <a:off x="2955" y="1636"/>
                <a:ext cx="25" cy="159"/>
              </a:xfrm>
              <a:custGeom>
                <a:avLst/>
                <a:gdLst/>
                <a:ahLst/>
                <a:cxnLst>
                  <a:cxn ang="0">
                    <a:pos x="25" y="4"/>
                  </a:cxn>
                  <a:cxn ang="0">
                    <a:pos x="22" y="4"/>
                  </a:cxn>
                  <a:cxn ang="0">
                    <a:pos x="7" y="22"/>
                  </a:cxn>
                  <a:cxn ang="0">
                    <a:pos x="0" y="40"/>
                  </a:cxn>
                  <a:cxn ang="0">
                    <a:pos x="0" y="79"/>
                  </a:cxn>
                  <a:cxn ang="0">
                    <a:pos x="4" y="97"/>
                  </a:cxn>
                  <a:cxn ang="0">
                    <a:pos x="7" y="115"/>
                  </a:cxn>
                  <a:cxn ang="0">
                    <a:pos x="7" y="159"/>
                  </a:cxn>
                  <a:cxn ang="0">
                    <a:pos x="14" y="159"/>
                  </a:cxn>
                  <a:cxn ang="0">
                    <a:pos x="14" y="115"/>
                  </a:cxn>
                  <a:cxn ang="0">
                    <a:pos x="11" y="97"/>
                  </a:cxn>
                  <a:cxn ang="0">
                    <a:pos x="7" y="76"/>
                  </a:cxn>
                  <a:cxn ang="0">
                    <a:pos x="7" y="40"/>
                  </a:cxn>
                  <a:cxn ang="0">
                    <a:pos x="14" y="25"/>
                  </a:cxn>
                  <a:cxn ang="0">
                    <a:pos x="25" y="7"/>
                  </a:cxn>
                  <a:cxn ang="0">
                    <a:pos x="22" y="7"/>
                  </a:cxn>
                  <a:cxn ang="0">
                    <a:pos x="25" y="4"/>
                  </a:cxn>
                  <a:cxn ang="0">
                    <a:pos x="22" y="0"/>
                  </a:cxn>
                  <a:cxn ang="0">
                    <a:pos x="22" y="4"/>
                  </a:cxn>
                  <a:cxn ang="0">
                    <a:pos x="25" y="4"/>
                  </a:cxn>
                </a:cxnLst>
                <a:rect l="0" t="0" r="r" b="b"/>
                <a:pathLst>
                  <a:path w="25" h="159">
                    <a:moveTo>
                      <a:pt x="25" y="4"/>
                    </a:moveTo>
                    <a:lnTo>
                      <a:pt x="22" y="4"/>
                    </a:lnTo>
                    <a:lnTo>
                      <a:pt x="7" y="22"/>
                    </a:lnTo>
                    <a:lnTo>
                      <a:pt x="0" y="40"/>
                    </a:lnTo>
                    <a:lnTo>
                      <a:pt x="0" y="79"/>
                    </a:lnTo>
                    <a:lnTo>
                      <a:pt x="4" y="97"/>
                    </a:lnTo>
                    <a:lnTo>
                      <a:pt x="7" y="115"/>
                    </a:lnTo>
                    <a:lnTo>
                      <a:pt x="7" y="159"/>
                    </a:lnTo>
                    <a:lnTo>
                      <a:pt x="14" y="159"/>
                    </a:lnTo>
                    <a:lnTo>
                      <a:pt x="14" y="115"/>
                    </a:lnTo>
                    <a:lnTo>
                      <a:pt x="11" y="97"/>
                    </a:lnTo>
                    <a:lnTo>
                      <a:pt x="7" y="76"/>
                    </a:lnTo>
                    <a:lnTo>
                      <a:pt x="7" y="40"/>
                    </a:lnTo>
                    <a:lnTo>
                      <a:pt x="14" y="25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2" y="0"/>
                    </a:lnTo>
                    <a:lnTo>
                      <a:pt x="22" y="4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Freeform 188"/>
              <p:cNvSpPr>
                <a:spLocks/>
              </p:cNvSpPr>
              <p:nvPr/>
            </p:nvSpPr>
            <p:spPr bwMode="auto">
              <a:xfrm>
                <a:off x="2977" y="1640"/>
                <a:ext cx="21" cy="57"/>
              </a:xfrm>
              <a:custGeom>
                <a:avLst/>
                <a:gdLst/>
                <a:ahLst/>
                <a:cxnLst>
                  <a:cxn ang="0">
                    <a:pos x="14" y="50"/>
                  </a:cxn>
                  <a:cxn ang="0">
                    <a:pos x="18" y="47"/>
                  </a:cxn>
                  <a:cxn ang="0">
                    <a:pos x="14" y="47"/>
                  </a:cxn>
                  <a:cxn ang="0">
                    <a:pos x="14" y="43"/>
                  </a:cxn>
                  <a:cxn ang="0">
                    <a:pos x="10" y="36"/>
                  </a:cxn>
                  <a:cxn ang="0">
                    <a:pos x="10" y="14"/>
                  </a:cxn>
                  <a:cxn ang="0">
                    <a:pos x="7" y="7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3" y="29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10" y="50"/>
                  </a:cxn>
                  <a:cxn ang="0">
                    <a:pos x="18" y="54"/>
                  </a:cxn>
                  <a:cxn ang="0">
                    <a:pos x="21" y="54"/>
                  </a:cxn>
                  <a:cxn ang="0">
                    <a:pos x="18" y="54"/>
                  </a:cxn>
                  <a:cxn ang="0">
                    <a:pos x="18" y="57"/>
                  </a:cxn>
                  <a:cxn ang="0">
                    <a:pos x="21" y="54"/>
                  </a:cxn>
                  <a:cxn ang="0">
                    <a:pos x="14" y="50"/>
                  </a:cxn>
                </a:cxnLst>
                <a:rect l="0" t="0" r="r" b="b"/>
                <a:pathLst>
                  <a:path w="21" h="57">
                    <a:moveTo>
                      <a:pt x="14" y="50"/>
                    </a:moveTo>
                    <a:lnTo>
                      <a:pt x="18" y="47"/>
                    </a:lnTo>
                    <a:lnTo>
                      <a:pt x="14" y="47"/>
                    </a:lnTo>
                    <a:lnTo>
                      <a:pt x="14" y="43"/>
                    </a:lnTo>
                    <a:lnTo>
                      <a:pt x="10" y="36"/>
                    </a:lnTo>
                    <a:lnTo>
                      <a:pt x="10" y="14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14"/>
                    </a:lnTo>
                    <a:lnTo>
                      <a:pt x="3" y="29"/>
                    </a:lnTo>
                    <a:lnTo>
                      <a:pt x="7" y="39"/>
                    </a:lnTo>
                    <a:lnTo>
                      <a:pt x="7" y="43"/>
                    </a:lnTo>
                    <a:lnTo>
                      <a:pt x="10" y="50"/>
                    </a:lnTo>
                    <a:lnTo>
                      <a:pt x="18" y="54"/>
                    </a:lnTo>
                    <a:lnTo>
                      <a:pt x="21" y="54"/>
                    </a:lnTo>
                    <a:lnTo>
                      <a:pt x="18" y="54"/>
                    </a:lnTo>
                    <a:lnTo>
                      <a:pt x="18" y="57"/>
                    </a:lnTo>
                    <a:lnTo>
                      <a:pt x="21" y="54"/>
                    </a:lnTo>
                    <a:lnTo>
                      <a:pt x="1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1" name="Freeform 189"/>
              <p:cNvSpPr>
                <a:spLocks/>
              </p:cNvSpPr>
              <p:nvPr/>
            </p:nvSpPr>
            <p:spPr bwMode="auto">
              <a:xfrm>
                <a:off x="2991" y="1661"/>
                <a:ext cx="47" cy="3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11"/>
                  </a:cxn>
                  <a:cxn ang="0">
                    <a:pos x="36" y="15"/>
                  </a:cxn>
                  <a:cxn ang="0">
                    <a:pos x="29" y="18"/>
                  </a:cxn>
                  <a:cxn ang="0">
                    <a:pos x="22" y="18"/>
                  </a:cxn>
                  <a:cxn ang="0">
                    <a:pos x="14" y="22"/>
                  </a:cxn>
                  <a:cxn ang="0">
                    <a:pos x="7" y="22"/>
                  </a:cxn>
                  <a:cxn ang="0">
                    <a:pos x="0" y="29"/>
                  </a:cxn>
                  <a:cxn ang="0">
                    <a:pos x="7" y="33"/>
                  </a:cxn>
                  <a:cxn ang="0">
                    <a:pos x="11" y="29"/>
                  </a:cxn>
                  <a:cxn ang="0">
                    <a:pos x="18" y="29"/>
                  </a:cxn>
                  <a:cxn ang="0">
                    <a:pos x="25" y="26"/>
                  </a:cxn>
                  <a:cxn ang="0">
                    <a:pos x="32" y="26"/>
                  </a:cxn>
                  <a:cxn ang="0">
                    <a:pos x="40" y="22"/>
                  </a:cxn>
                  <a:cxn ang="0">
                    <a:pos x="43" y="18"/>
                  </a:cxn>
                  <a:cxn ang="0">
                    <a:pos x="47" y="8"/>
                  </a:cxn>
                  <a:cxn ang="0">
                    <a:pos x="47" y="0"/>
                  </a:cxn>
                  <a:cxn ang="0">
                    <a:pos x="40" y="0"/>
                  </a:cxn>
                </a:cxnLst>
                <a:rect l="0" t="0" r="r" b="b"/>
                <a:pathLst>
                  <a:path w="47" h="33">
                    <a:moveTo>
                      <a:pt x="40" y="0"/>
                    </a:moveTo>
                    <a:lnTo>
                      <a:pt x="40" y="11"/>
                    </a:lnTo>
                    <a:lnTo>
                      <a:pt x="36" y="15"/>
                    </a:lnTo>
                    <a:lnTo>
                      <a:pt x="29" y="18"/>
                    </a:lnTo>
                    <a:lnTo>
                      <a:pt x="22" y="18"/>
                    </a:lnTo>
                    <a:lnTo>
                      <a:pt x="14" y="22"/>
                    </a:lnTo>
                    <a:lnTo>
                      <a:pt x="7" y="22"/>
                    </a:lnTo>
                    <a:lnTo>
                      <a:pt x="0" y="29"/>
                    </a:lnTo>
                    <a:lnTo>
                      <a:pt x="7" y="33"/>
                    </a:lnTo>
                    <a:lnTo>
                      <a:pt x="11" y="29"/>
                    </a:lnTo>
                    <a:lnTo>
                      <a:pt x="18" y="29"/>
                    </a:lnTo>
                    <a:lnTo>
                      <a:pt x="25" y="26"/>
                    </a:lnTo>
                    <a:lnTo>
                      <a:pt x="32" y="26"/>
                    </a:lnTo>
                    <a:lnTo>
                      <a:pt x="40" y="22"/>
                    </a:lnTo>
                    <a:lnTo>
                      <a:pt x="43" y="18"/>
                    </a:lnTo>
                    <a:lnTo>
                      <a:pt x="47" y="8"/>
                    </a:lnTo>
                    <a:lnTo>
                      <a:pt x="47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2" name="Freeform 190"/>
              <p:cNvSpPr>
                <a:spLocks/>
              </p:cNvSpPr>
              <p:nvPr/>
            </p:nvSpPr>
            <p:spPr bwMode="auto">
              <a:xfrm>
                <a:off x="3031" y="1647"/>
                <a:ext cx="14" cy="14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4"/>
                  </a:cxn>
                  <a:cxn ang="0">
                    <a:pos x="7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7" y="14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14" y="7"/>
                  </a:cxn>
                  <a:cxn ang="0">
                    <a:pos x="10" y="0"/>
                  </a:cxn>
                  <a:cxn ang="0">
                    <a:pos x="10" y="4"/>
                  </a:cxn>
                  <a:cxn ang="0">
                    <a:pos x="10" y="0"/>
                  </a:cxn>
                </a:cxnLst>
                <a:rect l="0" t="0" r="r" b="b"/>
                <a:pathLst>
                  <a:path w="14" h="14">
                    <a:moveTo>
                      <a:pt x="10" y="0"/>
                    </a:moveTo>
                    <a:lnTo>
                      <a:pt x="10" y="4"/>
                    </a:lnTo>
                    <a:lnTo>
                      <a:pt x="7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14" y="7"/>
                    </a:lnTo>
                    <a:lnTo>
                      <a:pt x="10" y="0"/>
                    </a:lnTo>
                    <a:lnTo>
                      <a:pt x="10" y="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3" name="Freeform 191"/>
              <p:cNvSpPr>
                <a:spLocks/>
              </p:cNvSpPr>
              <p:nvPr/>
            </p:nvSpPr>
            <p:spPr bwMode="auto">
              <a:xfrm>
                <a:off x="3041" y="1647"/>
                <a:ext cx="18" cy="22"/>
              </a:xfrm>
              <a:custGeom>
                <a:avLst/>
                <a:gdLst/>
                <a:ahLst/>
                <a:cxnLst>
                  <a:cxn ang="0">
                    <a:pos x="18" y="22"/>
                  </a:cxn>
                  <a:cxn ang="0">
                    <a:pos x="18" y="7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4" y="7"/>
                  </a:cxn>
                  <a:cxn ang="0">
                    <a:pos x="8" y="7"/>
                  </a:cxn>
                  <a:cxn ang="0">
                    <a:pos x="11" y="11"/>
                  </a:cxn>
                  <a:cxn ang="0">
                    <a:pos x="11" y="22"/>
                  </a:cxn>
                  <a:cxn ang="0">
                    <a:pos x="18" y="22"/>
                  </a:cxn>
                </a:cxnLst>
                <a:rect l="0" t="0" r="r" b="b"/>
                <a:pathLst>
                  <a:path w="18" h="22">
                    <a:moveTo>
                      <a:pt x="18" y="22"/>
                    </a:moveTo>
                    <a:lnTo>
                      <a:pt x="18" y="7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11" y="11"/>
                    </a:lnTo>
                    <a:lnTo>
                      <a:pt x="11" y="22"/>
                    </a:lnTo>
                    <a:lnTo>
                      <a:pt x="18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4" name="Freeform 192"/>
              <p:cNvSpPr>
                <a:spLocks/>
              </p:cNvSpPr>
              <p:nvPr/>
            </p:nvSpPr>
            <p:spPr bwMode="auto">
              <a:xfrm>
                <a:off x="3049" y="1669"/>
                <a:ext cx="10" cy="2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7" y="18"/>
                  </a:cxn>
                  <a:cxn ang="0">
                    <a:pos x="10" y="1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3" y="10"/>
                  </a:cxn>
                  <a:cxn ang="0">
                    <a:pos x="0" y="14"/>
                  </a:cxn>
                  <a:cxn ang="0">
                    <a:pos x="0" y="21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7" y="18"/>
                    </a:lnTo>
                    <a:lnTo>
                      <a:pt x="10" y="1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3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5" name="Freeform 193"/>
              <p:cNvSpPr>
                <a:spLocks/>
              </p:cNvSpPr>
              <p:nvPr/>
            </p:nvSpPr>
            <p:spPr bwMode="auto">
              <a:xfrm>
                <a:off x="3034" y="1676"/>
                <a:ext cx="15" cy="14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0" y="7"/>
                  </a:cxn>
                  <a:cxn ang="0">
                    <a:pos x="4" y="11"/>
                  </a:cxn>
                  <a:cxn ang="0">
                    <a:pos x="11" y="11"/>
                  </a:cxn>
                  <a:cxn ang="0">
                    <a:pos x="15" y="14"/>
                  </a:cxn>
                  <a:cxn ang="0">
                    <a:pos x="15" y="3"/>
                  </a:cxn>
                  <a:cxn ang="0">
                    <a:pos x="0" y="3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7" y="7"/>
                  </a:cxn>
                </a:cxnLst>
                <a:rect l="0" t="0" r="r" b="b"/>
                <a:pathLst>
                  <a:path w="15" h="14">
                    <a:moveTo>
                      <a:pt x="7" y="7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15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6" name="Freeform 194"/>
              <p:cNvSpPr>
                <a:spLocks/>
              </p:cNvSpPr>
              <p:nvPr/>
            </p:nvSpPr>
            <p:spPr bwMode="auto">
              <a:xfrm>
                <a:off x="3027" y="1679"/>
                <a:ext cx="14" cy="11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7" y="11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4" y="4"/>
                  </a:cxn>
                  <a:cxn ang="0">
                    <a:pos x="0" y="8"/>
                  </a:cxn>
                  <a:cxn ang="0">
                    <a:pos x="7" y="4"/>
                  </a:cxn>
                </a:cxnLst>
                <a:rect l="0" t="0" r="r" b="b"/>
                <a:pathLst>
                  <a:path w="14" h="11">
                    <a:moveTo>
                      <a:pt x="7" y="4"/>
                    </a:moveTo>
                    <a:lnTo>
                      <a:pt x="7" y="11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7" name="Freeform 195"/>
              <p:cNvSpPr>
                <a:spLocks/>
              </p:cNvSpPr>
              <p:nvPr/>
            </p:nvSpPr>
            <p:spPr bwMode="auto">
              <a:xfrm>
                <a:off x="3027" y="1683"/>
                <a:ext cx="29" cy="18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2" y="11"/>
                  </a:cxn>
                  <a:cxn ang="0">
                    <a:pos x="18" y="7"/>
                  </a:cxn>
                  <a:cxn ang="0">
                    <a:pos x="14" y="7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4" y="14"/>
                  </a:cxn>
                  <a:cxn ang="0">
                    <a:pos x="18" y="14"/>
                  </a:cxn>
                  <a:cxn ang="0">
                    <a:pos x="22" y="18"/>
                  </a:cxn>
                  <a:cxn ang="0">
                    <a:pos x="29" y="18"/>
                  </a:cxn>
                  <a:cxn ang="0">
                    <a:pos x="25" y="11"/>
                  </a:cxn>
                </a:cxnLst>
                <a:rect l="0" t="0" r="r" b="b"/>
                <a:pathLst>
                  <a:path w="29" h="18">
                    <a:moveTo>
                      <a:pt x="25" y="11"/>
                    </a:moveTo>
                    <a:lnTo>
                      <a:pt x="22" y="11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22" y="18"/>
                    </a:lnTo>
                    <a:lnTo>
                      <a:pt x="29" y="18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Freeform 196"/>
              <p:cNvSpPr>
                <a:spLocks/>
              </p:cNvSpPr>
              <p:nvPr/>
            </p:nvSpPr>
            <p:spPr bwMode="auto">
              <a:xfrm>
                <a:off x="3052" y="1651"/>
                <a:ext cx="18" cy="5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18"/>
                  </a:cxn>
                  <a:cxn ang="0">
                    <a:pos x="15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43"/>
                  </a:cxn>
                  <a:cxn ang="0">
                    <a:pos x="4" y="50"/>
                  </a:cxn>
                  <a:cxn ang="0">
                    <a:pos x="11" y="43"/>
                  </a:cxn>
                  <a:cxn ang="0">
                    <a:pos x="15" y="36"/>
                  </a:cxn>
                  <a:cxn ang="0">
                    <a:pos x="18" y="32"/>
                  </a:cxn>
                  <a:cxn ang="0">
                    <a:pos x="18" y="0"/>
                  </a:cxn>
                  <a:cxn ang="0">
                    <a:pos x="11" y="0"/>
                  </a:cxn>
                </a:cxnLst>
                <a:rect l="0" t="0" r="r" b="b"/>
                <a:pathLst>
                  <a:path w="18" h="50">
                    <a:moveTo>
                      <a:pt x="11" y="0"/>
                    </a:moveTo>
                    <a:lnTo>
                      <a:pt x="11" y="18"/>
                    </a:lnTo>
                    <a:lnTo>
                      <a:pt x="15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4" y="50"/>
                    </a:lnTo>
                    <a:lnTo>
                      <a:pt x="11" y="43"/>
                    </a:lnTo>
                    <a:lnTo>
                      <a:pt x="15" y="36"/>
                    </a:lnTo>
                    <a:lnTo>
                      <a:pt x="18" y="32"/>
                    </a:lnTo>
                    <a:lnTo>
                      <a:pt x="1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9" name="Freeform 197"/>
              <p:cNvSpPr>
                <a:spLocks/>
              </p:cNvSpPr>
              <p:nvPr/>
            </p:nvSpPr>
            <p:spPr bwMode="auto">
              <a:xfrm>
                <a:off x="3041" y="1636"/>
                <a:ext cx="29" cy="1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4"/>
                  </a:cxn>
                  <a:cxn ang="0">
                    <a:pos x="8" y="7"/>
                  </a:cxn>
                  <a:cxn ang="0">
                    <a:pos x="15" y="7"/>
                  </a:cxn>
                  <a:cxn ang="0">
                    <a:pos x="18" y="11"/>
                  </a:cxn>
                  <a:cxn ang="0">
                    <a:pos x="22" y="11"/>
                  </a:cxn>
                  <a:cxn ang="0">
                    <a:pos x="22" y="15"/>
                  </a:cxn>
                  <a:cxn ang="0">
                    <a:pos x="29" y="15"/>
                  </a:cxn>
                  <a:cxn ang="0">
                    <a:pos x="26" y="7"/>
                  </a:cxn>
                  <a:cxn ang="0">
                    <a:pos x="26" y="4"/>
                  </a:cxn>
                  <a:cxn ang="0">
                    <a:pos x="15" y="4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8" y="0"/>
                  </a:cxn>
                  <a:cxn ang="0">
                    <a:pos x="0" y="4"/>
                  </a:cxn>
                </a:cxnLst>
                <a:rect l="0" t="0" r="r" b="b"/>
                <a:pathLst>
                  <a:path w="29" h="15">
                    <a:moveTo>
                      <a:pt x="0" y="4"/>
                    </a:moveTo>
                    <a:lnTo>
                      <a:pt x="4" y="4"/>
                    </a:lnTo>
                    <a:lnTo>
                      <a:pt x="8" y="7"/>
                    </a:lnTo>
                    <a:lnTo>
                      <a:pt x="15" y="7"/>
                    </a:lnTo>
                    <a:lnTo>
                      <a:pt x="18" y="11"/>
                    </a:lnTo>
                    <a:lnTo>
                      <a:pt x="22" y="11"/>
                    </a:lnTo>
                    <a:lnTo>
                      <a:pt x="22" y="15"/>
                    </a:lnTo>
                    <a:lnTo>
                      <a:pt x="29" y="15"/>
                    </a:lnTo>
                    <a:lnTo>
                      <a:pt x="26" y="7"/>
                    </a:lnTo>
                    <a:lnTo>
                      <a:pt x="26" y="4"/>
                    </a:lnTo>
                    <a:lnTo>
                      <a:pt x="15" y="4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0" name="Freeform 198"/>
              <p:cNvSpPr>
                <a:spLocks/>
              </p:cNvSpPr>
              <p:nvPr/>
            </p:nvSpPr>
            <p:spPr bwMode="auto">
              <a:xfrm>
                <a:off x="3041" y="1625"/>
                <a:ext cx="26" cy="1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2" y="0"/>
                  </a:cxn>
                  <a:cxn ang="0">
                    <a:pos x="11" y="0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8" y="11"/>
                  </a:cxn>
                  <a:cxn ang="0">
                    <a:pos x="11" y="8"/>
                  </a:cxn>
                  <a:cxn ang="0">
                    <a:pos x="18" y="8"/>
                  </a:cxn>
                  <a:cxn ang="0">
                    <a:pos x="26" y="4"/>
                  </a:cxn>
                  <a:cxn ang="0">
                    <a:pos x="18" y="8"/>
                  </a:cxn>
                  <a:cxn ang="0">
                    <a:pos x="22" y="8"/>
                  </a:cxn>
                  <a:cxn ang="0">
                    <a:pos x="26" y="4"/>
                  </a:cxn>
                  <a:cxn ang="0">
                    <a:pos x="18" y="0"/>
                  </a:cxn>
                </a:cxnLst>
                <a:rect l="0" t="0" r="r" b="b"/>
                <a:pathLst>
                  <a:path w="26" h="15">
                    <a:moveTo>
                      <a:pt x="18" y="0"/>
                    </a:moveTo>
                    <a:lnTo>
                      <a:pt x="22" y="0"/>
                    </a:lnTo>
                    <a:lnTo>
                      <a:pt x="11" y="0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8" y="11"/>
                    </a:lnTo>
                    <a:lnTo>
                      <a:pt x="11" y="8"/>
                    </a:lnTo>
                    <a:lnTo>
                      <a:pt x="18" y="8"/>
                    </a:lnTo>
                    <a:lnTo>
                      <a:pt x="26" y="4"/>
                    </a:lnTo>
                    <a:lnTo>
                      <a:pt x="18" y="8"/>
                    </a:lnTo>
                    <a:lnTo>
                      <a:pt x="22" y="8"/>
                    </a:lnTo>
                    <a:lnTo>
                      <a:pt x="26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1" name="Freeform 199"/>
              <p:cNvSpPr>
                <a:spLocks/>
              </p:cNvSpPr>
              <p:nvPr/>
            </p:nvSpPr>
            <p:spPr bwMode="auto">
              <a:xfrm>
                <a:off x="3059" y="1618"/>
                <a:ext cx="11" cy="11"/>
              </a:xfrm>
              <a:custGeom>
                <a:avLst/>
                <a:gdLst/>
                <a:ahLst/>
                <a:cxnLst>
                  <a:cxn ang="0">
                    <a:pos x="4" y="4"/>
                  </a:cxn>
                  <a:cxn ang="0">
                    <a:pos x="4" y="7"/>
                  </a:cxn>
                  <a:cxn ang="0">
                    <a:pos x="0" y="7"/>
                  </a:cxn>
                  <a:cxn ang="0">
                    <a:pos x="8" y="11"/>
                  </a:cxn>
                  <a:cxn ang="0">
                    <a:pos x="8" y="7"/>
                  </a:cxn>
                  <a:cxn ang="0">
                    <a:pos x="11" y="4"/>
                  </a:cxn>
                  <a:cxn ang="0">
                    <a:pos x="11" y="0"/>
                  </a:cxn>
                  <a:cxn ang="0">
                    <a:pos x="4" y="4"/>
                  </a:cxn>
                </a:cxnLst>
                <a:rect l="0" t="0" r="r" b="b"/>
                <a:pathLst>
                  <a:path w="11" h="11">
                    <a:moveTo>
                      <a:pt x="4" y="4"/>
                    </a:moveTo>
                    <a:lnTo>
                      <a:pt x="4" y="7"/>
                    </a:lnTo>
                    <a:lnTo>
                      <a:pt x="0" y="7"/>
                    </a:lnTo>
                    <a:lnTo>
                      <a:pt x="8" y="11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2" name="Freeform 200"/>
              <p:cNvSpPr>
                <a:spLocks/>
              </p:cNvSpPr>
              <p:nvPr/>
            </p:nvSpPr>
            <p:spPr bwMode="auto">
              <a:xfrm>
                <a:off x="3041" y="1615"/>
                <a:ext cx="29" cy="7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8" y="7"/>
                  </a:cxn>
                  <a:cxn ang="0">
                    <a:pos x="11" y="3"/>
                  </a:cxn>
                  <a:cxn ang="0">
                    <a:pos x="15" y="3"/>
                  </a:cxn>
                  <a:cxn ang="0">
                    <a:pos x="18" y="7"/>
                  </a:cxn>
                  <a:cxn ang="0">
                    <a:pos x="22" y="7"/>
                  </a:cxn>
                  <a:cxn ang="0">
                    <a:pos x="29" y="3"/>
                  </a:cxn>
                  <a:cxn ang="0">
                    <a:pos x="26" y="3"/>
                  </a:cxn>
                  <a:cxn ang="0">
                    <a:pos x="2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" y="7"/>
                  </a:cxn>
                </a:cxnLst>
                <a:rect l="0" t="0" r="r" b="b"/>
                <a:pathLst>
                  <a:path w="29" h="7">
                    <a:moveTo>
                      <a:pt x="4" y="7"/>
                    </a:moveTo>
                    <a:lnTo>
                      <a:pt x="8" y="7"/>
                    </a:lnTo>
                    <a:lnTo>
                      <a:pt x="11" y="3"/>
                    </a:lnTo>
                    <a:lnTo>
                      <a:pt x="15" y="3"/>
                    </a:lnTo>
                    <a:lnTo>
                      <a:pt x="18" y="7"/>
                    </a:lnTo>
                    <a:lnTo>
                      <a:pt x="22" y="7"/>
                    </a:lnTo>
                    <a:lnTo>
                      <a:pt x="29" y="3"/>
                    </a:lnTo>
                    <a:lnTo>
                      <a:pt x="26" y="3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3" name="Freeform 201"/>
              <p:cNvSpPr>
                <a:spLocks/>
              </p:cNvSpPr>
              <p:nvPr/>
            </p:nvSpPr>
            <p:spPr bwMode="auto">
              <a:xfrm>
                <a:off x="3027" y="1618"/>
                <a:ext cx="18" cy="22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11" y="11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7" y="4"/>
                  </a:cxn>
                  <a:cxn ang="0">
                    <a:pos x="11" y="7"/>
                  </a:cxn>
                  <a:cxn ang="0">
                    <a:pos x="4" y="7"/>
                  </a:cxn>
                  <a:cxn ang="0">
                    <a:pos x="0" y="22"/>
                  </a:cxn>
                  <a:cxn ang="0">
                    <a:pos x="11" y="11"/>
                  </a:cxn>
                  <a:cxn ang="0">
                    <a:pos x="4" y="7"/>
                  </a:cxn>
                </a:cxnLst>
                <a:rect l="0" t="0" r="r" b="b"/>
                <a:pathLst>
                  <a:path w="18" h="22">
                    <a:moveTo>
                      <a:pt x="4" y="7"/>
                    </a:moveTo>
                    <a:lnTo>
                      <a:pt x="11" y="11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4" y="7"/>
                    </a:lnTo>
                    <a:lnTo>
                      <a:pt x="0" y="22"/>
                    </a:lnTo>
                    <a:lnTo>
                      <a:pt x="11" y="11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4" name="Freeform 202"/>
              <p:cNvSpPr>
                <a:spLocks/>
              </p:cNvSpPr>
              <p:nvPr/>
            </p:nvSpPr>
            <p:spPr bwMode="auto">
              <a:xfrm>
                <a:off x="3031" y="1579"/>
                <a:ext cx="25" cy="46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8" y="0"/>
                  </a:cxn>
                  <a:cxn ang="0">
                    <a:pos x="14" y="3"/>
                  </a:cxn>
                  <a:cxn ang="0">
                    <a:pos x="10" y="10"/>
                  </a:cxn>
                  <a:cxn ang="0">
                    <a:pos x="7" y="18"/>
                  </a:cxn>
                  <a:cxn ang="0">
                    <a:pos x="7" y="25"/>
                  </a:cxn>
                  <a:cxn ang="0">
                    <a:pos x="3" y="32"/>
                  </a:cxn>
                  <a:cxn ang="0">
                    <a:pos x="3" y="43"/>
                  </a:cxn>
                  <a:cxn ang="0">
                    <a:pos x="0" y="46"/>
                  </a:cxn>
                  <a:cxn ang="0">
                    <a:pos x="7" y="46"/>
                  </a:cxn>
                  <a:cxn ang="0">
                    <a:pos x="10" y="43"/>
                  </a:cxn>
                  <a:cxn ang="0">
                    <a:pos x="10" y="32"/>
                  </a:cxn>
                  <a:cxn ang="0">
                    <a:pos x="14" y="25"/>
                  </a:cxn>
                  <a:cxn ang="0">
                    <a:pos x="14" y="21"/>
                  </a:cxn>
                  <a:cxn ang="0">
                    <a:pos x="18" y="14"/>
                  </a:cxn>
                  <a:cxn ang="0">
                    <a:pos x="21" y="7"/>
                  </a:cxn>
                  <a:cxn ang="0">
                    <a:pos x="25" y="3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8" y="0"/>
                  </a:cxn>
                  <a:cxn ang="0">
                    <a:pos x="21" y="0"/>
                  </a:cxn>
                </a:cxnLst>
                <a:rect l="0" t="0" r="r" b="b"/>
                <a:pathLst>
                  <a:path w="25" h="46">
                    <a:moveTo>
                      <a:pt x="21" y="0"/>
                    </a:moveTo>
                    <a:lnTo>
                      <a:pt x="18" y="0"/>
                    </a:lnTo>
                    <a:lnTo>
                      <a:pt x="14" y="3"/>
                    </a:lnTo>
                    <a:lnTo>
                      <a:pt x="10" y="10"/>
                    </a:lnTo>
                    <a:lnTo>
                      <a:pt x="7" y="18"/>
                    </a:lnTo>
                    <a:lnTo>
                      <a:pt x="7" y="25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0" y="46"/>
                    </a:lnTo>
                    <a:lnTo>
                      <a:pt x="7" y="46"/>
                    </a:lnTo>
                    <a:lnTo>
                      <a:pt x="10" y="43"/>
                    </a:lnTo>
                    <a:lnTo>
                      <a:pt x="10" y="32"/>
                    </a:lnTo>
                    <a:lnTo>
                      <a:pt x="14" y="25"/>
                    </a:lnTo>
                    <a:lnTo>
                      <a:pt x="14" y="21"/>
                    </a:lnTo>
                    <a:lnTo>
                      <a:pt x="18" y="14"/>
                    </a:lnTo>
                    <a:lnTo>
                      <a:pt x="21" y="7"/>
                    </a:lnTo>
                    <a:lnTo>
                      <a:pt x="25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756" name="Group 404"/>
            <p:cNvGrpSpPr>
              <a:grpSpLocks/>
            </p:cNvGrpSpPr>
            <p:nvPr/>
          </p:nvGrpSpPr>
          <p:grpSpPr bwMode="auto">
            <a:xfrm>
              <a:off x="2502" y="1550"/>
              <a:ext cx="917" cy="1173"/>
              <a:chOff x="2502" y="1550"/>
              <a:chExt cx="917" cy="1173"/>
            </a:xfrm>
          </p:grpSpPr>
          <p:sp>
            <p:nvSpPr>
              <p:cNvPr id="100556" name="Freeform 204"/>
              <p:cNvSpPr>
                <a:spLocks/>
              </p:cNvSpPr>
              <p:nvPr/>
            </p:nvSpPr>
            <p:spPr bwMode="auto">
              <a:xfrm>
                <a:off x="3052" y="1575"/>
                <a:ext cx="29" cy="18"/>
              </a:xfrm>
              <a:custGeom>
                <a:avLst/>
                <a:gdLst/>
                <a:ahLst/>
                <a:cxnLst>
                  <a:cxn ang="0">
                    <a:pos x="29" y="18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2" y="4"/>
                  </a:cxn>
                  <a:cxn ang="0">
                    <a:pos x="15" y="4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11" y="7"/>
                  </a:cxn>
                  <a:cxn ang="0">
                    <a:pos x="15" y="11"/>
                  </a:cxn>
                  <a:cxn ang="0">
                    <a:pos x="18" y="11"/>
                  </a:cxn>
                  <a:cxn ang="0">
                    <a:pos x="18" y="18"/>
                  </a:cxn>
                  <a:cxn ang="0">
                    <a:pos x="29" y="18"/>
                  </a:cxn>
                </a:cxnLst>
                <a:rect l="0" t="0" r="r" b="b"/>
                <a:pathLst>
                  <a:path w="29" h="18">
                    <a:moveTo>
                      <a:pt x="29" y="18"/>
                    </a:moveTo>
                    <a:lnTo>
                      <a:pt x="25" y="14"/>
                    </a:lnTo>
                    <a:lnTo>
                      <a:pt x="25" y="11"/>
                    </a:lnTo>
                    <a:lnTo>
                      <a:pt x="22" y="4"/>
                    </a:lnTo>
                    <a:lnTo>
                      <a:pt x="15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1" y="7"/>
                    </a:lnTo>
                    <a:lnTo>
                      <a:pt x="15" y="11"/>
                    </a:lnTo>
                    <a:lnTo>
                      <a:pt x="18" y="11"/>
                    </a:lnTo>
                    <a:lnTo>
                      <a:pt x="18" y="18"/>
                    </a:lnTo>
                    <a:lnTo>
                      <a:pt x="2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7" name="Freeform 205"/>
              <p:cNvSpPr>
                <a:spLocks/>
              </p:cNvSpPr>
              <p:nvPr/>
            </p:nvSpPr>
            <p:spPr bwMode="auto">
              <a:xfrm>
                <a:off x="3070" y="1593"/>
                <a:ext cx="15" cy="18"/>
              </a:xfrm>
              <a:custGeom>
                <a:avLst/>
                <a:gdLst/>
                <a:ahLst/>
                <a:cxnLst>
                  <a:cxn ang="0">
                    <a:pos x="11" y="7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1" y="18"/>
                  </a:cxn>
                  <a:cxn ang="0">
                    <a:pos x="15" y="14"/>
                  </a:cxn>
                  <a:cxn ang="0">
                    <a:pos x="11" y="18"/>
                  </a:cxn>
                  <a:cxn ang="0">
                    <a:pos x="15" y="14"/>
                  </a:cxn>
                  <a:cxn ang="0">
                    <a:pos x="11" y="7"/>
                  </a:cxn>
                </a:cxnLst>
                <a:rect l="0" t="0" r="r" b="b"/>
                <a:pathLst>
                  <a:path w="15" h="18">
                    <a:moveTo>
                      <a:pt x="11" y="7"/>
                    </a:move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1" y="18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15" y="14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8" name="Freeform 206"/>
              <p:cNvSpPr>
                <a:spLocks/>
              </p:cNvSpPr>
              <p:nvPr/>
            </p:nvSpPr>
            <p:spPr bwMode="auto">
              <a:xfrm>
                <a:off x="3077" y="1579"/>
                <a:ext cx="11" cy="2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0"/>
                  </a:cxn>
                  <a:cxn ang="0">
                    <a:pos x="4" y="7"/>
                  </a:cxn>
                  <a:cxn ang="0">
                    <a:pos x="8" y="14"/>
                  </a:cxn>
                  <a:cxn ang="0">
                    <a:pos x="8" y="21"/>
                  </a:cxn>
                  <a:cxn ang="0">
                    <a:pos x="4" y="21"/>
                  </a:cxn>
                  <a:cxn ang="0">
                    <a:pos x="8" y="28"/>
                  </a:cxn>
                  <a:cxn ang="0">
                    <a:pos x="11" y="21"/>
                  </a:cxn>
                  <a:cxn ang="0">
                    <a:pos x="11" y="0"/>
                  </a:cxn>
                  <a:cxn ang="0">
                    <a:pos x="4" y="0"/>
                  </a:cxn>
                </a:cxnLst>
                <a:rect l="0" t="0" r="r" b="b"/>
                <a:pathLst>
                  <a:path w="11" h="28">
                    <a:moveTo>
                      <a:pt x="4" y="0"/>
                    </a:moveTo>
                    <a:lnTo>
                      <a:pt x="0" y="0"/>
                    </a:lnTo>
                    <a:lnTo>
                      <a:pt x="4" y="7"/>
                    </a:lnTo>
                    <a:lnTo>
                      <a:pt x="8" y="14"/>
                    </a:lnTo>
                    <a:lnTo>
                      <a:pt x="8" y="21"/>
                    </a:lnTo>
                    <a:lnTo>
                      <a:pt x="4" y="21"/>
                    </a:lnTo>
                    <a:lnTo>
                      <a:pt x="8" y="28"/>
                    </a:lnTo>
                    <a:lnTo>
                      <a:pt x="11" y="21"/>
                    </a:lnTo>
                    <a:lnTo>
                      <a:pt x="1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9" name="Freeform 207"/>
              <p:cNvSpPr>
                <a:spLocks/>
              </p:cNvSpPr>
              <p:nvPr/>
            </p:nvSpPr>
            <p:spPr bwMode="auto">
              <a:xfrm>
                <a:off x="3041" y="1564"/>
                <a:ext cx="47" cy="15"/>
              </a:xfrm>
              <a:custGeom>
                <a:avLst/>
                <a:gdLst/>
                <a:ahLst/>
                <a:cxnLst>
                  <a:cxn ang="0">
                    <a:pos x="8" y="11"/>
                  </a:cxn>
                  <a:cxn ang="0">
                    <a:pos x="8" y="7"/>
                  </a:cxn>
                  <a:cxn ang="0">
                    <a:pos x="29" y="7"/>
                  </a:cxn>
                  <a:cxn ang="0">
                    <a:pos x="36" y="15"/>
                  </a:cxn>
                  <a:cxn ang="0">
                    <a:pos x="47" y="15"/>
                  </a:cxn>
                  <a:cxn ang="0">
                    <a:pos x="36" y="4"/>
                  </a:cxn>
                  <a:cxn ang="0">
                    <a:pos x="29" y="0"/>
                  </a:cxn>
                  <a:cxn ang="0">
                    <a:pos x="8" y="0"/>
                  </a:cxn>
                  <a:cxn ang="0">
                    <a:pos x="0" y="4"/>
                  </a:cxn>
                  <a:cxn ang="0">
                    <a:pos x="8" y="11"/>
                  </a:cxn>
                </a:cxnLst>
                <a:rect l="0" t="0" r="r" b="b"/>
                <a:pathLst>
                  <a:path w="47" h="15">
                    <a:moveTo>
                      <a:pt x="8" y="11"/>
                    </a:moveTo>
                    <a:lnTo>
                      <a:pt x="8" y="7"/>
                    </a:lnTo>
                    <a:lnTo>
                      <a:pt x="29" y="7"/>
                    </a:lnTo>
                    <a:lnTo>
                      <a:pt x="36" y="15"/>
                    </a:lnTo>
                    <a:lnTo>
                      <a:pt x="47" y="15"/>
                    </a:lnTo>
                    <a:lnTo>
                      <a:pt x="36" y="4"/>
                    </a:lnTo>
                    <a:lnTo>
                      <a:pt x="29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0" name="Freeform 208"/>
              <p:cNvSpPr>
                <a:spLocks/>
              </p:cNvSpPr>
              <p:nvPr/>
            </p:nvSpPr>
            <p:spPr bwMode="auto">
              <a:xfrm>
                <a:off x="3016" y="1568"/>
                <a:ext cx="33" cy="9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7" y="79"/>
                  </a:cxn>
                  <a:cxn ang="0">
                    <a:pos x="7" y="72"/>
                  </a:cxn>
                  <a:cxn ang="0">
                    <a:pos x="11" y="61"/>
                  </a:cxn>
                  <a:cxn ang="0">
                    <a:pos x="11" y="54"/>
                  </a:cxn>
                  <a:cxn ang="0">
                    <a:pos x="15" y="43"/>
                  </a:cxn>
                  <a:cxn ang="0">
                    <a:pos x="18" y="32"/>
                  </a:cxn>
                  <a:cxn ang="0">
                    <a:pos x="22" y="21"/>
                  </a:cxn>
                  <a:cxn ang="0">
                    <a:pos x="25" y="14"/>
                  </a:cxn>
                  <a:cxn ang="0">
                    <a:pos x="33" y="7"/>
                  </a:cxn>
                  <a:cxn ang="0">
                    <a:pos x="25" y="0"/>
                  </a:cxn>
                  <a:cxn ang="0">
                    <a:pos x="18" y="11"/>
                  </a:cxn>
                  <a:cxn ang="0">
                    <a:pos x="15" y="21"/>
                  </a:cxn>
                  <a:cxn ang="0">
                    <a:pos x="11" y="32"/>
                  </a:cxn>
                  <a:cxn ang="0">
                    <a:pos x="7" y="43"/>
                  </a:cxn>
                  <a:cxn ang="0">
                    <a:pos x="7" y="50"/>
                  </a:cxn>
                  <a:cxn ang="0">
                    <a:pos x="4" y="61"/>
                  </a:cxn>
                  <a:cxn ang="0">
                    <a:pos x="0" y="72"/>
                  </a:cxn>
                  <a:cxn ang="0">
                    <a:pos x="0" y="79"/>
                  </a:cxn>
                  <a:cxn ang="0">
                    <a:pos x="7" y="79"/>
                  </a:cxn>
                  <a:cxn ang="0">
                    <a:pos x="0" y="79"/>
                  </a:cxn>
                  <a:cxn ang="0">
                    <a:pos x="0" y="97"/>
                  </a:cxn>
                  <a:cxn ang="0">
                    <a:pos x="7" y="79"/>
                  </a:cxn>
                  <a:cxn ang="0">
                    <a:pos x="0" y="79"/>
                  </a:cxn>
                </a:cxnLst>
                <a:rect l="0" t="0" r="r" b="b"/>
                <a:pathLst>
                  <a:path w="33" h="97">
                    <a:moveTo>
                      <a:pt x="0" y="79"/>
                    </a:moveTo>
                    <a:lnTo>
                      <a:pt x="7" y="79"/>
                    </a:lnTo>
                    <a:lnTo>
                      <a:pt x="7" y="72"/>
                    </a:lnTo>
                    <a:lnTo>
                      <a:pt x="11" y="61"/>
                    </a:lnTo>
                    <a:lnTo>
                      <a:pt x="11" y="54"/>
                    </a:lnTo>
                    <a:lnTo>
                      <a:pt x="15" y="43"/>
                    </a:lnTo>
                    <a:lnTo>
                      <a:pt x="18" y="32"/>
                    </a:lnTo>
                    <a:lnTo>
                      <a:pt x="22" y="21"/>
                    </a:lnTo>
                    <a:lnTo>
                      <a:pt x="25" y="14"/>
                    </a:lnTo>
                    <a:lnTo>
                      <a:pt x="33" y="7"/>
                    </a:lnTo>
                    <a:lnTo>
                      <a:pt x="25" y="0"/>
                    </a:lnTo>
                    <a:lnTo>
                      <a:pt x="18" y="11"/>
                    </a:lnTo>
                    <a:lnTo>
                      <a:pt x="15" y="21"/>
                    </a:lnTo>
                    <a:lnTo>
                      <a:pt x="11" y="32"/>
                    </a:lnTo>
                    <a:lnTo>
                      <a:pt x="7" y="43"/>
                    </a:lnTo>
                    <a:lnTo>
                      <a:pt x="7" y="50"/>
                    </a:lnTo>
                    <a:lnTo>
                      <a:pt x="4" y="61"/>
                    </a:lnTo>
                    <a:lnTo>
                      <a:pt x="0" y="72"/>
                    </a:lnTo>
                    <a:lnTo>
                      <a:pt x="0" y="79"/>
                    </a:lnTo>
                    <a:lnTo>
                      <a:pt x="7" y="79"/>
                    </a:lnTo>
                    <a:lnTo>
                      <a:pt x="0" y="79"/>
                    </a:lnTo>
                    <a:lnTo>
                      <a:pt x="0" y="97"/>
                    </a:lnTo>
                    <a:lnTo>
                      <a:pt x="7" y="79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1" name="Freeform 209"/>
              <p:cNvSpPr>
                <a:spLocks/>
              </p:cNvSpPr>
              <p:nvPr/>
            </p:nvSpPr>
            <p:spPr bwMode="auto">
              <a:xfrm>
                <a:off x="3013" y="1550"/>
                <a:ext cx="36" cy="97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2" y="0"/>
                  </a:cxn>
                  <a:cxn ang="0">
                    <a:pos x="21" y="11"/>
                  </a:cxn>
                  <a:cxn ang="0">
                    <a:pos x="14" y="21"/>
                  </a:cxn>
                  <a:cxn ang="0">
                    <a:pos x="10" y="32"/>
                  </a:cxn>
                  <a:cxn ang="0">
                    <a:pos x="7" y="47"/>
                  </a:cxn>
                  <a:cxn ang="0">
                    <a:pos x="3" y="57"/>
                  </a:cxn>
                  <a:cxn ang="0">
                    <a:pos x="0" y="72"/>
                  </a:cxn>
                  <a:cxn ang="0">
                    <a:pos x="0" y="86"/>
                  </a:cxn>
                  <a:cxn ang="0">
                    <a:pos x="3" y="97"/>
                  </a:cxn>
                  <a:cxn ang="0">
                    <a:pos x="10" y="97"/>
                  </a:cxn>
                  <a:cxn ang="0">
                    <a:pos x="7" y="86"/>
                  </a:cxn>
                  <a:cxn ang="0">
                    <a:pos x="7" y="72"/>
                  </a:cxn>
                  <a:cxn ang="0">
                    <a:pos x="10" y="61"/>
                  </a:cxn>
                  <a:cxn ang="0">
                    <a:pos x="14" y="47"/>
                  </a:cxn>
                  <a:cxn ang="0">
                    <a:pos x="18" y="36"/>
                  </a:cxn>
                  <a:cxn ang="0">
                    <a:pos x="21" y="25"/>
                  </a:cxn>
                  <a:cxn ang="0">
                    <a:pos x="28" y="14"/>
                  </a:cxn>
                  <a:cxn ang="0">
                    <a:pos x="36" y="7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97">
                    <a:moveTo>
                      <a:pt x="36" y="0"/>
                    </a:moveTo>
                    <a:lnTo>
                      <a:pt x="32" y="0"/>
                    </a:lnTo>
                    <a:lnTo>
                      <a:pt x="21" y="11"/>
                    </a:lnTo>
                    <a:lnTo>
                      <a:pt x="14" y="21"/>
                    </a:lnTo>
                    <a:lnTo>
                      <a:pt x="10" y="32"/>
                    </a:lnTo>
                    <a:lnTo>
                      <a:pt x="7" y="47"/>
                    </a:lnTo>
                    <a:lnTo>
                      <a:pt x="3" y="57"/>
                    </a:lnTo>
                    <a:lnTo>
                      <a:pt x="0" y="72"/>
                    </a:lnTo>
                    <a:lnTo>
                      <a:pt x="0" y="86"/>
                    </a:lnTo>
                    <a:lnTo>
                      <a:pt x="3" y="97"/>
                    </a:lnTo>
                    <a:lnTo>
                      <a:pt x="10" y="97"/>
                    </a:lnTo>
                    <a:lnTo>
                      <a:pt x="7" y="86"/>
                    </a:lnTo>
                    <a:lnTo>
                      <a:pt x="7" y="72"/>
                    </a:lnTo>
                    <a:lnTo>
                      <a:pt x="10" y="61"/>
                    </a:lnTo>
                    <a:lnTo>
                      <a:pt x="14" y="47"/>
                    </a:lnTo>
                    <a:lnTo>
                      <a:pt x="18" y="36"/>
                    </a:lnTo>
                    <a:lnTo>
                      <a:pt x="21" y="25"/>
                    </a:lnTo>
                    <a:lnTo>
                      <a:pt x="28" y="14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2" name="Freeform 210"/>
              <p:cNvSpPr>
                <a:spLocks/>
              </p:cNvSpPr>
              <p:nvPr/>
            </p:nvSpPr>
            <p:spPr bwMode="auto">
              <a:xfrm>
                <a:off x="3049" y="1550"/>
                <a:ext cx="57" cy="50"/>
              </a:xfrm>
              <a:custGeom>
                <a:avLst/>
                <a:gdLst/>
                <a:ahLst/>
                <a:cxnLst>
                  <a:cxn ang="0">
                    <a:pos x="57" y="47"/>
                  </a:cxn>
                  <a:cxn ang="0">
                    <a:pos x="54" y="39"/>
                  </a:cxn>
                  <a:cxn ang="0">
                    <a:pos x="46" y="29"/>
                  </a:cxn>
                  <a:cxn ang="0">
                    <a:pos x="39" y="21"/>
                  </a:cxn>
                  <a:cxn ang="0">
                    <a:pos x="36" y="14"/>
                  </a:cxn>
                  <a:cxn ang="0">
                    <a:pos x="25" y="11"/>
                  </a:cxn>
                  <a:cxn ang="0">
                    <a:pos x="18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14" y="11"/>
                  </a:cxn>
                  <a:cxn ang="0">
                    <a:pos x="21" y="14"/>
                  </a:cxn>
                  <a:cxn ang="0">
                    <a:pos x="39" y="32"/>
                  </a:cxn>
                  <a:cxn ang="0">
                    <a:pos x="46" y="43"/>
                  </a:cxn>
                  <a:cxn ang="0">
                    <a:pos x="50" y="50"/>
                  </a:cxn>
                  <a:cxn ang="0">
                    <a:pos x="57" y="47"/>
                  </a:cxn>
                </a:cxnLst>
                <a:rect l="0" t="0" r="r" b="b"/>
                <a:pathLst>
                  <a:path w="57" h="50">
                    <a:moveTo>
                      <a:pt x="57" y="47"/>
                    </a:moveTo>
                    <a:lnTo>
                      <a:pt x="54" y="39"/>
                    </a:lnTo>
                    <a:lnTo>
                      <a:pt x="46" y="29"/>
                    </a:lnTo>
                    <a:lnTo>
                      <a:pt x="39" y="21"/>
                    </a:lnTo>
                    <a:lnTo>
                      <a:pt x="36" y="14"/>
                    </a:lnTo>
                    <a:lnTo>
                      <a:pt x="25" y="11"/>
                    </a:lnTo>
                    <a:lnTo>
                      <a:pt x="18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4" y="11"/>
                    </a:lnTo>
                    <a:lnTo>
                      <a:pt x="21" y="14"/>
                    </a:lnTo>
                    <a:lnTo>
                      <a:pt x="39" y="32"/>
                    </a:lnTo>
                    <a:lnTo>
                      <a:pt x="46" y="43"/>
                    </a:lnTo>
                    <a:lnTo>
                      <a:pt x="50" y="50"/>
                    </a:lnTo>
                    <a:lnTo>
                      <a:pt x="5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3" name="Freeform 211"/>
              <p:cNvSpPr>
                <a:spLocks/>
              </p:cNvSpPr>
              <p:nvPr/>
            </p:nvSpPr>
            <p:spPr bwMode="auto">
              <a:xfrm>
                <a:off x="3092" y="1597"/>
                <a:ext cx="14" cy="140"/>
              </a:xfrm>
              <a:custGeom>
                <a:avLst/>
                <a:gdLst/>
                <a:ahLst/>
                <a:cxnLst>
                  <a:cxn ang="0">
                    <a:pos x="11" y="140"/>
                  </a:cxn>
                  <a:cxn ang="0">
                    <a:pos x="7" y="122"/>
                  </a:cxn>
                  <a:cxn ang="0">
                    <a:pos x="7" y="104"/>
                  </a:cxn>
                  <a:cxn ang="0">
                    <a:pos x="11" y="86"/>
                  </a:cxn>
                  <a:cxn ang="0">
                    <a:pos x="11" y="68"/>
                  </a:cxn>
                  <a:cxn ang="0">
                    <a:pos x="14" y="54"/>
                  </a:cxn>
                  <a:cxn ang="0">
                    <a:pos x="14" y="0"/>
                  </a:cxn>
                  <a:cxn ang="0">
                    <a:pos x="7" y="3"/>
                  </a:cxn>
                  <a:cxn ang="0">
                    <a:pos x="7" y="54"/>
                  </a:cxn>
                  <a:cxn ang="0">
                    <a:pos x="3" y="68"/>
                  </a:cxn>
                  <a:cxn ang="0">
                    <a:pos x="3" y="86"/>
                  </a:cxn>
                  <a:cxn ang="0">
                    <a:pos x="0" y="104"/>
                  </a:cxn>
                  <a:cxn ang="0">
                    <a:pos x="0" y="122"/>
                  </a:cxn>
                  <a:cxn ang="0">
                    <a:pos x="3" y="140"/>
                  </a:cxn>
                  <a:cxn ang="0">
                    <a:pos x="3" y="136"/>
                  </a:cxn>
                  <a:cxn ang="0">
                    <a:pos x="11" y="140"/>
                  </a:cxn>
                </a:cxnLst>
                <a:rect l="0" t="0" r="r" b="b"/>
                <a:pathLst>
                  <a:path w="14" h="140">
                    <a:moveTo>
                      <a:pt x="11" y="140"/>
                    </a:moveTo>
                    <a:lnTo>
                      <a:pt x="7" y="122"/>
                    </a:lnTo>
                    <a:lnTo>
                      <a:pt x="7" y="104"/>
                    </a:lnTo>
                    <a:lnTo>
                      <a:pt x="11" y="86"/>
                    </a:lnTo>
                    <a:lnTo>
                      <a:pt x="11" y="68"/>
                    </a:lnTo>
                    <a:lnTo>
                      <a:pt x="14" y="54"/>
                    </a:lnTo>
                    <a:lnTo>
                      <a:pt x="14" y="0"/>
                    </a:lnTo>
                    <a:lnTo>
                      <a:pt x="7" y="3"/>
                    </a:lnTo>
                    <a:lnTo>
                      <a:pt x="7" y="54"/>
                    </a:lnTo>
                    <a:lnTo>
                      <a:pt x="3" y="68"/>
                    </a:lnTo>
                    <a:lnTo>
                      <a:pt x="3" y="86"/>
                    </a:lnTo>
                    <a:lnTo>
                      <a:pt x="0" y="104"/>
                    </a:lnTo>
                    <a:lnTo>
                      <a:pt x="0" y="122"/>
                    </a:lnTo>
                    <a:lnTo>
                      <a:pt x="3" y="140"/>
                    </a:lnTo>
                    <a:lnTo>
                      <a:pt x="3" y="136"/>
                    </a:lnTo>
                    <a:lnTo>
                      <a:pt x="11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Freeform 212"/>
              <p:cNvSpPr>
                <a:spLocks/>
              </p:cNvSpPr>
              <p:nvPr/>
            </p:nvSpPr>
            <p:spPr bwMode="auto">
              <a:xfrm>
                <a:off x="3077" y="1733"/>
                <a:ext cx="26" cy="26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8" y="26"/>
                  </a:cxn>
                  <a:cxn ang="0">
                    <a:pos x="15" y="18"/>
                  </a:cxn>
                  <a:cxn ang="0">
                    <a:pos x="15" y="15"/>
                  </a:cxn>
                  <a:cxn ang="0">
                    <a:pos x="18" y="15"/>
                  </a:cxn>
                  <a:cxn ang="0">
                    <a:pos x="22" y="11"/>
                  </a:cxn>
                  <a:cxn ang="0">
                    <a:pos x="22" y="8"/>
                  </a:cxn>
                  <a:cxn ang="0">
                    <a:pos x="26" y="4"/>
                  </a:cxn>
                  <a:cxn ang="0">
                    <a:pos x="18" y="0"/>
                  </a:cxn>
                  <a:cxn ang="0">
                    <a:pos x="18" y="4"/>
                  </a:cxn>
                  <a:cxn ang="0">
                    <a:pos x="15" y="8"/>
                  </a:cxn>
                  <a:cxn ang="0">
                    <a:pos x="11" y="8"/>
                  </a:cxn>
                  <a:cxn ang="0">
                    <a:pos x="11" y="15"/>
                  </a:cxn>
                  <a:cxn ang="0">
                    <a:pos x="8" y="15"/>
                  </a:cxn>
                  <a:cxn ang="0">
                    <a:pos x="4" y="18"/>
                  </a:cxn>
                  <a:cxn ang="0">
                    <a:pos x="0" y="18"/>
                  </a:cxn>
                  <a:cxn ang="0">
                    <a:pos x="4" y="18"/>
                  </a:cxn>
                  <a:cxn ang="0">
                    <a:pos x="4" y="26"/>
                  </a:cxn>
                </a:cxnLst>
                <a:rect l="0" t="0" r="r" b="b"/>
                <a:pathLst>
                  <a:path w="26" h="26">
                    <a:moveTo>
                      <a:pt x="4" y="26"/>
                    </a:moveTo>
                    <a:lnTo>
                      <a:pt x="8" y="26"/>
                    </a:lnTo>
                    <a:lnTo>
                      <a:pt x="15" y="18"/>
                    </a:lnTo>
                    <a:lnTo>
                      <a:pt x="15" y="15"/>
                    </a:lnTo>
                    <a:lnTo>
                      <a:pt x="18" y="15"/>
                    </a:lnTo>
                    <a:lnTo>
                      <a:pt x="22" y="11"/>
                    </a:lnTo>
                    <a:lnTo>
                      <a:pt x="22" y="8"/>
                    </a:lnTo>
                    <a:lnTo>
                      <a:pt x="26" y="4"/>
                    </a:lnTo>
                    <a:lnTo>
                      <a:pt x="18" y="0"/>
                    </a:lnTo>
                    <a:lnTo>
                      <a:pt x="18" y="4"/>
                    </a:lnTo>
                    <a:lnTo>
                      <a:pt x="15" y="8"/>
                    </a:lnTo>
                    <a:lnTo>
                      <a:pt x="11" y="8"/>
                    </a:lnTo>
                    <a:lnTo>
                      <a:pt x="11" y="15"/>
                    </a:lnTo>
                    <a:lnTo>
                      <a:pt x="8" y="15"/>
                    </a:lnTo>
                    <a:lnTo>
                      <a:pt x="4" y="18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5" name="Freeform 213"/>
              <p:cNvSpPr>
                <a:spLocks/>
              </p:cNvSpPr>
              <p:nvPr/>
            </p:nvSpPr>
            <p:spPr bwMode="auto">
              <a:xfrm>
                <a:off x="3038" y="1730"/>
                <a:ext cx="43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  <a:cxn ang="0">
                    <a:pos x="7" y="14"/>
                  </a:cxn>
                  <a:cxn ang="0">
                    <a:pos x="11" y="18"/>
                  </a:cxn>
                  <a:cxn ang="0">
                    <a:pos x="18" y="21"/>
                  </a:cxn>
                  <a:cxn ang="0">
                    <a:pos x="21" y="25"/>
                  </a:cxn>
                  <a:cxn ang="0">
                    <a:pos x="29" y="29"/>
                  </a:cxn>
                  <a:cxn ang="0">
                    <a:pos x="43" y="29"/>
                  </a:cxn>
                  <a:cxn ang="0">
                    <a:pos x="43" y="21"/>
                  </a:cxn>
                  <a:cxn ang="0">
                    <a:pos x="29" y="2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43" h="29">
                    <a:moveTo>
                      <a:pt x="0" y="0"/>
                    </a:moveTo>
                    <a:lnTo>
                      <a:pt x="0" y="3"/>
                    </a:lnTo>
                    <a:lnTo>
                      <a:pt x="3" y="7"/>
                    </a:lnTo>
                    <a:lnTo>
                      <a:pt x="7" y="14"/>
                    </a:lnTo>
                    <a:lnTo>
                      <a:pt x="11" y="18"/>
                    </a:lnTo>
                    <a:lnTo>
                      <a:pt x="18" y="21"/>
                    </a:lnTo>
                    <a:lnTo>
                      <a:pt x="21" y="25"/>
                    </a:lnTo>
                    <a:lnTo>
                      <a:pt x="29" y="29"/>
                    </a:lnTo>
                    <a:lnTo>
                      <a:pt x="43" y="29"/>
                    </a:lnTo>
                    <a:lnTo>
                      <a:pt x="43" y="21"/>
                    </a:lnTo>
                    <a:lnTo>
                      <a:pt x="29" y="2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6" name="Freeform 214"/>
              <p:cNvSpPr>
                <a:spLocks/>
              </p:cNvSpPr>
              <p:nvPr/>
            </p:nvSpPr>
            <p:spPr bwMode="auto">
              <a:xfrm>
                <a:off x="3034" y="1715"/>
                <a:ext cx="11" cy="15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4" y="15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4"/>
                  </a:cxn>
                  <a:cxn ang="0">
                    <a:pos x="0" y="4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8"/>
                  </a:cxn>
                </a:cxnLst>
                <a:rect l="0" t="0" r="r" b="b"/>
                <a:pathLst>
                  <a:path w="11" h="15">
                    <a:moveTo>
                      <a:pt x="4" y="8"/>
                    </a:moveTo>
                    <a:lnTo>
                      <a:pt x="0" y="8"/>
                    </a:lnTo>
                    <a:lnTo>
                      <a:pt x="4" y="8"/>
                    </a:lnTo>
                    <a:lnTo>
                      <a:pt x="4" y="15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7" name="Freeform 215"/>
              <p:cNvSpPr>
                <a:spLocks/>
              </p:cNvSpPr>
              <p:nvPr/>
            </p:nvSpPr>
            <p:spPr bwMode="auto">
              <a:xfrm>
                <a:off x="3027" y="1719"/>
                <a:ext cx="18" cy="32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11" y="22"/>
                  </a:cxn>
                  <a:cxn ang="0">
                    <a:pos x="11" y="18"/>
                  </a:cxn>
                  <a:cxn ang="0">
                    <a:pos x="7" y="14"/>
                  </a:cxn>
                  <a:cxn ang="0">
                    <a:pos x="7" y="7"/>
                  </a:cxn>
                  <a:cxn ang="0">
                    <a:pos x="11" y="4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8"/>
                  </a:cxn>
                  <a:cxn ang="0">
                    <a:pos x="4" y="22"/>
                  </a:cxn>
                  <a:cxn ang="0">
                    <a:pos x="4" y="25"/>
                  </a:cxn>
                  <a:cxn ang="0">
                    <a:pos x="11" y="32"/>
                  </a:cxn>
                  <a:cxn ang="0">
                    <a:pos x="18" y="29"/>
                  </a:cxn>
                </a:cxnLst>
                <a:rect l="0" t="0" r="r" b="b"/>
                <a:pathLst>
                  <a:path w="18" h="32">
                    <a:moveTo>
                      <a:pt x="18" y="29"/>
                    </a:moveTo>
                    <a:lnTo>
                      <a:pt x="11" y="22"/>
                    </a:lnTo>
                    <a:lnTo>
                      <a:pt x="11" y="18"/>
                    </a:lnTo>
                    <a:lnTo>
                      <a:pt x="7" y="14"/>
                    </a:lnTo>
                    <a:lnTo>
                      <a:pt x="7" y="7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4" y="25"/>
                    </a:lnTo>
                    <a:lnTo>
                      <a:pt x="11" y="32"/>
                    </a:lnTo>
                    <a:lnTo>
                      <a:pt x="1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8" name="Freeform 216"/>
              <p:cNvSpPr>
                <a:spLocks/>
              </p:cNvSpPr>
              <p:nvPr/>
            </p:nvSpPr>
            <p:spPr bwMode="auto">
              <a:xfrm>
                <a:off x="3038" y="1748"/>
                <a:ext cx="54" cy="21"/>
              </a:xfrm>
              <a:custGeom>
                <a:avLst/>
                <a:gdLst/>
                <a:ahLst/>
                <a:cxnLst>
                  <a:cxn ang="0">
                    <a:pos x="47" y="14"/>
                  </a:cxn>
                  <a:cxn ang="0">
                    <a:pos x="50" y="14"/>
                  </a:cxn>
                  <a:cxn ang="0">
                    <a:pos x="25" y="14"/>
                  </a:cxn>
                  <a:cxn ang="0">
                    <a:pos x="21" y="11"/>
                  </a:cxn>
                  <a:cxn ang="0">
                    <a:pos x="14" y="7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11" y="14"/>
                  </a:cxn>
                  <a:cxn ang="0">
                    <a:pos x="18" y="18"/>
                  </a:cxn>
                  <a:cxn ang="0">
                    <a:pos x="25" y="21"/>
                  </a:cxn>
                  <a:cxn ang="0">
                    <a:pos x="50" y="21"/>
                  </a:cxn>
                  <a:cxn ang="0">
                    <a:pos x="54" y="18"/>
                  </a:cxn>
                  <a:cxn ang="0">
                    <a:pos x="50" y="21"/>
                  </a:cxn>
                  <a:cxn ang="0">
                    <a:pos x="54" y="18"/>
                  </a:cxn>
                  <a:cxn ang="0">
                    <a:pos x="47" y="14"/>
                  </a:cxn>
                </a:cxnLst>
                <a:rect l="0" t="0" r="r" b="b"/>
                <a:pathLst>
                  <a:path w="54" h="21">
                    <a:moveTo>
                      <a:pt x="47" y="14"/>
                    </a:moveTo>
                    <a:lnTo>
                      <a:pt x="50" y="14"/>
                    </a:lnTo>
                    <a:lnTo>
                      <a:pt x="25" y="14"/>
                    </a:lnTo>
                    <a:lnTo>
                      <a:pt x="21" y="11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1" y="14"/>
                    </a:lnTo>
                    <a:lnTo>
                      <a:pt x="18" y="18"/>
                    </a:lnTo>
                    <a:lnTo>
                      <a:pt x="25" y="21"/>
                    </a:lnTo>
                    <a:lnTo>
                      <a:pt x="50" y="21"/>
                    </a:lnTo>
                    <a:lnTo>
                      <a:pt x="54" y="18"/>
                    </a:lnTo>
                    <a:lnTo>
                      <a:pt x="50" y="21"/>
                    </a:lnTo>
                    <a:lnTo>
                      <a:pt x="54" y="18"/>
                    </a:lnTo>
                    <a:lnTo>
                      <a:pt x="4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9" name="Freeform 217"/>
              <p:cNvSpPr>
                <a:spLocks/>
              </p:cNvSpPr>
              <p:nvPr/>
            </p:nvSpPr>
            <p:spPr bwMode="auto">
              <a:xfrm>
                <a:off x="3085" y="1751"/>
                <a:ext cx="39" cy="22"/>
              </a:xfrm>
              <a:custGeom>
                <a:avLst/>
                <a:gdLst/>
                <a:ahLst/>
                <a:cxnLst>
                  <a:cxn ang="0">
                    <a:pos x="39" y="18"/>
                  </a:cxn>
                  <a:cxn ang="0">
                    <a:pos x="39" y="15"/>
                  </a:cxn>
                  <a:cxn ang="0">
                    <a:pos x="36" y="11"/>
                  </a:cxn>
                  <a:cxn ang="0">
                    <a:pos x="28" y="8"/>
                  </a:cxn>
                  <a:cxn ang="0">
                    <a:pos x="25" y="8"/>
                  </a:cxn>
                  <a:cxn ang="0">
                    <a:pos x="21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0" y="11"/>
                  </a:cxn>
                  <a:cxn ang="0">
                    <a:pos x="7" y="15"/>
                  </a:cxn>
                  <a:cxn ang="0">
                    <a:pos x="10" y="11"/>
                  </a:cxn>
                  <a:cxn ang="0">
                    <a:pos x="10" y="8"/>
                  </a:cxn>
                  <a:cxn ang="0">
                    <a:pos x="18" y="8"/>
                  </a:cxn>
                  <a:cxn ang="0">
                    <a:pos x="28" y="18"/>
                  </a:cxn>
                  <a:cxn ang="0">
                    <a:pos x="36" y="22"/>
                  </a:cxn>
                  <a:cxn ang="0">
                    <a:pos x="32" y="22"/>
                  </a:cxn>
                  <a:cxn ang="0">
                    <a:pos x="39" y="18"/>
                  </a:cxn>
                  <a:cxn ang="0">
                    <a:pos x="39" y="15"/>
                  </a:cxn>
                  <a:cxn ang="0">
                    <a:pos x="39" y="18"/>
                  </a:cxn>
                </a:cxnLst>
                <a:rect l="0" t="0" r="r" b="b"/>
                <a:pathLst>
                  <a:path w="39" h="22">
                    <a:moveTo>
                      <a:pt x="39" y="18"/>
                    </a:moveTo>
                    <a:lnTo>
                      <a:pt x="39" y="15"/>
                    </a:lnTo>
                    <a:lnTo>
                      <a:pt x="36" y="11"/>
                    </a:lnTo>
                    <a:lnTo>
                      <a:pt x="28" y="8"/>
                    </a:lnTo>
                    <a:lnTo>
                      <a:pt x="25" y="8"/>
                    </a:lnTo>
                    <a:lnTo>
                      <a:pt x="21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0" y="11"/>
                    </a:lnTo>
                    <a:lnTo>
                      <a:pt x="7" y="15"/>
                    </a:lnTo>
                    <a:lnTo>
                      <a:pt x="10" y="11"/>
                    </a:lnTo>
                    <a:lnTo>
                      <a:pt x="10" y="8"/>
                    </a:lnTo>
                    <a:lnTo>
                      <a:pt x="18" y="8"/>
                    </a:lnTo>
                    <a:lnTo>
                      <a:pt x="28" y="18"/>
                    </a:lnTo>
                    <a:lnTo>
                      <a:pt x="36" y="22"/>
                    </a:lnTo>
                    <a:lnTo>
                      <a:pt x="32" y="22"/>
                    </a:lnTo>
                    <a:lnTo>
                      <a:pt x="39" y="18"/>
                    </a:lnTo>
                    <a:lnTo>
                      <a:pt x="39" y="15"/>
                    </a:lnTo>
                    <a:lnTo>
                      <a:pt x="39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0" name="Freeform 218"/>
              <p:cNvSpPr>
                <a:spLocks/>
              </p:cNvSpPr>
              <p:nvPr/>
            </p:nvSpPr>
            <p:spPr bwMode="auto">
              <a:xfrm>
                <a:off x="3117" y="1769"/>
                <a:ext cx="25" cy="54"/>
              </a:xfrm>
              <a:custGeom>
                <a:avLst/>
                <a:gdLst/>
                <a:ahLst/>
                <a:cxnLst>
                  <a:cxn ang="0">
                    <a:pos x="18" y="54"/>
                  </a:cxn>
                  <a:cxn ang="0">
                    <a:pos x="22" y="51"/>
                  </a:cxn>
                  <a:cxn ang="0">
                    <a:pos x="22" y="44"/>
                  </a:cxn>
                  <a:cxn ang="0">
                    <a:pos x="25" y="36"/>
                  </a:cxn>
                  <a:cxn ang="0">
                    <a:pos x="22" y="29"/>
                  </a:cxn>
                  <a:cxn ang="0">
                    <a:pos x="22" y="22"/>
                  </a:cxn>
                  <a:cxn ang="0">
                    <a:pos x="18" y="15"/>
                  </a:cxn>
                  <a:cxn ang="0">
                    <a:pos x="14" y="11"/>
                  </a:cxn>
                  <a:cxn ang="0">
                    <a:pos x="11" y="4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7" y="8"/>
                  </a:cxn>
                  <a:cxn ang="0">
                    <a:pos x="11" y="15"/>
                  </a:cxn>
                  <a:cxn ang="0">
                    <a:pos x="11" y="18"/>
                  </a:cxn>
                  <a:cxn ang="0">
                    <a:pos x="14" y="26"/>
                  </a:cxn>
                  <a:cxn ang="0">
                    <a:pos x="14" y="51"/>
                  </a:cxn>
                  <a:cxn ang="0">
                    <a:pos x="14" y="47"/>
                  </a:cxn>
                  <a:cxn ang="0">
                    <a:pos x="18" y="54"/>
                  </a:cxn>
                  <a:cxn ang="0">
                    <a:pos x="22" y="54"/>
                  </a:cxn>
                  <a:cxn ang="0">
                    <a:pos x="22" y="51"/>
                  </a:cxn>
                  <a:cxn ang="0">
                    <a:pos x="18" y="54"/>
                  </a:cxn>
                </a:cxnLst>
                <a:rect l="0" t="0" r="r" b="b"/>
                <a:pathLst>
                  <a:path w="25" h="54">
                    <a:moveTo>
                      <a:pt x="18" y="54"/>
                    </a:moveTo>
                    <a:lnTo>
                      <a:pt x="22" y="51"/>
                    </a:lnTo>
                    <a:lnTo>
                      <a:pt x="22" y="44"/>
                    </a:lnTo>
                    <a:lnTo>
                      <a:pt x="25" y="36"/>
                    </a:lnTo>
                    <a:lnTo>
                      <a:pt x="22" y="29"/>
                    </a:lnTo>
                    <a:lnTo>
                      <a:pt x="22" y="22"/>
                    </a:lnTo>
                    <a:lnTo>
                      <a:pt x="18" y="15"/>
                    </a:lnTo>
                    <a:lnTo>
                      <a:pt x="14" y="11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8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4" y="26"/>
                    </a:lnTo>
                    <a:lnTo>
                      <a:pt x="14" y="51"/>
                    </a:lnTo>
                    <a:lnTo>
                      <a:pt x="14" y="47"/>
                    </a:lnTo>
                    <a:lnTo>
                      <a:pt x="18" y="54"/>
                    </a:lnTo>
                    <a:lnTo>
                      <a:pt x="22" y="54"/>
                    </a:lnTo>
                    <a:lnTo>
                      <a:pt x="22" y="51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1" name="Freeform 219"/>
              <p:cNvSpPr>
                <a:spLocks/>
              </p:cNvSpPr>
              <p:nvPr/>
            </p:nvSpPr>
            <p:spPr bwMode="auto">
              <a:xfrm>
                <a:off x="3128" y="1816"/>
                <a:ext cx="11" cy="29"/>
              </a:xfrm>
              <a:custGeom>
                <a:avLst/>
                <a:gdLst/>
                <a:ahLst/>
                <a:cxnLst>
                  <a:cxn ang="0">
                    <a:pos x="11" y="29"/>
                  </a:cxn>
                  <a:cxn ang="0">
                    <a:pos x="11" y="18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3" y="22"/>
                  </a:cxn>
                  <a:cxn ang="0">
                    <a:pos x="3" y="25"/>
                  </a:cxn>
                  <a:cxn ang="0">
                    <a:pos x="11" y="29"/>
                  </a:cxn>
                  <a:cxn ang="0">
                    <a:pos x="11" y="25"/>
                  </a:cxn>
                  <a:cxn ang="0">
                    <a:pos x="11" y="29"/>
                  </a:cxn>
                </a:cxnLst>
                <a:rect l="0" t="0" r="r" b="b"/>
                <a:pathLst>
                  <a:path w="11" h="29">
                    <a:moveTo>
                      <a:pt x="11" y="29"/>
                    </a:moveTo>
                    <a:lnTo>
                      <a:pt x="11" y="18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" y="22"/>
                    </a:lnTo>
                    <a:lnTo>
                      <a:pt x="3" y="25"/>
                    </a:lnTo>
                    <a:lnTo>
                      <a:pt x="11" y="29"/>
                    </a:lnTo>
                    <a:lnTo>
                      <a:pt x="11" y="25"/>
                    </a:lnTo>
                    <a:lnTo>
                      <a:pt x="1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Freeform 220"/>
              <p:cNvSpPr>
                <a:spLocks/>
              </p:cNvSpPr>
              <p:nvPr/>
            </p:nvSpPr>
            <p:spPr bwMode="auto">
              <a:xfrm>
                <a:off x="3067" y="1841"/>
                <a:ext cx="72" cy="112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7" y="108"/>
                  </a:cxn>
                  <a:cxn ang="0">
                    <a:pos x="28" y="87"/>
                  </a:cxn>
                  <a:cxn ang="0">
                    <a:pos x="39" y="72"/>
                  </a:cxn>
                  <a:cxn ang="0">
                    <a:pos x="46" y="58"/>
                  </a:cxn>
                  <a:cxn ang="0">
                    <a:pos x="54" y="44"/>
                  </a:cxn>
                  <a:cxn ang="0">
                    <a:pos x="61" y="29"/>
                  </a:cxn>
                  <a:cxn ang="0">
                    <a:pos x="64" y="18"/>
                  </a:cxn>
                  <a:cxn ang="0">
                    <a:pos x="72" y="4"/>
                  </a:cxn>
                  <a:cxn ang="0">
                    <a:pos x="64" y="0"/>
                  </a:cxn>
                  <a:cxn ang="0">
                    <a:pos x="57" y="15"/>
                  </a:cxn>
                  <a:cxn ang="0">
                    <a:pos x="50" y="29"/>
                  </a:cxn>
                  <a:cxn ang="0">
                    <a:pos x="46" y="44"/>
                  </a:cxn>
                  <a:cxn ang="0">
                    <a:pos x="39" y="58"/>
                  </a:cxn>
                  <a:cxn ang="0">
                    <a:pos x="32" y="69"/>
                  </a:cxn>
                  <a:cxn ang="0">
                    <a:pos x="21" y="80"/>
                  </a:cxn>
                  <a:cxn ang="0">
                    <a:pos x="14" y="94"/>
                  </a:cxn>
                  <a:cxn ang="0">
                    <a:pos x="0" y="101"/>
                  </a:cxn>
                  <a:cxn ang="0">
                    <a:pos x="7" y="105"/>
                  </a:cxn>
                  <a:cxn ang="0">
                    <a:pos x="0" y="108"/>
                  </a:cxn>
                  <a:cxn ang="0">
                    <a:pos x="3" y="112"/>
                  </a:cxn>
                  <a:cxn ang="0">
                    <a:pos x="7" y="108"/>
                  </a:cxn>
                  <a:cxn ang="0">
                    <a:pos x="0" y="108"/>
                  </a:cxn>
                </a:cxnLst>
                <a:rect l="0" t="0" r="r" b="b"/>
                <a:pathLst>
                  <a:path w="72" h="112">
                    <a:moveTo>
                      <a:pt x="0" y="108"/>
                    </a:moveTo>
                    <a:lnTo>
                      <a:pt x="7" y="108"/>
                    </a:lnTo>
                    <a:lnTo>
                      <a:pt x="28" y="87"/>
                    </a:lnTo>
                    <a:lnTo>
                      <a:pt x="39" y="72"/>
                    </a:lnTo>
                    <a:lnTo>
                      <a:pt x="46" y="58"/>
                    </a:lnTo>
                    <a:lnTo>
                      <a:pt x="54" y="44"/>
                    </a:lnTo>
                    <a:lnTo>
                      <a:pt x="61" y="29"/>
                    </a:lnTo>
                    <a:lnTo>
                      <a:pt x="64" y="18"/>
                    </a:lnTo>
                    <a:lnTo>
                      <a:pt x="72" y="4"/>
                    </a:lnTo>
                    <a:lnTo>
                      <a:pt x="64" y="0"/>
                    </a:lnTo>
                    <a:lnTo>
                      <a:pt x="57" y="15"/>
                    </a:lnTo>
                    <a:lnTo>
                      <a:pt x="50" y="29"/>
                    </a:lnTo>
                    <a:lnTo>
                      <a:pt x="46" y="44"/>
                    </a:lnTo>
                    <a:lnTo>
                      <a:pt x="39" y="58"/>
                    </a:lnTo>
                    <a:lnTo>
                      <a:pt x="32" y="69"/>
                    </a:lnTo>
                    <a:lnTo>
                      <a:pt x="21" y="80"/>
                    </a:lnTo>
                    <a:lnTo>
                      <a:pt x="14" y="94"/>
                    </a:lnTo>
                    <a:lnTo>
                      <a:pt x="0" y="101"/>
                    </a:lnTo>
                    <a:lnTo>
                      <a:pt x="7" y="105"/>
                    </a:lnTo>
                    <a:lnTo>
                      <a:pt x="0" y="108"/>
                    </a:lnTo>
                    <a:lnTo>
                      <a:pt x="3" y="112"/>
                    </a:lnTo>
                    <a:lnTo>
                      <a:pt x="7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3" name="Freeform 221"/>
              <p:cNvSpPr>
                <a:spLocks/>
              </p:cNvSpPr>
              <p:nvPr/>
            </p:nvSpPr>
            <p:spPr bwMode="auto">
              <a:xfrm>
                <a:off x="3056" y="1899"/>
                <a:ext cx="18" cy="50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7" y="11"/>
                  </a:cxn>
                  <a:cxn ang="0">
                    <a:pos x="7" y="36"/>
                  </a:cxn>
                  <a:cxn ang="0">
                    <a:pos x="11" y="43"/>
                  </a:cxn>
                  <a:cxn ang="0">
                    <a:pos x="11" y="50"/>
                  </a:cxn>
                  <a:cxn ang="0">
                    <a:pos x="18" y="47"/>
                  </a:cxn>
                  <a:cxn ang="0">
                    <a:pos x="14" y="40"/>
                  </a:cxn>
                  <a:cxn ang="0">
                    <a:pos x="14" y="7"/>
                  </a:cxn>
                  <a:cxn ang="0">
                    <a:pos x="11" y="4"/>
                  </a:cxn>
                  <a:cxn ang="0">
                    <a:pos x="0" y="0"/>
                  </a:cxn>
                  <a:cxn ang="0">
                    <a:pos x="3" y="4"/>
                  </a:cxn>
                </a:cxnLst>
                <a:rect l="0" t="0" r="r" b="b"/>
                <a:pathLst>
                  <a:path w="18" h="50">
                    <a:moveTo>
                      <a:pt x="3" y="4"/>
                    </a:move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7" y="36"/>
                    </a:lnTo>
                    <a:lnTo>
                      <a:pt x="11" y="43"/>
                    </a:lnTo>
                    <a:lnTo>
                      <a:pt x="11" y="50"/>
                    </a:lnTo>
                    <a:lnTo>
                      <a:pt x="18" y="47"/>
                    </a:lnTo>
                    <a:lnTo>
                      <a:pt x="14" y="40"/>
                    </a:lnTo>
                    <a:lnTo>
                      <a:pt x="14" y="7"/>
                    </a:lnTo>
                    <a:lnTo>
                      <a:pt x="11" y="4"/>
                    </a:lnTo>
                    <a:lnTo>
                      <a:pt x="0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4" name="Freeform 222"/>
              <p:cNvSpPr>
                <a:spLocks/>
              </p:cNvSpPr>
              <p:nvPr/>
            </p:nvSpPr>
            <p:spPr bwMode="auto">
              <a:xfrm>
                <a:off x="3049" y="1899"/>
                <a:ext cx="10" cy="32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10" y="14"/>
                  </a:cxn>
                  <a:cxn ang="0">
                    <a:pos x="7" y="11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18"/>
                  </a:cxn>
                  <a:cxn ang="0">
                    <a:pos x="3" y="32"/>
                  </a:cxn>
                  <a:cxn ang="0">
                    <a:pos x="10" y="32"/>
                  </a:cxn>
                </a:cxnLst>
                <a:rect l="0" t="0" r="r" b="b"/>
                <a:pathLst>
                  <a:path w="10" h="32">
                    <a:moveTo>
                      <a:pt x="10" y="32"/>
                    </a:moveTo>
                    <a:lnTo>
                      <a:pt x="10" y="14"/>
                    </a:lnTo>
                    <a:lnTo>
                      <a:pt x="7" y="11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3" y="18"/>
                    </a:lnTo>
                    <a:lnTo>
                      <a:pt x="3" y="32"/>
                    </a:lnTo>
                    <a:lnTo>
                      <a:pt x="1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5" name="Freeform 223"/>
              <p:cNvSpPr>
                <a:spLocks/>
              </p:cNvSpPr>
              <p:nvPr/>
            </p:nvSpPr>
            <p:spPr bwMode="auto">
              <a:xfrm>
                <a:off x="2973" y="1931"/>
                <a:ext cx="86" cy="126"/>
              </a:xfrm>
              <a:custGeom>
                <a:avLst/>
                <a:gdLst/>
                <a:ahLst/>
                <a:cxnLst>
                  <a:cxn ang="0">
                    <a:pos x="4" y="126"/>
                  </a:cxn>
                  <a:cxn ang="0">
                    <a:pos x="4" y="123"/>
                  </a:cxn>
                  <a:cxn ang="0">
                    <a:pos x="18" y="112"/>
                  </a:cxn>
                  <a:cxn ang="0">
                    <a:pos x="32" y="98"/>
                  </a:cxn>
                  <a:cxn ang="0">
                    <a:pos x="47" y="87"/>
                  </a:cxn>
                  <a:cxn ang="0">
                    <a:pos x="61" y="72"/>
                  </a:cxn>
                  <a:cxn ang="0">
                    <a:pos x="72" y="54"/>
                  </a:cxn>
                  <a:cxn ang="0">
                    <a:pos x="79" y="40"/>
                  </a:cxn>
                  <a:cxn ang="0">
                    <a:pos x="86" y="18"/>
                  </a:cxn>
                  <a:cxn ang="0">
                    <a:pos x="86" y="0"/>
                  </a:cxn>
                  <a:cxn ang="0">
                    <a:pos x="79" y="0"/>
                  </a:cxn>
                  <a:cxn ang="0">
                    <a:pos x="79" y="18"/>
                  </a:cxn>
                  <a:cxn ang="0">
                    <a:pos x="76" y="36"/>
                  </a:cxn>
                  <a:cxn ang="0">
                    <a:pos x="65" y="51"/>
                  </a:cxn>
                  <a:cxn ang="0">
                    <a:pos x="54" y="65"/>
                  </a:cxn>
                  <a:cxn ang="0">
                    <a:pos x="43" y="80"/>
                  </a:cxn>
                  <a:cxn ang="0">
                    <a:pos x="29" y="94"/>
                  </a:cxn>
                  <a:cxn ang="0">
                    <a:pos x="14" y="105"/>
                  </a:cxn>
                  <a:cxn ang="0">
                    <a:pos x="0" y="119"/>
                  </a:cxn>
                  <a:cxn ang="0">
                    <a:pos x="4" y="126"/>
                  </a:cxn>
                  <a:cxn ang="0">
                    <a:pos x="4" y="123"/>
                  </a:cxn>
                  <a:cxn ang="0">
                    <a:pos x="4" y="126"/>
                  </a:cxn>
                </a:cxnLst>
                <a:rect l="0" t="0" r="r" b="b"/>
                <a:pathLst>
                  <a:path w="86" h="126">
                    <a:moveTo>
                      <a:pt x="4" y="126"/>
                    </a:moveTo>
                    <a:lnTo>
                      <a:pt x="4" y="123"/>
                    </a:lnTo>
                    <a:lnTo>
                      <a:pt x="18" y="112"/>
                    </a:lnTo>
                    <a:lnTo>
                      <a:pt x="32" y="98"/>
                    </a:lnTo>
                    <a:lnTo>
                      <a:pt x="47" y="87"/>
                    </a:lnTo>
                    <a:lnTo>
                      <a:pt x="61" y="72"/>
                    </a:lnTo>
                    <a:lnTo>
                      <a:pt x="72" y="54"/>
                    </a:lnTo>
                    <a:lnTo>
                      <a:pt x="79" y="40"/>
                    </a:lnTo>
                    <a:lnTo>
                      <a:pt x="86" y="18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9" y="18"/>
                    </a:lnTo>
                    <a:lnTo>
                      <a:pt x="76" y="36"/>
                    </a:lnTo>
                    <a:lnTo>
                      <a:pt x="65" y="51"/>
                    </a:lnTo>
                    <a:lnTo>
                      <a:pt x="54" y="65"/>
                    </a:lnTo>
                    <a:lnTo>
                      <a:pt x="43" y="80"/>
                    </a:lnTo>
                    <a:lnTo>
                      <a:pt x="29" y="94"/>
                    </a:lnTo>
                    <a:lnTo>
                      <a:pt x="14" y="105"/>
                    </a:lnTo>
                    <a:lnTo>
                      <a:pt x="0" y="119"/>
                    </a:lnTo>
                    <a:lnTo>
                      <a:pt x="4" y="126"/>
                    </a:lnTo>
                    <a:lnTo>
                      <a:pt x="4" y="123"/>
                    </a:lnTo>
                    <a:lnTo>
                      <a:pt x="4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6" name="Freeform 224"/>
              <p:cNvSpPr>
                <a:spLocks/>
              </p:cNvSpPr>
              <p:nvPr/>
            </p:nvSpPr>
            <p:spPr bwMode="auto">
              <a:xfrm>
                <a:off x="2826" y="2050"/>
                <a:ext cx="151" cy="61"/>
              </a:xfrm>
              <a:custGeom>
                <a:avLst/>
                <a:gdLst/>
                <a:ahLst/>
                <a:cxnLst>
                  <a:cxn ang="0">
                    <a:pos x="3" y="61"/>
                  </a:cxn>
                  <a:cxn ang="0">
                    <a:pos x="10" y="61"/>
                  </a:cxn>
                  <a:cxn ang="0">
                    <a:pos x="21" y="58"/>
                  </a:cxn>
                  <a:cxn ang="0">
                    <a:pos x="32" y="54"/>
                  </a:cxn>
                  <a:cxn ang="0">
                    <a:pos x="43" y="54"/>
                  </a:cxn>
                  <a:cxn ang="0">
                    <a:pos x="50" y="51"/>
                  </a:cxn>
                  <a:cxn ang="0">
                    <a:pos x="61" y="47"/>
                  </a:cxn>
                  <a:cxn ang="0">
                    <a:pos x="68" y="43"/>
                  </a:cxn>
                  <a:cxn ang="0">
                    <a:pos x="79" y="40"/>
                  </a:cxn>
                  <a:cxn ang="0">
                    <a:pos x="86" y="36"/>
                  </a:cxn>
                  <a:cxn ang="0">
                    <a:pos x="97" y="33"/>
                  </a:cxn>
                  <a:cxn ang="0">
                    <a:pos x="104" y="25"/>
                  </a:cxn>
                  <a:cxn ang="0">
                    <a:pos x="115" y="25"/>
                  </a:cxn>
                  <a:cxn ang="0">
                    <a:pos x="122" y="18"/>
                  </a:cxn>
                  <a:cxn ang="0">
                    <a:pos x="133" y="15"/>
                  </a:cxn>
                  <a:cxn ang="0">
                    <a:pos x="143" y="11"/>
                  </a:cxn>
                  <a:cxn ang="0">
                    <a:pos x="151" y="7"/>
                  </a:cxn>
                  <a:cxn ang="0">
                    <a:pos x="147" y="0"/>
                  </a:cxn>
                  <a:cxn ang="0">
                    <a:pos x="140" y="4"/>
                  </a:cxn>
                  <a:cxn ang="0">
                    <a:pos x="129" y="7"/>
                  </a:cxn>
                  <a:cxn ang="0">
                    <a:pos x="122" y="11"/>
                  </a:cxn>
                  <a:cxn ang="0">
                    <a:pos x="111" y="18"/>
                  </a:cxn>
                  <a:cxn ang="0">
                    <a:pos x="104" y="22"/>
                  </a:cxn>
                  <a:cxn ang="0">
                    <a:pos x="93" y="25"/>
                  </a:cxn>
                  <a:cxn ang="0">
                    <a:pos x="86" y="29"/>
                  </a:cxn>
                  <a:cxn ang="0">
                    <a:pos x="75" y="33"/>
                  </a:cxn>
                  <a:cxn ang="0">
                    <a:pos x="68" y="36"/>
                  </a:cxn>
                  <a:cxn ang="0">
                    <a:pos x="57" y="40"/>
                  </a:cxn>
                  <a:cxn ang="0">
                    <a:pos x="50" y="43"/>
                  </a:cxn>
                  <a:cxn ang="0">
                    <a:pos x="39" y="47"/>
                  </a:cxn>
                  <a:cxn ang="0">
                    <a:pos x="28" y="47"/>
                  </a:cxn>
                  <a:cxn ang="0">
                    <a:pos x="21" y="51"/>
                  </a:cxn>
                  <a:cxn ang="0">
                    <a:pos x="10" y="54"/>
                  </a:cxn>
                  <a:cxn ang="0">
                    <a:pos x="0" y="54"/>
                  </a:cxn>
                  <a:cxn ang="0">
                    <a:pos x="3" y="54"/>
                  </a:cxn>
                  <a:cxn ang="0">
                    <a:pos x="0" y="54"/>
                  </a:cxn>
                  <a:cxn ang="0">
                    <a:pos x="3" y="61"/>
                  </a:cxn>
                </a:cxnLst>
                <a:rect l="0" t="0" r="r" b="b"/>
                <a:pathLst>
                  <a:path w="151" h="61">
                    <a:moveTo>
                      <a:pt x="3" y="61"/>
                    </a:moveTo>
                    <a:lnTo>
                      <a:pt x="10" y="61"/>
                    </a:lnTo>
                    <a:lnTo>
                      <a:pt x="21" y="58"/>
                    </a:lnTo>
                    <a:lnTo>
                      <a:pt x="32" y="54"/>
                    </a:lnTo>
                    <a:lnTo>
                      <a:pt x="43" y="54"/>
                    </a:lnTo>
                    <a:lnTo>
                      <a:pt x="50" y="51"/>
                    </a:lnTo>
                    <a:lnTo>
                      <a:pt x="61" y="47"/>
                    </a:lnTo>
                    <a:lnTo>
                      <a:pt x="68" y="43"/>
                    </a:lnTo>
                    <a:lnTo>
                      <a:pt x="79" y="40"/>
                    </a:lnTo>
                    <a:lnTo>
                      <a:pt x="86" y="36"/>
                    </a:lnTo>
                    <a:lnTo>
                      <a:pt x="97" y="33"/>
                    </a:lnTo>
                    <a:lnTo>
                      <a:pt x="104" y="25"/>
                    </a:lnTo>
                    <a:lnTo>
                      <a:pt x="115" y="25"/>
                    </a:lnTo>
                    <a:lnTo>
                      <a:pt x="122" y="18"/>
                    </a:lnTo>
                    <a:lnTo>
                      <a:pt x="133" y="15"/>
                    </a:lnTo>
                    <a:lnTo>
                      <a:pt x="143" y="11"/>
                    </a:lnTo>
                    <a:lnTo>
                      <a:pt x="151" y="7"/>
                    </a:lnTo>
                    <a:lnTo>
                      <a:pt x="147" y="0"/>
                    </a:lnTo>
                    <a:lnTo>
                      <a:pt x="140" y="4"/>
                    </a:lnTo>
                    <a:lnTo>
                      <a:pt x="129" y="7"/>
                    </a:lnTo>
                    <a:lnTo>
                      <a:pt x="122" y="11"/>
                    </a:lnTo>
                    <a:lnTo>
                      <a:pt x="111" y="18"/>
                    </a:lnTo>
                    <a:lnTo>
                      <a:pt x="104" y="22"/>
                    </a:lnTo>
                    <a:lnTo>
                      <a:pt x="93" y="25"/>
                    </a:lnTo>
                    <a:lnTo>
                      <a:pt x="86" y="29"/>
                    </a:lnTo>
                    <a:lnTo>
                      <a:pt x="75" y="33"/>
                    </a:lnTo>
                    <a:lnTo>
                      <a:pt x="68" y="36"/>
                    </a:lnTo>
                    <a:lnTo>
                      <a:pt x="57" y="40"/>
                    </a:lnTo>
                    <a:lnTo>
                      <a:pt x="50" y="43"/>
                    </a:lnTo>
                    <a:lnTo>
                      <a:pt x="39" y="47"/>
                    </a:lnTo>
                    <a:lnTo>
                      <a:pt x="28" y="47"/>
                    </a:lnTo>
                    <a:lnTo>
                      <a:pt x="21" y="51"/>
                    </a:lnTo>
                    <a:lnTo>
                      <a:pt x="10" y="54"/>
                    </a:lnTo>
                    <a:lnTo>
                      <a:pt x="0" y="54"/>
                    </a:lnTo>
                    <a:lnTo>
                      <a:pt x="3" y="54"/>
                    </a:lnTo>
                    <a:lnTo>
                      <a:pt x="0" y="54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7" name="Freeform 225"/>
              <p:cNvSpPr>
                <a:spLocks/>
              </p:cNvSpPr>
              <p:nvPr/>
            </p:nvSpPr>
            <p:spPr bwMode="auto">
              <a:xfrm>
                <a:off x="2775" y="2090"/>
                <a:ext cx="54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1"/>
                  </a:cxn>
                  <a:cxn ang="0">
                    <a:pos x="15" y="14"/>
                  </a:cxn>
                  <a:cxn ang="0">
                    <a:pos x="18" y="18"/>
                  </a:cxn>
                  <a:cxn ang="0">
                    <a:pos x="25" y="21"/>
                  </a:cxn>
                  <a:cxn ang="0">
                    <a:pos x="33" y="21"/>
                  </a:cxn>
                  <a:cxn ang="0">
                    <a:pos x="40" y="25"/>
                  </a:cxn>
                  <a:cxn ang="0">
                    <a:pos x="47" y="21"/>
                  </a:cxn>
                  <a:cxn ang="0">
                    <a:pos x="54" y="21"/>
                  </a:cxn>
                  <a:cxn ang="0">
                    <a:pos x="51" y="14"/>
                  </a:cxn>
                  <a:cxn ang="0">
                    <a:pos x="29" y="14"/>
                  </a:cxn>
                  <a:cxn ang="0">
                    <a:pos x="22" y="11"/>
                  </a:cxn>
                  <a:cxn ang="0">
                    <a:pos x="18" y="7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54" h="25">
                    <a:moveTo>
                      <a:pt x="0" y="7"/>
                    </a:moveTo>
                    <a:lnTo>
                      <a:pt x="7" y="11"/>
                    </a:lnTo>
                    <a:lnTo>
                      <a:pt x="15" y="14"/>
                    </a:lnTo>
                    <a:lnTo>
                      <a:pt x="18" y="18"/>
                    </a:lnTo>
                    <a:lnTo>
                      <a:pt x="25" y="21"/>
                    </a:lnTo>
                    <a:lnTo>
                      <a:pt x="33" y="21"/>
                    </a:lnTo>
                    <a:lnTo>
                      <a:pt x="40" y="25"/>
                    </a:lnTo>
                    <a:lnTo>
                      <a:pt x="47" y="21"/>
                    </a:lnTo>
                    <a:lnTo>
                      <a:pt x="54" y="21"/>
                    </a:lnTo>
                    <a:lnTo>
                      <a:pt x="51" y="14"/>
                    </a:lnTo>
                    <a:lnTo>
                      <a:pt x="29" y="14"/>
                    </a:lnTo>
                    <a:lnTo>
                      <a:pt x="22" y="11"/>
                    </a:lnTo>
                    <a:lnTo>
                      <a:pt x="18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8" name="Freeform 226"/>
              <p:cNvSpPr>
                <a:spLocks/>
              </p:cNvSpPr>
              <p:nvPr/>
            </p:nvSpPr>
            <p:spPr bwMode="auto">
              <a:xfrm>
                <a:off x="2736" y="2025"/>
                <a:ext cx="46" cy="72"/>
              </a:xfrm>
              <a:custGeom>
                <a:avLst/>
                <a:gdLst/>
                <a:ahLst/>
                <a:cxnLst>
                  <a:cxn ang="0">
                    <a:pos x="3" y="11"/>
                  </a:cxn>
                  <a:cxn ang="0">
                    <a:pos x="0" y="7"/>
                  </a:cxn>
                  <a:cxn ang="0">
                    <a:pos x="7" y="14"/>
                  </a:cxn>
                  <a:cxn ang="0">
                    <a:pos x="10" y="22"/>
                  </a:cxn>
                  <a:cxn ang="0">
                    <a:pos x="14" y="32"/>
                  </a:cxn>
                  <a:cxn ang="0">
                    <a:pos x="18" y="40"/>
                  </a:cxn>
                  <a:cxn ang="0">
                    <a:pos x="25" y="47"/>
                  </a:cxn>
                  <a:cxn ang="0">
                    <a:pos x="28" y="54"/>
                  </a:cxn>
                  <a:cxn ang="0">
                    <a:pos x="36" y="65"/>
                  </a:cxn>
                  <a:cxn ang="0">
                    <a:pos x="39" y="72"/>
                  </a:cxn>
                  <a:cxn ang="0">
                    <a:pos x="46" y="65"/>
                  </a:cxn>
                  <a:cxn ang="0">
                    <a:pos x="39" y="58"/>
                  </a:cxn>
                  <a:cxn ang="0">
                    <a:pos x="36" y="50"/>
                  </a:cxn>
                  <a:cxn ang="0">
                    <a:pos x="28" y="43"/>
                  </a:cxn>
                  <a:cxn ang="0">
                    <a:pos x="25" y="36"/>
                  </a:cxn>
                  <a:cxn ang="0">
                    <a:pos x="21" y="29"/>
                  </a:cxn>
                  <a:cxn ang="0">
                    <a:pos x="18" y="18"/>
                  </a:cxn>
                  <a:cxn ang="0">
                    <a:pos x="10" y="11"/>
                  </a:cxn>
                  <a:cxn ang="0">
                    <a:pos x="7" y="4"/>
                  </a:cxn>
                  <a:cxn ang="0">
                    <a:pos x="3" y="0"/>
                  </a:cxn>
                  <a:cxn ang="0">
                    <a:pos x="7" y="4"/>
                  </a:cxn>
                  <a:cxn ang="0">
                    <a:pos x="3" y="0"/>
                  </a:cxn>
                  <a:cxn ang="0">
                    <a:pos x="3" y="11"/>
                  </a:cxn>
                </a:cxnLst>
                <a:rect l="0" t="0" r="r" b="b"/>
                <a:pathLst>
                  <a:path w="46" h="72">
                    <a:moveTo>
                      <a:pt x="3" y="11"/>
                    </a:moveTo>
                    <a:lnTo>
                      <a:pt x="0" y="7"/>
                    </a:lnTo>
                    <a:lnTo>
                      <a:pt x="7" y="14"/>
                    </a:lnTo>
                    <a:lnTo>
                      <a:pt x="10" y="22"/>
                    </a:lnTo>
                    <a:lnTo>
                      <a:pt x="14" y="32"/>
                    </a:lnTo>
                    <a:lnTo>
                      <a:pt x="18" y="40"/>
                    </a:lnTo>
                    <a:lnTo>
                      <a:pt x="25" y="47"/>
                    </a:lnTo>
                    <a:lnTo>
                      <a:pt x="28" y="54"/>
                    </a:lnTo>
                    <a:lnTo>
                      <a:pt x="36" y="65"/>
                    </a:lnTo>
                    <a:lnTo>
                      <a:pt x="39" y="72"/>
                    </a:lnTo>
                    <a:lnTo>
                      <a:pt x="46" y="65"/>
                    </a:lnTo>
                    <a:lnTo>
                      <a:pt x="39" y="58"/>
                    </a:lnTo>
                    <a:lnTo>
                      <a:pt x="36" y="50"/>
                    </a:lnTo>
                    <a:lnTo>
                      <a:pt x="28" y="43"/>
                    </a:lnTo>
                    <a:lnTo>
                      <a:pt x="25" y="36"/>
                    </a:lnTo>
                    <a:lnTo>
                      <a:pt x="21" y="29"/>
                    </a:lnTo>
                    <a:lnTo>
                      <a:pt x="18" y="18"/>
                    </a:lnTo>
                    <a:lnTo>
                      <a:pt x="10" y="11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9" name="Freeform 227"/>
              <p:cNvSpPr>
                <a:spLocks/>
              </p:cNvSpPr>
              <p:nvPr/>
            </p:nvSpPr>
            <p:spPr bwMode="auto">
              <a:xfrm>
                <a:off x="2725" y="2025"/>
                <a:ext cx="14" cy="14"/>
              </a:xfrm>
              <a:custGeom>
                <a:avLst/>
                <a:gdLst/>
                <a:ahLst/>
                <a:cxnLst>
                  <a:cxn ang="0">
                    <a:pos x="3" y="14"/>
                  </a:cxn>
                  <a:cxn ang="0">
                    <a:pos x="7" y="11"/>
                  </a:cxn>
                  <a:cxn ang="0">
                    <a:pos x="14" y="11"/>
                  </a:cxn>
                  <a:cxn ang="0">
                    <a:pos x="14" y="0"/>
                  </a:cxn>
                  <a:cxn ang="0">
                    <a:pos x="11" y="4"/>
                  </a:cxn>
                  <a:cxn ang="0">
                    <a:pos x="7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3" y="7"/>
                  </a:cxn>
                  <a:cxn ang="0">
                    <a:pos x="3" y="14"/>
                  </a:cxn>
                  <a:cxn ang="0">
                    <a:pos x="7" y="14"/>
                  </a:cxn>
                  <a:cxn ang="0">
                    <a:pos x="7" y="11"/>
                  </a:cxn>
                  <a:cxn ang="0">
                    <a:pos x="3" y="14"/>
                  </a:cxn>
                </a:cxnLst>
                <a:rect l="0" t="0" r="r" b="b"/>
                <a:pathLst>
                  <a:path w="14" h="14">
                    <a:moveTo>
                      <a:pt x="3" y="14"/>
                    </a:moveTo>
                    <a:lnTo>
                      <a:pt x="7" y="11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11" y="4"/>
                    </a:lnTo>
                    <a:lnTo>
                      <a:pt x="7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3" y="7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0" name="Freeform 228"/>
              <p:cNvSpPr>
                <a:spLocks/>
              </p:cNvSpPr>
              <p:nvPr/>
            </p:nvSpPr>
            <p:spPr bwMode="auto">
              <a:xfrm>
                <a:off x="2620" y="1888"/>
                <a:ext cx="108" cy="15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7"/>
                  </a:cxn>
                  <a:cxn ang="0">
                    <a:pos x="8" y="15"/>
                  </a:cxn>
                  <a:cxn ang="0">
                    <a:pos x="11" y="25"/>
                  </a:cxn>
                  <a:cxn ang="0">
                    <a:pos x="15" y="36"/>
                  </a:cxn>
                  <a:cxn ang="0">
                    <a:pos x="22" y="47"/>
                  </a:cxn>
                  <a:cxn ang="0">
                    <a:pos x="26" y="58"/>
                  </a:cxn>
                  <a:cxn ang="0">
                    <a:pos x="29" y="69"/>
                  </a:cxn>
                  <a:cxn ang="0">
                    <a:pos x="33" y="83"/>
                  </a:cxn>
                  <a:cxn ang="0">
                    <a:pos x="36" y="94"/>
                  </a:cxn>
                  <a:cxn ang="0">
                    <a:pos x="44" y="105"/>
                  </a:cxn>
                  <a:cxn ang="0">
                    <a:pos x="47" y="112"/>
                  </a:cxn>
                  <a:cxn ang="0">
                    <a:pos x="54" y="123"/>
                  </a:cxn>
                  <a:cxn ang="0">
                    <a:pos x="65" y="130"/>
                  </a:cxn>
                  <a:cxn ang="0">
                    <a:pos x="72" y="137"/>
                  </a:cxn>
                  <a:cxn ang="0">
                    <a:pos x="83" y="144"/>
                  </a:cxn>
                  <a:cxn ang="0">
                    <a:pos x="94" y="148"/>
                  </a:cxn>
                  <a:cxn ang="0">
                    <a:pos x="108" y="151"/>
                  </a:cxn>
                  <a:cxn ang="0">
                    <a:pos x="108" y="144"/>
                  </a:cxn>
                  <a:cxn ang="0">
                    <a:pos x="94" y="141"/>
                  </a:cxn>
                  <a:cxn ang="0">
                    <a:pos x="87" y="137"/>
                  </a:cxn>
                  <a:cxn ang="0">
                    <a:pos x="76" y="133"/>
                  </a:cxn>
                  <a:cxn ang="0">
                    <a:pos x="62" y="119"/>
                  </a:cxn>
                  <a:cxn ang="0">
                    <a:pos x="54" y="108"/>
                  </a:cxn>
                  <a:cxn ang="0">
                    <a:pos x="51" y="101"/>
                  </a:cxn>
                  <a:cxn ang="0">
                    <a:pos x="44" y="90"/>
                  </a:cxn>
                  <a:cxn ang="0">
                    <a:pos x="40" y="79"/>
                  </a:cxn>
                  <a:cxn ang="0">
                    <a:pos x="36" y="69"/>
                  </a:cxn>
                  <a:cxn ang="0">
                    <a:pos x="29" y="58"/>
                  </a:cxn>
                  <a:cxn ang="0">
                    <a:pos x="29" y="47"/>
                  </a:cxn>
                  <a:cxn ang="0">
                    <a:pos x="22" y="36"/>
                  </a:cxn>
                  <a:cxn ang="0">
                    <a:pos x="18" y="25"/>
                  </a:cxn>
                  <a:cxn ang="0">
                    <a:pos x="15" y="11"/>
                  </a:cxn>
                  <a:cxn ang="0">
                    <a:pos x="11" y="4"/>
                  </a:cxn>
                  <a:cxn ang="0">
                    <a:pos x="8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4" y="7"/>
                  </a:cxn>
                  <a:cxn ang="0">
                    <a:pos x="8" y="0"/>
                  </a:cxn>
                </a:cxnLst>
                <a:rect l="0" t="0" r="r" b="b"/>
                <a:pathLst>
                  <a:path w="108" h="151">
                    <a:moveTo>
                      <a:pt x="8" y="0"/>
                    </a:moveTo>
                    <a:lnTo>
                      <a:pt x="4" y="7"/>
                    </a:lnTo>
                    <a:lnTo>
                      <a:pt x="8" y="15"/>
                    </a:lnTo>
                    <a:lnTo>
                      <a:pt x="11" y="25"/>
                    </a:lnTo>
                    <a:lnTo>
                      <a:pt x="15" y="36"/>
                    </a:lnTo>
                    <a:lnTo>
                      <a:pt x="22" y="47"/>
                    </a:lnTo>
                    <a:lnTo>
                      <a:pt x="26" y="58"/>
                    </a:lnTo>
                    <a:lnTo>
                      <a:pt x="29" y="69"/>
                    </a:lnTo>
                    <a:lnTo>
                      <a:pt x="33" y="83"/>
                    </a:lnTo>
                    <a:lnTo>
                      <a:pt x="36" y="94"/>
                    </a:lnTo>
                    <a:lnTo>
                      <a:pt x="44" y="105"/>
                    </a:lnTo>
                    <a:lnTo>
                      <a:pt x="47" y="112"/>
                    </a:lnTo>
                    <a:lnTo>
                      <a:pt x="54" y="123"/>
                    </a:lnTo>
                    <a:lnTo>
                      <a:pt x="65" y="130"/>
                    </a:lnTo>
                    <a:lnTo>
                      <a:pt x="72" y="137"/>
                    </a:lnTo>
                    <a:lnTo>
                      <a:pt x="83" y="144"/>
                    </a:lnTo>
                    <a:lnTo>
                      <a:pt x="94" y="148"/>
                    </a:lnTo>
                    <a:lnTo>
                      <a:pt x="108" y="151"/>
                    </a:lnTo>
                    <a:lnTo>
                      <a:pt x="108" y="144"/>
                    </a:lnTo>
                    <a:lnTo>
                      <a:pt x="94" y="141"/>
                    </a:lnTo>
                    <a:lnTo>
                      <a:pt x="87" y="137"/>
                    </a:lnTo>
                    <a:lnTo>
                      <a:pt x="76" y="133"/>
                    </a:lnTo>
                    <a:lnTo>
                      <a:pt x="62" y="119"/>
                    </a:lnTo>
                    <a:lnTo>
                      <a:pt x="54" y="108"/>
                    </a:lnTo>
                    <a:lnTo>
                      <a:pt x="51" y="101"/>
                    </a:lnTo>
                    <a:lnTo>
                      <a:pt x="44" y="90"/>
                    </a:lnTo>
                    <a:lnTo>
                      <a:pt x="40" y="79"/>
                    </a:lnTo>
                    <a:lnTo>
                      <a:pt x="36" y="69"/>
                    </a:lnTo>
                    <a:lnTo>
                      <a:pt x="29" y="58"/>
                    </a:lnTo>
                    <a:lnTo>
                      <a:pt x="29" y="47"/>
                    </a:lnTo>
                    <a:lnTo>
                      <a:pt x="22" y="36"/>
                    </a:lnTo>
                    <a:lnTo>
                      <a:pt x="18" y="25"/>
                    </a:lnTo>
                    <a:lnTo>
                      <a:pt x="15" y="11"/>
                    </a:lnTo>
                    <a:lnTo>
                      <a:pt x="11" y="4"/>
                    </a:lnTo>
                    <a:lnTo>
                      <a:pt x="8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1" name="Freeform 229"/>
              <p:cNvSpPr>
                <a:spLocks/>
              </p:cNvSpPr>
              <p:nvPr/>
            </p:nvSpPr>
            <p:spPr bwMode="auto">
              <a:xfrm>
                <a:off x="2628" y="1867"/>
                <a:ext cx="75" cy="28"/>
              </a:xfrm>
              <a:custGeom>
                <a:avLst/>
                <a:gdLst/>
                <a:ahLst/>
                <a:cxnLst>
                  <a:cxn ang="0">
                    <a:pos x="75" y="3"/>
                  </a:cxn>
                  <a:cxn ang="0">
                    <a:pos x="68" y="0"/>
                  </a:cxn>
                  <a:cxn ang="0">
                    <a:pos x="61" y="3"/>
                  </a:cxn>
                  <a:cxn ang="0">
                    <a:pos x="54" y="7"/>
                  </a:cxn>
                  <a:cxn ang="0">
                    <a:pos x="43" y="10"/>
                  </a:cxn>
                  <a:cxn ang="0">
                    <a:pos x="36" y="14"/>
                  </a:cxn>
                  <a:cxn ang="0">
                    <a:pos x="25" y="18"/>
                  </a:cxn>
                  <a:cxn ang="0">
                    <a:pos x="18" y="21"/>
                  </a:cxn>
                  <a:cxn ang="0">
                    <a:pos x="0" y="21"/>
                  </a:cxn>
                  <a:cxn ang="0">
                    <a:pos x="0" y="28"/>
                  </a:cxn>
                  <a:cxn ang="0">
                    <a:pos x="18" y="28"/>
                  </a:cxn>
                  <a:cxn ang="0">
                    <a:pos x="28" y="25"/>
                  </a:cxn>
                  <a:cxn ang="0">
                    <a:pos x="36" y="21"/>
                  </a:cxn>
                  <a:cxn ang="0">
                    <a:pos x="46" y="18"/>
                  </a:cxn>
                  <a:cxn ang="0">
                    <a:pos x="54" y="14"/>
                  </a:cxn>
                  <a:cxn ang="0">
                    <a:pos x="61" y="10"/>
                  </a:cxn>
                  <a:cxn ang="0">
                    <a:pos x="72" y="7"/>
                  </a:cxn>
                  <a:cxn ang="0">
                    <a:pos x="68" y="3"/>
                  </a:cxn>
                  <a:cxn ang="0">
                    <a:pos x="75" y="3"/>
                  </a:cxn>
                  <a:cxn ang="0">
                    <a:pos x="72" y="0"/>
                  </a:cxn>
                  <a:cxn ang="0">
                    <a:pos x="68" y="0"/>
                  </a:cxn>
                  <a:cxn ang="0">
                    <a:pos x="75" y="3"/>
                  </a:cxn>
                </a:cxnLst>
                <a:rect l="0" t="0" r="r" b="b"/>
                <a:pathLst>
                  <a:path w="75" h="28">
                    <a:moveTo>
                      <a:pt x="75" y="3"/>
                    </a:moveTo>
                    <a:lnTo>
                      <a:pt x="68" y="0"/>
                    </a:lnTo>
                    <a:lnTo>
                      <a:pt x="61" y="3"/>
                    </a:lnTo>
                    <a:lnTo>
                      <a:pt x="54" y="7"/>
                    </a:lnTo>
                    <a:lnTo>
                      <a:pt x="43" y="10"/>
                    </a:lnTo>
                    <a:lnTo>
                      <a:pt x="36" y="14"/>
                    </a:lnTo>
                    <a:lnTo>
                      <a:pt x="25" y="18"/>
                    </a:lnTo>
                    <a:lnTo>
                      <a:pt x="18" y="21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18" y="28"/>
                    </a:lnTo>
                    <a:lnTo>
                      <a:pt x="28" y="25"/>
                    </a:lnTo>
                    <a:lnTo>
                      <a:pt x="36" y="21"/>
                    </a:lnTo>
                    <a:lnTo>
                      <a:pt x="46" y="18"/>
                    </a:lnTo>
                    <a:lnTo>
                      <a:pt x="54" y="14"/>
                    </a:lnTo>
                    <a:lnTo>
                      <a:pt x="61" y="10"/>
                    </a:lnTo>
                    <a:lnTo>
                      <a:pt x="72" y="7"/>
                    </a:lnTo>
                    <a:lnTo>
                      <a:pt x="68" y="3"/>
                    </a:lnTo>
                    <a:lnTo>
                      <a:pt x="75" y="3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2" name="Freeform 230"/>
              <p:cNvSpPr>
                <a:spLocks/>
              </p:cNvSpPr>
              <p:nvPr/>
            </p:nvSpPr>
            <p:spPr bwMode="auto">
              <a:xfrm>
                <a:off x="2696" y="1870"/>
                <a:ext cx="32" cy="90"/>
              </a:xfrm>
              <a:custGeom>
                <a:avLst/>
                <a:gdLst/>
                <a:ahLst/>
                <a:cxnLst>
                  <a:cxn ang="0">
                    <a:pos x="32" y="83"/>
                  </a:cxn>
                  <a:cxn ang="0">
                    <a:pos x="22" y="79"/>
                  </a:cxn>
                  <a:cxn ang="0">
                    <a:pos x="18" y="72"/>
                  </a:cxn>
                  <a:cxn ang="0">
                    <a:pos x="14" y="61"/>
                  </a:cxn>
                  <a:cxn ang="0">
                    <a:pos x="11" y="51"/>
                  </a:cxn>
                  <a:cxn ang="0">
                    <a:pos x="11" y="22"/>
                  </a:cxn>
                  <a:cxn ang="0">
                    <a:pos x="7" y="11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4" y="22"/>
                  </a:cxn>
                  <a:cxn ang="0">
                    <a:pos x="4" y="51"/>
                  </a:cxn>
                  <a:cxn ang="0">
                    <a:pos x="7" y="61"/>
                  </a:cxn>
                  <a:cxn ang="0">
                    <a:pos x="11" y="76"/>
                  </a:cxn>
                  <a:cxn ang="0">
                    <a:pos x="18" y="83"/>
                  </a:cxn>
                  <a:cxn ang="0">
                    <a:pos x="32" y="90"/>
                  </a:cxn>
                  <a:cxn ang="0">
                    <a:pos x="32" y="83"/>
                  </a:cxn>
                </a:cxnLst>
                <a:rect l="0" t="0" r="r" b="b"/>
                <a:pathLst>
                  <a:path w="32" h="90">
                    <a:moveTo>
                      <a:pt x="32" y="83"/>
                    </a:moveTo>
                    <a:lnTo>
                      <a:pt x="22" y="79"/>
                    </a:lnTo>
                    <a:lnTo>
                      <a:pt x="18" y="72"/>
                    </a:lnTo>
                    <a:lnTo>
                      <a:pt x="14" y="61"/>
                    </a:lnTo>
                    <a:lnTo>
                      <a:pt x="11" y="51"/>
                    </a:lnTo>
                    <a:lnTo>
                      <a:pt x="11" y="22"/>
                    </a:lnTo>
                    <a:lnTo>
                      <a:pt x="7" y="11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22"/>
                    </a:lnTo>
                    <a:lnTo>
                      <a:pt x="4" y="51"/>
                    </a:lnTo>
                    <a:lnTo>
                      <a:pt x="7" y="61"/>
                    </a:lnTo>
                    <a:lnTo>
                      <a:pt x="11" y="76"/>
                    </a:lnTo>
                    <a:lnTo>
                      <a:pt x="18" y="83"/>
                    </a:lnTo>
                    <a:lnTo>
                      <a:pt x="32" y="90"/>
                    </a:lnTo>
                    <a:lnTo>
                      <a:pt x="32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3" name="Freeform 231"/>
              <p:cNvSpPr>
                <a:spLocks/>
              </p:cNvSpPr>
              <p:nvPr/>
            </p:nvSpPr>
            <p:spPr bwMode="auto">
              <a:xfrm>
                <a:off x="2728" y="1906"/>
                <a:ext cx="98" cy="54"/>
              </a:xfrm>
              <a:custGeom>
                <a:avLst/>
                <a:gdLst/>
                <a:ahLst/>
                <a:cxnLst>
                  <a:cxn ang="0">
                    <a:pos x="90" y="4"/>
                  </a:cxn>
                  <a:cxn ang="0">
                    <a:pos x="94" y="0"/>
                  </a:cxn>
                  <a:cxn ang="0">
                    <a:pos x="87" y="4"/>
                  </a:cxn>
                  <a:cxn ang="0">
                    <a:pos x="80" y="4"/>
                  </a:cxn>
                  <a:cxn ang="0">
                    <a:pos x="72" y="7"/>
                  </a:cxn>
                  <a:cxn ang="0">
                    <a:pos x="69" y="11"/>
                  </a:cxn>
                  <a:cxn ang="0">
                    <a:pos x="62" y="15"/>
                  </a:cxn>
                  <a:cxn ang="0">
                    <a:pos x="58" y="18"/>
                  </a:cxn>
                  <a:cxn ang="0">
                    <a:pos x="51" y="22"/>
                  </a:cxn>
                  <a:cxn ang="0">
                    <a:pos x="47" y="29"/>
                  </a:cxn>
                  <a:cxn ang="0">
                    <a:pos x="40" y="33"/>
                  </a:cxn>
                  <a:cxn ang="0">
                    <a:pos x="36" y="36"/>
                  </a:cxn>
                  <a:cxn ang="0">
                    <a:pos x="29" y="40"/>
                  </a:cxn>
                  <a:cxn ang="0">
                    <a:pos x="26" y="40"/>
                  </a:cxn>
                  <a:cxn ang="0">
                    <a:pos x="18" y="43"/>
                  </a:cxn>
                  <a:cxn ang="0">
                    <a:pos x="11" y="47"/>
                  </a:cxn>
                  <a:cxn ang="0">
                    <a:pos x="0" y="47"/>
                  </a:cxn>
                  <a:cxn ang="0">
                    <a:pos x="0" y="54"/>
                  </a:cxn>
                  <a:cxn ang="0">
                    <a:pos x="15" y="54"/>
                  </a:cxn>
                  <a:cxn ang="0">
                    <a:pos x="22" y="51"/>
                  </a:cxn>
                  <a:cxn ang="0">
                    <a:pos x="29" y="47"/>
                  </a:cxn>
                  <a:cxn ang="0">
                    <a:pos x="33" y="43"/>
                  </a:cxn>
                  <a:cxn ang="0">
                    <a:pos x="40" y="40"/>
                  </a:cxn>
                  <a:cxn ang="0">
                    <a:pos x="44" y="36"/>
                  </a:cxn>
                  <a:cxn ang="0">
                    <a:pos x="51" y="33"/>
                  </a:cxn>
                  <a:cxn ang="0">
                    <a:pos x="54" y="29"/>
                  </a:cxn>
                  <a:cxn ang="0">
                    <a:pos x="62" y="25"/>
                  </a:cxn>
                  <a:cxn ang="0">
                    <a:pos x="65" y="22"/>
                  </a:cxn>
                  <a:cxn ang="0">
                    <a:pos x="72" y="18"/>
                  </a:cxn>
                  <a:cxn ang="0">
                    <a:pos x="76" y="15"/>
                  </a:cxn>
                  <a:cxn ang="0">
                    <a:pos x="83" y="11"/>
                  </a:cxn>
                  <a:cxn ang="0">
                    <a:pos x="90" y="11"/>
                  </a:cxn>
                  <a:cxn ang="0">
                    <a:pos x="98" y="4"/>
                  </a:cxn>
                  <a:cxn ang="0">
                    <a:pos x="94" y="7"/>
                  </a:cxn>
                  <a:cxn ang="0">
                    <a:pos x="98" y="7"/>
                  </a:cxn>
                  <a:cxn ang="0">
                    <a:pos x="98" y="4"/>
                  </a:cxn>
                  <a:cxn ang="0">
                    <a:pos x="90" y="4"/>
                  </a:cxn>
                </a:cxnLst>
                <a:rect l="0" t="0" r="r" b="b"/>
                <a:pathLst>
                  <a:path w="98" h="54">
                    <a:moveTo>
                      <a:pt x="90" y="4"/>
                    </a:moveTo>
                    <a:lnTo>
                      <a:pt x="94" y="0"/>
                    </a:lnTo>
                    <a:lnTo>
                      <a:pt x="87" y="4"/>
                    </a:lnTo>
                    <a:lnTo>
                      <a:pt x="80" y="4"/>
                    </a:lnTo>
                    <a:lnTo>
                      <a:pt x="72" y="7"/>
                    </a:lnTo>
                    <a:lnTo>
                      <a:pt x="69" y="11"/>
                    </a:lnTo>
                    <a:lnTo>
                      <a:pt x="62" y="15"/>
                    </a:lnTo>
                    <a:lnTo>
                      <a:pt x="58" y="18"/>
                    </a:lnTo>
                    <a:lnTo>
                      <a:pt x="51" y="22"/>
                    </a:lnTo>
                    <a:lnTo>
                      <a:pt x="47" y="29"/>
                    </a:lnTo>
                    <a:lnTo>
                      <a:pt x="40" y="33"/>
                    </a:lnTo>
                    <a:lnTo>
                      <a:pt x="36" y="36"/>
                    </a:lnTo>
                    <a:lnTo>
                      <a:pt x="29" y="40"/>
                    </a:lnTo>
                    <a:lnTo>
                      <a:pt x="26" y="40"/>
                    </a:lnTo>
                    <a:lnTo>
                      <a:pt x="18" y="43"/>
                    </a:lnTo>
                    <a:lnTo>
                      <a:pt x="11" y="47"/>
                    </a:lnTo>
                    <a:lnTo>
                      <a:pt x="0" y="47"/>
                    </a:lnTo>
                    <a:lnTo>
                      <a:pt x="0" y="54"/>
                    </a:lnTo>
                    <a:lnTo>
                      <a:pt x="15" y="54"/>
                    </a:lnTo>
                    <a:lnTo>
                      <a:pt x="22" y="51"/>
                    </a:lnTo>
                    <a:lnTo>
                      <a:pt x="29" y="47"/>
                    </a:lnTo>
                    <a:lnTo>
                      <a:pt x="33" y="43"/>
                    </a:lnTo>
                    <a:lnTo>
                      <a:pt x="40" y="40"/>
                    </a:lnTo>
                    <a:lnTo>
                      <a:pt x="44" y="36"/>
                    </a:lnTo>
                    <a:lnTo>
                      <a:pt x="51" y="33"/>
                    </a:lnTo>
                    <a:lnTo>
                      <a:pt x="54" y="29"/>
                    </a:lnTo>
                    <a:lnTo>
                      <a:pt x="62" y="25"/>
                    </a:lnTo>
                    <a:lnTo>
                      <a:pt x="65" y="22"/>
                    </a:lnTo>
                    <a:lnTo>
                      <a:pt x="72" y="18"/>
                    </a:lnTo>
                    <a:lnTo>
                      <a:pt x="76" y="15"/>
                    </a:lnTo>
                    <a:lnTo>
                      <a:pt x="83" y="11"/>
                    </a:lnTo>
                    <a:lnTo>
                      <a:pt x="90" y="11"/>
                    </a:lnTo>
                    <a:lnTo>
                      <a:pt x="98" y="4"/>
                    </a:lnTo>
                    <a:lnTo>
                      <a:pt x="94" y="7"/>
                    </a:lnTo>
                    <a:lnTo>
                      <a:pt x="98" y="7"/>
                    </a:lnTo>
                    <a:lnTo>
                      <a:pt x="98" y="4"/>
                    </a:ln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4" name="Freeform 232"/>
              <p:cNvSpPr>
                <a:spLocks/>
              </p:cNvSpPr>
              <p:nvPr/>
            </p:nvSpPr>
            <p:spPr bwMode="auto">
              <a:xfrm>
                <a:off x="2818" y="1895"/>
                <a:ext cx="47" cy="15"/>
              </a:xfrm>
              <a:custGeom>
                <a:avLst/>
                <a:gdLst/>
                <a:ahLst/>
                <a:cxnLst>
                  <a:cxn ang="0">
                    <a:pos x="47" y="4"/>
                  </a:cxn>
                  <a:cxn ang="0">
                    <a:pos x="29" y="4"/>
                  </a:cxn>
                  <a:cxn ang="0">
                    <a:pos x="22" y="0"/>
                  </a:cxn>
                  <a:cxn ang="0">
                    <a:pos x="11" y="0"/>
                  </a:cxn>
                  <a:cxn ang="0">
                    <a:pos x="4" y="4"/>
                  </a:cxn>
                  <a:cxn ang="0">
                    <a:pos x="0" y="15"/>
                  </a:cxn>
                  <a:cxn ang="0">
                    <a:pos x="8" y="15"/>
                  </a:cxn>
                  <a:cxn ang="0">
                    <a:pos x="11" y="8"/>
                  </a:cxn>
                  <a:cxn ang="0">
                    <a:pos x="22" y="8"/>
                  </a:cxn>
                  <a:cxn ang="0">
                    <a:pos x="26" y="11"/>
                  </a:cxn>
                  <a:cxn ang="0">
                    <a:pos x="33" y="11"/>
                  </a:cxn>
                  <a:cxn ang="0">
                    <a:pos x="40" y="15"/>
                  </a:cxn>
                  <a:cxn ang="0">
                    <a:pos x="47" y="11"/>
                  </a:cxn>
                  <a:cxn ang="0">
                    <a:pos x="47" y="4"/>
                  </a:cxn>
                  <a:cxn ang="0">
                    <a:pos x="44" y="4"/>
                  </a:cxn>
                  <a:cxn ang="0">
                    <a:pos x="47" y="4"/>
                  </a:cxn>
                </a:cxnLst>
                <a:rect l="0" t="0" r="r" b="b"/>
                <a:pathLst>
                  <a:path w="47" h="15">
                    <a:moveTo>
                      <a:pt x="47" y="4"/>
                    </a:moveTo>
                    <a:lnTo>
                      <a:pt x="29" y="4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0" y="15"/>
                    </a:lnTo>
                    <a:lnTo>
                      <a:pt x="8" y="15"/>
                    </a:lnTo>
                    <a:lnTo>
                      <a:pt x="11" y="8"/>
                    </a:lnTo>
                    <a:lnTo>
                      <a:pt x="22" y="8"/>
                    </a:lnTo>
                    <a:lnTo>
                      <a:pt x="26" y="11"/>
                    </a:lnTo>
                    <a:lnTo>
                      <a:pt x="33" y="11"/>
                    </a:lnTo>
                    <a:lnTo>
                      <a:pt x="40" y="15"/>
                    </a:lnTo>
                    <a:lnTo>
                      <a:pt x="47" y="11"/>
                    </a:lnTo>
                    <a:lnTo>
                      <a:pt x="47" y="4"/>
                    </a:lnTo>
                    <a:lnTo>
                      <a:pt x="44" y="4"/>
                    </a:lnTo>
                    <a:lnTo>
                      <a:pt x="4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5" name="Freeform 233"/>
              <p:cNvSpPr>
                <a:spLocks/>
              </p:cNvSpPr>
              <p:nvPr/>
            </p:nvSpPr>
            <p:spPr bwMode="auto">
              <a:xfrm>
                <a:off x="2865" y="1899"/>
                <a:ext cx="58" cy="14"/>
              </a:xfrm>
              <a:custGeom>
                <a:avLst/>
                <a:gdLst/>
                <a:ahLst/>
                <a:cxnLst>
                  <a:cxn ang="0">
                    <a:pos x="58" y="11"/>
                  </a:cxn>
                  <a:cxn ang="0">
                    <a:pos x="58" y="7"/>
                  </a:cxn>
                  <a:cxn ang="0">
                    <a:pos x="50" y="4"/>
                  </a:cxn>
                  <a:cxn ang="0">
                    <a:pos x="43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2" y="7"/>
                  </a:cxn>
                  <a:cxn ang="0">
                    <a:pos x="29" y="4"/>
                  </a:cxn>
                  <a:cxn ang="0">
                    <a:pos x="36" y="4"/>
                  </a:cxn>
                  <a:cxn ang="0">
                    <a:pos x="43" y="7"/>
                  </a:cxn>
                  <a:cxn ang="0">
                    <a:pos x="47" y="7"/>
                  </a:cxn>
                  <a:cxn ang="0">
                    <a:pos x="54" y="14"/>
                  </a:cxn>
                  <a:cxn ang="0">
                    <a:pos x="50" y="11"/>
                  </a:cxn>
                  <a:cxn ang="0">
                    <a:pos x="58" y="11"/>
                  </a:cxn>
                  <a:cxn ang="0">
                    <a:pos x="58" y="7"/>
                  </a:cxn>
                  <a:cxn ang="0">
                    <a:pos x="58" y="11"/>
                  </a:cxn>
                </a:cxnLst>
                <a:rect l="0" t="0" r="r" b="b"/>
                <a:pathLst>
                  <a:path w="58" h="14">
                    <a:moveTo>
                      <a:pt x="58" y="11"/>
                    </a:moveTo>
                    <a:lnTo>
                      <a:pt x="58" y="7"/>
                    </a:lnTo>
                    <a:lnTo>
                      <a:pt x="50" y="4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2" y="7"/>
                    </a:lnTo>
                    <a:lnTo>
                      <a:pt x="29" y="4"/>
                    </a:lnTo>
                    <a:lnTo>
                      <a:pt x="36" y="4"/>
                    </a:lnTo>
                    <a:lnTo>
                      <a:pt x="43" y="7"/>
                    </a:lnTo>
                    <a:lnTo>
                      <a:pt x="47" y="7"/>
                    </a:lnTo>
                    <a:lnTo>
                      <a:pt x="54" y="14"/>
                    </a:lnTo>
                    <a:lnTo>
                      <a:pt x="50" y="11"/>
                    </a:lnTo>
                    <a:lnTo>
                      <a:pt x="58" y="11"/>
                    </a:lnTo>
                    <a:lnTo>
                      <a:pt x="58" y="7"/>
                    </a:lnTo>
                    <a:lnTo>
                      <a:pt x="5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6" name="Freeform 234"/>
              <p:cNvSpPr>
                <a:spLocks/>
              </p:cNvSpPr>
              <p:nvPr/>
            </p:nvSpPr>
            <p:spPr bwMode="auto">
              <a:xfrm>
                <a:off x="2915" y="1910"/>
                <a:ext cx="36" cy="65"/>
              </a:xfrm>
              <a:custGeom>
                <a:avLst/>
                <a:gdLst/>
                <a:ahLst/>
                <a:cxnLst>
                  <a:cxn ang="0">
                    <a:pos x="33" y="57"/>
                  </a:cxn>
                  <a:cxn ang="0">
                    <a:pos x="36" y="61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33" y="61"/>
                  </a:cxn>
                  <a:cxn ang="0">
                    <a:pos x="33" y="65"/>
                  </a:cxn>
                  <a:cxn ang="0">
                    <a:pos x="33" y="61"/>
                  </a:cxn>
                  <a:cxn ang="0">
                    <a:pos x="33" y="65"/>
                  </a:cxn>
                  <a:cxn ang="0">
                    <a:pos x="33" y="57"/>
                  </a:cxn>
                </a:cxnLst>
                <a:rect l="0" t="0" r="r" b="b"/>
                <a:pathLst>
                  <a:path w="36" h="65">
                    <a:moveTo>
                      <a:pt x="33" y="57"/>
                    </a:moveTo>
                    <a:lnTo>
                      <a:pt x="36" y="6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33" y="61"/>
                    </a:lnTo>
                    <a:lnTo>
                      <a:pt x="33" y="65"/>
                    </a:lnTo>
                    <a:lnTo>
                      <a:pt x="33" y="61"/>
                    </a:lnTo>
                    <a:lnTo>
                      <a:pt x="33" y="65"/>
                    </a:lnTo>
                    <a:lnTo>
                      <a:pt x="33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7" name="Freeform 235"/>
              <p:cNvSpPr>
                <a:spLocks/>
              </p:cNvSpPr>
              <p:nvPr/>
            </p:nvSpPr>
            <p:spPr bwMode="auto">
              <a:xfrm>
                <a:off x="2948" y="1957"/>
                <a:ext cx="14" cy="18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7" y="10"/>
                  </a:cxn>
                  <a:cxn ang="0">
                    <a:pos x="0" y="10"/>
                  </a:cxn>
                  <a:cxn ang="0">
                    <a:pos x="0" y="18"/>
                  </a:cxn>
                  <a:cxn ang="0">
                    <a:pos x="7" y="18"/>
                  </a:cxn>
                  <a:cxn ang="0">
                    <a:pos x="11" y="14"/>
                  </a:cxn>
                  <a:cxn ang="0">
                    <a:pos x="14" y="7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7" y="3"/>
                  </a:cxn>
                </a:cxnLst>
                <a:rect l="0" t="0" r="r" b="b"/>
                <a:pathLst>
                  <a:path w="14" h="18">
                    <a:moveTo>
                      <a:pt x="7" y="3"/>
                    </a:moveTo>
                    <a:lnTo>
                      <a:pt x="7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7" y="18"/>
                    </a:lnTo>
                    <a:lnTo>
                      <a:pt x="11" y="14"/>
                    </a:lnTo>
                    <a:lnTo>
                      <a:pt x="14" y="7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8" name="Freeform 236"/>
              <p:cNvSpPr>
                <a:spLocks/>
              </p:cNvSpPr>
              <p:nvPr/>
            </p:nvSpPr>
            <p:spPr bwMode="auto">
              <a:xfrm>
                <a:off x="2915" y="1888"/>
                <a:ext cx="47" cy="7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5"/>
                  </a:cxn>
                  <a:cxn ang="0">
                    <a:pos x="15" y="18"/>
                  </a:cxn>
                  <a:cxn ang="0">
                    <a:pos x="18" y="29"/>
                  </a:cxn>
                  <a:cxn ang="0">
                    <a:pos x="26" y="36"/>
                  </a:cxn>
                  <a:cxn ang="0">
                    <a:pos x="29" y="47"/>
                  </a:cxn>
                  <a:cxn ang="0">
                    <a:pos x="33" y="54"/>
                  </a:cxn>
                  <a:cxn ang="0">
                    <a:pos x="36" y="65"/>
                  </a:cxn>
                  <a:cxn ang="0">
                    <a:pos x="40" y="72"/>
                  </a:cxn>
                  <a:cxn ang="0">
                    <a:pos x="47" y="69"/>
                  </a:cxn>
                  <a:cxn ang="0">
                    <a:pos x="44" y="61"/>
                  </a:cxn>
                  <a:cxn ang="0">
                    <a:pos x="40" y="51"/>
                  </a:cxn>
                  <a:cxn ang="0">
                    <a:pos x="33" y="43"/>
                  </a:cxn>
                  <a:cxn ang="0">
                    <a:pos x="33" y="33"/>
                  </a:cxn>
                  <a:cxn ang="0">
                    <a:pos x="26" y="25"/>
                  </a:cxn>
                  <a:cxn ang="0">
                    <a:pos x="22" y="15"/>
                  </a:cxn>
                  <a:cxn ang="0">
                    <a:pos x="15" y="7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47" h="72">
                    <a:moveTo>
                      <a:pt x="0" y="7"/>
                    </a:moveTo>
                    <a:lnTo>
                      <a:pt x="8" y="15"/>
                    </a:lnTo>
                    <a:lnTo>
                      <a:pt x="15" y="18"/>
                    </a:lnTo>
                    <a:lnTo>
                      <a:pt x="18" y="29"/>
                    </a:lnTo>
                    <a:lnTo>
                      <a:pt x="26" y="36"/>
                    </a:lnTo>
                    <a:lnTo>
                      <a:pt x="29" y="47"/>
                    </a:lnTo>
                    <a:lnTo>
                      <a:pt x="33" y="54"/>
                    </a:lnTo>
                    <a:lnTo>
                      <a:pt x="36" y="65"/>
                    </a:lnTo>
                    <a:lnTo>
                      <a:pt x="40" y="72"/>
                    </a:lnTo>
                    <a:lnTo>
                      <a:pt x="47" y="69"/>
                    </a:lnTo>
                    <a:lnTo>
                      <a:pt x="44" y="61"/>
                    </a:lnTo>
                    <a:lnTo>
                      <a:pt x="40" y="51"/>
                    </a:lnTo>
                    <a:lnTo>
                      <a:pt x="33" y="43"/>
                    </a:lnTo>
                    <a:lnTo>
                      <a:pt x="33" y="33"/>
                    </a:lnTo>
                    <a:lnTo>
                      <a:pt x="26" y="25"/>
                    </a:lnTo>
                    <a:lnTo>
                      <a:pt x="22" y="15"/>
                    </a:lnTo>
                    <a:lnTo>
                      <a:pt x="15" y="7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89" name="Freeform 237"/>
              <p:cNvSpPr>
                <a:spLocks/>
              </p:cNvSpPr>
              <p:nvPr/>
            </p:nvSpPr>
            <p:spPr bwMode="auto">
              <a:xfrm>
                <a:off x="2811" y="1859"/>
                <a:ext cx="108" cy="3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4"/>
                  </a:cxn>
                  <a:cxn ang="0">
                    <a:pos x="4" y="15"/>
                  </a:cxn>
                  <a:cxn ang="0">
                    <a:pos x="15" y="26"/>
                  </a:cxn>
                  <a:cxn ang="0">
                    <a:pos x="22" y="29"/>
                  </a:cxn>
                  <a:cxn ang="0">
                    <a:pos x="29" y="33"/>
                  </a:cxn>
                  <a:cxn ang="0">
                    <a:pos x="36" y="33"/>
                  </a:cxn>
                  <a:cxn ang="0">
                    <a:pos x="43" y="36"/>
                  </a:cxn>
                  <a:cxn ang="0">
                    <a:pos x="58" y="36"/>
                  </a:cxn>
                  <a:cxn ang="0">
                    <a:pos x="65" y="33"/>
                  </a:cxn>
                  <a:cxn ang="0">
                    <a:pos x="94" y="33"/>
                  </a:cxn>
                  <a:cxn ang="0">
                    <a:pos x="97" y="36"/>
                  </a:cxn>
                  <a:cxn ang="0">
                    <a:pos x="104" y="36"/>
                  </a:cxn>
                  <a:cxn ang="0">
                    <a:pos x="108" y="29"/>
                  </a:cxn>
                  <a:cxn ang="0">
                    <a:pos x="101" y="29"/>
                  </a:cxn>
                  <a:cxn ang="0">
                    <a:pos x="94" y="26"/>
                  </a:cxn>
                  <a:cxn ang="0">
                    <a:pos x="29" y="26"/>
                  </a:cxn>
                  <a:cxn ang="0">
                    <a:pos x="25" y="22"/>
                  </a:cxn>
                  <a:cxn ang="0">
                    <a:pos x="18" y="18"/>
                  </a:cxn>
                  <a:cxn ang="0">
                    <a:pos x="15" y="18"/>
                  </a:cxn>
                  <a:cxn ang="0">
                    <a:pos x="11" y="11"/>
                  </a:cxn>
                  <a:cxn ang="0">
                    <a:pos x="7" y="4"/>
                  </a:cxn>
                  <a:cxn ang="0">
                    <a:pos x="4" y="0"/>
                  </a:cxn>
                  <a:cxn ang="0">
                    <a:pos x="7" y="4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</a:cxnLst>
                <a:rect l="0" t="0" r="r" b="b"/>
                <a:pathLst>
                  <a:path w="108" h="36">
                    <a:moveTo>
                      <a:pt x="0" y="8"/>
                    </a:moveTo>
                    <a:lnTo>
                      <a:pt x="0" y="4"/>
                    </a:lnTo>
                    <a:lnTo>
                      <a:pt x="4" y="15"/>
                    </a:lnTo>
                    <a:lnTo>
                      <a:pt x="15" y="26"/>
                    </a:lnTo>
                    <a:lnTo>
                      <a:pt x="22" y="29"/>
                    </a:lnTo>
                    <a:lnTo>
                      <a:pt x="29" y="33"/>
                    </a:lnTo>
                    <a:lnTo>
                      <a:pt x="36" y="33"/>
                    </a:lnTo>
                    <a:lnTo>
                      <a:pt x="43" y="36"/>
                    </a:lnTo>
                    <a:lnTo>
                      <a:pt x="58" y="36"/>
                    </a:lnTo>
                    <a:lnTo>
                      <a:pt x="65" y="33"/>
                    </a:lnTo>
                    <a:lnTo>
                      <a:pt x="94" y="33"/>
                    </a:lnTo>
                    <a:lnTo>
                      <a:pt x="97" y="36"/>
                    </a:lnTo>
                    <a:lnTo>
                      <a:pt x="104" y="36"/>
                    </a:lnTo>
                    <a:lnTo>
                      <a:pt x="108" y="29"/>
                    </a:lnTo>
                    <a:lnTo>
                      <a:pt x="101" y="29"/>
                    </a:lnTo>
                    <a:lnTo>
                      <a:pt x="94" y="26"/>
                    </a:lnTo>
                    <a:lnTo>
                      <a:pt x="29" y="26"/>
                    </a:lnTo>
                    <a:lnTo>
                      <a:pt x="25" y="22"/>
                    </a:lnTo>
                    <a:lnTo>
                      <a:pt x="18" y="18"/>
                    </a:lnTo>
                    <a:lnTo>
                      <a:pt x="15" y="18"/>
                    </a:lnTo>
                    <a:lnTo>
                      <a:pt x="11" y="11"/>
                    </a:lnTo>
                    <a:lnTo>
                      <a:pt x="7" y="4"/>
                    </a:lnTo>
                    <a:lnTo>
                      <a:pt x="4" y="0"/>
                    </a:lnTo>
                    <a:lnTo>
                      <a:pt x="7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0" name="Freeform 238"/>
              <p:cNvSpPr>
                <a:spLocks/>
              </p:cNvSpPr>
              <p:nvPr/>
            </p:nvSpPr>
            <p:spPr bwMode="auto">
              <a:xfrm>
                <a:off x="2790" y="1859"/>
                <a:ext cx="25" cy="11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7" y="11"/>
                  </a:cxn>
                  <a:cxn ang="0">
                    <a:pos x="10" y="8"/>
                  </a:cxn>
                  <a:cxn ang="0">
                    <a:pos x="21" y="8"/>
                  </a:cxn>
                  <a:cxn ang="0">
                    <a:pos x="25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3" y="4"/>
                  </a:cxn>
                  <a:cxn ang="0">
                    <a:pos x="0" y="8"/>
                  </a:cxn>
                  <a:cxn ang="0">
                    <a:pos x="7" y="8"/>
                  </a:cxn>
                </a:cxnLst>
                <a:rect l="0" t="0" r="r" b="b"/>
                <a:pathLst>
                  <a:path w="25" h="11">
                    <a:moveTo>
                      <a:pt x="7" y="8"/>
                    </a:moveTo>
                    <a:lnTo>
                      <a:pt x="7" y="11"/>
                    </a:lnTo>
                    <a:lnTo>
                      <a:pt x="10" y="8"/>
                    </a:lnTo>
                    <a:lnTo>
                      <a:pt x="21" y="8"/>
                    </a:lnTo>
                    <a:lnTo>
                      <a:pt x="25" y="0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3" y="4"/>
                    </a:lnTo>
                    <a:lnTo>
                      <a:pt x="0" y="8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1" name="Freeform 239"/>
              <p:cNvSpPr>
                <a:spLocks/>
              </p:cNvSpPr>
              <p:nvPr/>
            </p:nvSpPr>
            <p:spPr bwMode="auto">
              <a:xfrm>
                <a:off x="2790" y="1867"/>
                <a:ext cx="32" cy="18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4" y="3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7" y="10"/>
                  </a:cxn>
                  <a:cxn ang="0">
                    <a:pos x="21" y="10"/>
                  </a:cxn>
                  <a:cxn ang="0">
                    <a:pos x="21" y="14"/>
                  </a:cxn>
                  <a:cxn ang="0">
                    <a:pos x="25" y="18"/>
                  </a:cxn>
                  <a:cxn ang="0">
                    <a:pos x="25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18">
                    <a:moveTo>
                      <a:pt x="32" y="14"/>
                    </a:moveTo>
                    <a:lnTo>
                      <a:pt x="25" y="7"/>
                    </a:lnTo>
                    <a:lnTo>
                      <a:pt x="18" y="7"/>
                    </a:lnTo>
                    <a:lnTo>
                      <a:pt x="14" y="3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21" y="10"/>
                    </a:lnTo>
                    <a:lnTo>
                      <a:pt x="21" y="14"/>
                    </a:lnTo>
                    <a:lnTo>
                      <a:pt x="25" y="18"/>
                    </a:lnTo>
                    <a:lnTo>
                      <a:pt x="25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2" name="Freeform 240"/>
              <p:cNvSpPr>
                <a:spLocks/>
              </p:cNvSpPr>
              <p:nvPr/>
            </p:nvSpPr>
            <p:spPr bwMode="auto">
              <a:xfrm>
                <a:off x="2768" y="1881"/>
                <a:ext cx="54" cy="47"/>
              </a:xfrm>
              <a:custGeom>
                <a:avLst/>
                <a:gdLst/>
                <a:ahLst/>
                <a:cxnLst>
                  <a:cxn ang="0">
                    <a:pos x="4" y="47"/>
                  </a:cxn>
                  <a:cxn ang="0">
                    <a:pos x="11" y="40"/>
                  </a:cxn>
                  <a:cxn ang="0">
                    <a:pos x="18" y="36"/>
                  </a:cxn>
                  <a:cxn ang="0">
                    <a:pos x="25" y="36"/>
                  </a:cxn>
                  <a:cxn ang="0">
                    <a:pos x="32" y="32"/>
                  </a:cxn>
                  <a:cxn ang="0">
                    <a:pos x="43" y="29"/>
                  </a:cxn>
                  <a:cxn ang="0">
                    <a:pos x="47" y="22"/>
                  </a:cxn>
                  <a:cxn ang="0">
                    <a:pos x="54" y="14"/>
                  </a:cxn>
                  <a:cxn ang="0">
                    <a:pos x="54" y="0"/>
                  </a:cxn>
                  <a:cxn ang="0">
                    <a:pos x="47" y="0"/>
                  </a:cxn>
                  <a:cxn ang="0">
                    <a:pos x="47" y="11"/>
                  </a:cxn>
                  <a:cxn ang="0">
                    <a:pos x="43" y="18"/>
                  </a:cxn>
                  <a:cxn ang="0">
                    <a:pos x="40" y="22"/>
                  </a:cxn>
                  <a:cxn ang="0">
                    <a:pos x="32" y="25"/>
                  </a:cxn>
                  <a:cxn ang="0">
                    <a:pos x="22" y="29"/>
                  </a:cxn>
                  <a:cxn ang="0">
                    <a:pos x="14" y="32"/>
                  </a:cxn>
                  <a:cxn ang="0">
                    <a:pos x="7" y="36"/>
                  </a:cxn>
                  <a:cxn ang="0">
                    <a:pos x="0" y="43"/>
                  </a:cxn>
                  <a:cxn ang="0">
                    <a:pos x="4" y="47"/>
                  </a:cxn>
                </a:cxnLst>
                <a:rect l="0" t="0" r="r" b="b"/>
                <a:pathLst>
                  <a:path w="54" h="47">
                    <a:moveTo>
                      <a:pt x="4" y="47"/>
                    </a:moveTo>
                    <a:lnTo>
                      <a:pt x="11" y="40"/>
                    </a:lnTo>
                    <a:lnTo>
                      <a:pt x="18" y="36"/>
                    </a:lnTo>
                    <a:lnTo>
                      <a:pt x="25" y="36"/>
                    </a:lnTo>
                    <a:lnTo>
                      <a:pt x="32" y="32"/>
                    </a:lnTo>
                    <a:lnTo>
                      <a:pt x="43" y="29"/>
                    </a:lnTo>
                    <a:lnTo>
                      <a:pt x="47" y="22"/>
                    </a:lnTo>
                    <a:lnTo>
                      <a:pt x="54" y="14"/>
                    </a:lnTo>
                    <a:lnTo>
                      <a:pt x="54" y="0"/>
                    </a:lnTo>
                    <a:lnTo>
                      <a:pt x="47" y="0"/>
                    </a:lnTo>
                    <a:lnTo>
                      <a:pt x="47" y="11"/>
                    </a:lnTo>
                    <a:lnTo>
                      <a:pt x="43" y="18"/>
                    </a:lnTo>
                    <a:lnTo>
                      <a:pt x="40" y="22"/>
                    </a:lnTo>
                    <a:lnTo>
                      <a:pt x="32" y="25"/>
                    </a:lnTo>
                    <a:lnTo>
                      <a:pt x="22" y="29"/>
                    </a:lnTo>
                    <a:lnTo>
                      <a:pt x="14" y="32"/>
                    </a:lnTo>
                    <a:lnTo>
                      <a:pt x="7" y="36"/>
                    </a:lnTo>
                    <a:lnTo>
                      <a:pt x="0" y="43"/>
                    </a:lnTo>
                    <a:lnTo>
                      <a:pt x="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3" name="Freeform 241"/>
              <p:cNvSpPr>
                <a:spLocks/>
              </p:cNvSpPr>
              <p:nvPr/>
            </p:nvSpPr>
            <p:spPr bwMode="auto">
              <a:xfrm>
                <a:off x="2718" y="1924"/>
                <a:ext cx="54" cy="25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25" y="22"/>
                  </a:cxn>
                  <a:cxn ang="0">
                    <a:pos x="32" y="18"/>
                  </a:cxn>
                  <a:cxn ang="0">
                    <a:pos x="39" y="18"/>
                  </a:cxn>
                  <a:cxn ang="0">
                    <a:pos x="54" y="4"/>
                  </a:cxn>
                  <a:cxn ang="0">
                    <a:pos x="50" y="0"/>
                  </a:cxn>
                  <a:cxn ang="0">
                    <a:pos x="46" y="4"/>
                  </a:cxn>
                  <a:cxn ang="0">
                    <a:pos x="39" y="7"/>
                  </a:cxn>
                  <a:cxn ang="0">
                    <a:pos x="36" y="11"/>
                  </a:cxn>
                  <a:cxn ang="0">
                    <a:pos x="28" y="15"/>
                  </a:cxn>
                  <a:cxn ang="0">
                    <a:pos x="3" y="15"/>
                  </a:cxn>
                  <a:cxn ang="0">
                    <a:pos x="7" y="18"/>
                  </a:cxn>
                  <a:cxn ang="0">
                    <a:pos x="0" y="22"/>
                  </a:cxn>
                  <a:cxn ang="0">
                    <a:pos x="3" y="25"/>
                  </a:cxn>
                  <a:cxn ang="0">
                    <a:pos x="0" y="22"/>
                  </a:cxn>
                </a:cxnLst>
                <a:rect l="0" t="0" r="r" b="b"/>
                <a:pathLst>
                  <a:path w="54" h="25">
                    <a:moveTo>
                      <a:pt x="0" y="22"/>
                    </a:moveTo>
                    <a:lnTo>
                      <a:pt x="25" y="22"/>
                    </a:lnTo>
                    <a:lnTo>
                      <a:pt x="32" y="18"/>
                    </a:lnTo>
                    <a:lnTo>
                      <a:pt x="39" y="18"/>
                    </a:lnTo>
                    <a:lnTo>
                      <a:pt x="54" y="4"/>
                    </a:lnTo>
                    <a:lnTo>
                      <a:pt x="50" y="0"/>
                    </a:lnTo>
                    <a:lnTo>
                      <a:pt x="46" y="4"/>
                    </a:lnTo>
                    <a:lnTo>
                      <a:pt x="39" y="7"/>
                    </a:lnTo>
                    <a:lnTo>
                      <a:pt x="36" y="11"/>
                    </a:lnTo>
                    <a:lnTo>
                      <a:pt x="28" y="15"/>
                    </a:lnTo>
                    <a:lnTo>
                      <a:pt x="3" y="15"/>
                    </a:lnTo>
                    <a:lnTo>
                      <a:pt x="7" y="18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4" name="Freeform 242"/>
              <p:cNvSpPr>
                <a:spLocks/>
              </p:cNvSpPr>
              <p:nvPr/>
            </p:nvSpPr>
            <p:spPr bwMode="auto">
              <a:xfrm>
                <a:off x="2707" y="1859"/>
                <a:ext cx="18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  <a:cxn ang="0">
                    <a:pos x="3" y="22"/>
                  </a:cxn>
                  <a:cxn ang="0">
                    <a:pos x="3" y="44"/>
                  </a:cxn>
                  <a:cxn ang="0">
                    <a:pos x="7" y="65"/>
                  </a:cxn>
                  <a:cxn ang="0">
                    <a:pos x="11" y="87"/>
                  </a:cxn>
                  <a:cxn ang="0">
                    <a:pos x="18" y="83"/>
                  </a:cxn>
                  <a:cxn ang="0">
                    <a:pos x="14" y="65"/>
                  </a:cxn>
                  <a:cxn ang="0">
                    <a:pos x="11" y="44"/>
                  </a:cxn>
                  <a:cxn ang="0">
                    <a:pos x="11" y="22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8" h="87">
                    <a:moveTo>
                      <a:pt x="0" y="0"/>
                    </a:moveTo>
                    <a:lnTo>
                      <a:pt x="0" y="4"/>
                    </a:lnTo>
                    <a:lnTo>
                      <a:pt x="3" y="22"/>
                    </a:lnTo>
                    <a:lnTo>
                      <a:pt x="3" y="44"/>
                    </a:lnTo>
                    <a:lnTo>
                      <a:pt x="7" y="65"/>
                    </a:lnTo>
                    <a:lnTo>
                      <a:pt x="11" y="87"/>
                    </a:lnTo>
                    <a:lnTo>
                      <a:pt x="18" y="83"/>
                    </a:lnTo>
                    <a:lnTo>
                      <a:pt x="14" y="65"/>
                    </a:lnTo>
                    <a:lnTo>
                      <a:pt x="11" y="44"/>
                    </a:lnTo>
                    <a:lnTo>
                      <a:pt x="11" y="22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5" name="Freeform 243"/>
              <p:cNvSpPr>
                <a:spLocks/>
              </p:cNvSpPr>
              <p:nvPr/>
            </p:nvSpPr>
            <p:spPr bwMode="auto">
              <a:xfrm>
                <a:off x="2707" y="1751"/>
                <a:ext cx="29" cy="112"/>
              </a:xfrm>
              <a:custGeom>
                <a:avLst/>
                <a:gdLst/>
                <a:ahLst/>
                <a:cxnLst>
                  <a:cxn ang="0">
                    <a:pos x="21" y="8"/>
                  </a:cxn>
                  <a:cxn ang="0">
                    <a:pos x="14" y="11"/>
                  </a:cxn>
                  <a:cxn ang="0">
                    <a:pos x="18" y="26"/>
                  </a:cxn>
                  <a:cxn ang="0">
                    <a:pos x="21" y="36"/>
                  </a:cxn>
                  <a:cxn ang="0">
                    <a:pos x="18" y="47"/>
                  </a:cxn>
                  <a:cxn ang="0">
                    <a:pos x="14" y="62"/>
                  </a:cxn>
                  <a:cxn ang="0">
                    <a:pos x="11" y="72"/>
                  </a:cxn>
                  <a:cxn ang="0">
                    <a:pos x="7" y="87"/>
                  </a:cxn>
                  <a:cxn ang="0">
                    <a:pos x="3" y="98"/>
                  </a:cxn>
                  <a:cxn ang="0">
                    <a:pos x="0" y="108"/>
                  </a:cxn>
                  <a:cxn ang="0">
                    <a:pos x="7" y="112"/>
                  </a:cxn>
                  <a:cxn ang="0">
                    <a:pos x="11" y="98"/>
                  </a:cxn>
                  <a:cxn ang="0">
                    <a:pos x="14" y="87"/>
                  </a:cxn>
                  <a:cxn ang="0">
                    <a:pos x="18" y="76"/>
                  </a:cxn>
                  <a:cxn ang="0">
                    <a:pos x="21" y="65"/>
                  </a:cxn>
                  <a:cxn ang="0">
                    <a:pos x="25" y="51"/>
                  </a:cxn>
                  <a:cxn ang="0">
                    <a:pos x="29" y="36"/>
                  </a:cxn>
                  <a:cxn ang="0">
                    <a:pos x="25" y="22"/>
                  </a:cxn>
                  <a:cxn ang="0">
                    <a:pos x="21" y="8"/>
                  </a:cxn>
                  <a:cxn ang="0">
                    <a:pos x="18" y="11"/>
                  </a:cxn>
                  <a:cxn ang="0">
                    <a:pos x="21" y="8"/>
                  </a:cxn>
                  <a:cxn ang="0">
                    <a:pos x="11" y="0"/>
                  </a:cxn>
                  <a:cxn ang="0">
                    <a:pos x="14" y="11"/>
                  </a:cxn>
                  <a:cxn ang="0">
                    <a:pos x="21" y="8"/>
                  </a:cxn>
                </a:cxnLst>
                <a:rect l="0" t="0" r="r" b="b"/>
                <a:pathLst>
                  <a:path w="29" h="112">
                    <a:moveTo>
                      <a:pt x="21" y="8"/>
                    </a:moveTo>
                    <a:lnTo>
                      <a:pt x="14" y="11"/>
                    </a:lnTo>
                    <a:lnTo>
                      <a:pt x="18" y="26"/>
                    </a:lnTo>
                    <a:lnTo>
                      <a:pt x="21" y="36"/>
                    </a:lnTo>
                    <a:lnTo>
                      <a:pt x="18" y="47"/>
                    </a:lnTo>
                    <a:lnTo>
                      <a:pt x="14" y="62"/>
                    </a:lnTo>
                    <a:lnTo>
                      <a:pt x="11" y="72"/>
                    </a:lnTo>
                    <a:lnTo>
                      <a:pt x="7" y="87"/>
                    </a:lnTo>
                    <a:lnTo>
                      <a:pt x="3" y="98"/>
                    </a:lnTo>
                    <a:lnTo>
                      <a:pt x="0" y="108"/>
                    </a:lnTo>
                    <a:lnTo>
                      <a:pt x="7" y="112"/>
                    </a:lnTo>
                    <a:lnTo>
                      <a:pt x="11" y="98"/>
                    </a:lnTo>
                    <a:lnTo>
                      <a:pt x="14" y="87"/>
                    </a:lnTo>
                    <a:lnTo>
                      <a:pt x="18" y="76"/>
                    </a:lnTo>
                    <a:lnTo>
                      <a:pt x="21" y="65"/>
                    </a:lnTo>
                    <a:lnTo>
                      <a:pt x="25" y="51"/>
                    </a:lnTo>
                    <a:lnTo>
                      <a:pt x="29" y="36"/>
                    </a:lnTo>
                    <a:lnTo>
                      <a:pt x="25" y="22"/>
                    </a:lnTo>
                    <a:lnTo>
                      <a:pt x="21" y="8"/>
                    </a:lnTo>
                    <a:lnTo>
                      <a:pt x="18" y="11"/>
                    </a:lnTo>
                    <a:lnTo>
                      <a:pt x="21" y="8"/>
                    </a:lnTo>
                    <a:lnTo>
                      <a:pt x="11" y="0"/>
                    </a:lnTo>
                    <a:lnTo>
                      <a:pt x="14" y="11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6" name="Freeform 244"/>
              <p:cNvSpPr>
                <a:spLocks/>
              </p:cNvSpPr>
              <p:nvPr/>
            </p:nvSpPr>
            <p:spPr bwMode="auto">
              <a:xfrm>
                <a:off x="2725" y="1759"/>
                <a:ext cx="36" cy="25"/>
              </a:xfrm>
              <a:custGeom>
                <a:avLst/>
                <a:gdLst/>
                <a:ahLst/>
                <a:cxnLst>
                  <a:cxn ang="0">
                    <a:pos x="32" y="21"/>
                  </a:cxn>
                  <a:cxn ang="0">
                    <a:pos x="29" y="18"/>
                  </a:cxn>
                  <a:cxn ang="0">
                    <a:pos x="25" y="18"/>
                  </a:cxn>
                  <a:cxn ang="0">
                    <a:pos x="21" y="14"/>
                  </a:cxn>
                  <a:cxn ang="0">
                    <a:pos x="18" y="14"/>
                  </a:cxn>
                  <a:cxn ang="0">
                    <a:pos x="11" y="7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7" y="10"/>
                  </a:cxn>
                  <a:cxn ang="0">
                    <a:pos x="7" y="14"/>
                  </a:cxn>
                  <a:cxn ang="0">
                    <a:pos x="14" y="21"/>
                  </a:cxn>
                  <a:cxn ang="0">
                    <a:pos x="21" y="21"/>
                  </a:cxn>
                  <a:cxn ang="0">
                    <a:pos x="25" y="25"/>
                  </a:cxn>
                  <a:cxn ang="0">
                    <a:pos x="29" y="25"/>
                  </a:cxn>
                  <a:cxn ang="0">
                    <a:pos x="25" y="21"/>
                  </a:cxn>
                  <a:cxn ang="0">
                    <a:pos x="32" y="21"/>
                  </a:cxn>
                  <a:cxn ang="0">
                    <a:pos x="36" y="18"/>
                  </a:cxn>
                  <a:cxn ang="0">
                    <a:pos x="29" y="18"/>
                  </a:cxn>
                  <a:cxn ang="0">
                    <a:pos x="32" y="21"/>
                  </a:cxn>
                </a:cxnLst>
                <a:rect l="0" t="0" r="r" b="b"/>
                <a:pathLst>
                  <a:path w="36" h="25">
                    <a:moveTo>
                      <a:pt x="32" y="21"/>
                    </a:moveTo>
                    <a:lnTo>
                      <a:pt x="29" y="18"/>
                    </a:lnTo>
                    <a:lnTo>
                      <a:pt x="25" y="18"/>
                    </a:lnTo>
                    <a:lnTo>
                      <a:pt x="21" y="14"/>
                    </a:lnTo>
                    <a:lnTo>
                      <a:pt x="18" y="14"/>
                    </a:lnTo>
                    <a:lnTo>
                      <a:pt x="11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7" y="10"/>
                    </a:lnTo>
                    <a:lnTo>
                      <a:pt x="7" y="14"/>
                    </a:lnTo>
                    <a:lnTo>
                      <a:pt x="14" y="21"/>
                    </a:lnTo>
                    <a:lnTo>
                      <a:pt x="21" y="21"/>
                    </a:lnTo>
                    <a:lnTo>
                      <a:pt x="25" y="25"/>
                    </a:lnTo>
                    <a:lnTo>
                      <a:pt x="29" y="25"/>
                    </a:lnTo>
                    <a:lnTo>
                      <a:pt x="25" y="21"/>
                    </a:lnTo>
                    <a:lnTo>
                      <a:pt x="32" y="21"/>
                    </a:lnTo>
                    <a:lnTo>
                      <a:pt x="36" y="18"/>
                    </a:lnTo>
                    <a:lnTo>
                      <a:pt x="29" y="18"/>
                    </a:lnTo>
                    <a:lnTo>
                      <a:pt x="3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7" name="Freeform 245"/>
              <p:cNvSpPr>
                <a:spLocks/>
              </p:cNvSpPr>
              <p:nvPr/>
            </p:nvSpPr>
            <p:spPr bwMode="auto">
              <a:xfrm>
                <a:off x="2750" y="1777"/>
                <a:ext cx="11" cy="3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0" y="3"/>
                  </a:cxn>
                  <a:cxn ang="0">
                    <a:pos x="7" y="3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7" y="3"/>
                  </a:cxn>
                </a:cxnLst>
                <a:rect l="0" t="0" r="r" b="b"/>
                <a:pathLst>
                  <a:path w="11" h="3">
                    <a:moveTo>
                      <a:pt x="7" y="3"/>
                    </a:moveTo>
                    <a:lnTo>
                      <a:pt x="0" y="3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8" name="Freeform 246"/>
              <p:cNvSpPr>
                <a:spLocks/>
              </p:cNvSpPr>
              <p:nvPr/>
            </p:nvSpPr>
            <p:spPr bwMode="auto">
              <a:xfrm>
                <a:off x="2588" y="1561"/>
                <a:ext cx="198" cy="82"/>
              </a:xfrm>
              <a:custGeom>
                <a:avLst/>
                <a:gdLst/>
                <a:ahLst/>
                <a:cxnLst>
                  <a:cxn ang="0">
                    <a:pos x="198" y="3"/>
                  </a:cxn>
                  <a:cxn ang="0">
                    <a:pos x="191" y="10"/>
                  </a:cxn>
                  <a:cxn ang="0">
                    <a:pos x="180" y="14"/>
                  </a:cxn>
                  <a:cxn ang="0">
                    <a:pos x="173" y="18"/>
                  </a:cxn>
                  <a:cxn ang="0">
                    <a:pos x="166" y="25"/>
                  </a:cxn>
                  <a:cxn ang="0">
                    <a:pos x="155" y="32"/>
                  </a:cxn>
                  <a:cxn ang="0">
                    <a:pos x="148" y="39"/>
                  </a:cxn>
                  <a:cxn ang="0">
                    <a:pos x="137" y="43"/>
                  </a:cxn>
                  <a:cxn ang="0">
                    <a:pos x="130" y="46"/>
                  </a:cxn>
                  <a:cxn ang="0">
                    <a:pos x="119" y="54"/>
                  </a:cxn>
                  <a:cxn ang="0">
                    <a:pos x="112" y="57"/>
                  </a:cxn>
                  <a:cxn ang="0">
                    <a:pos x="101" y="57"/>
                  </a:cxn>
                  <a:cxn ang="0">
                    <a:pos x="94" y="61"/>
                  </a:cxn>
                  <a:cxn ang="0">
                    <a:pos x="83" y="64"/>
                  </a:cxn>
                  <a:cxn ang="0">
                    <a:pos x="50" y="64"/>
                  </a:cxn>
                  <a:cxn ang="0">
                    <a:pos x="0" y="82"/>
                  </a:cxn>
                  <a:cxn ang="0">
                    <a:pos x="4" y="79"/>
                  </a:cxn>
                  <a:cxn ang="0">
                    <a:pos x="7" y="72"/>
                  </a:cxn>
                  <a:cxn ang="0">
                    <a:pos x="11" y="68"/>
                  </a:cxn>
                  <a:cxn ang="0">
                    <a:pos x="14" y="68"/>
                  </a:cxn>
                  <a:cxn ang="0">
                    <a:pos x="25" y="64"/>
                  </a:cxn>
                  <a:cxn ang="0">
                    <a:pos x="36" y="61"/>
                  </a:cxn>
                  <a:cxn ang="0">
                    <a:pos x="47" y="57"/>
                  </a:cxn>
                  <a:cxn ang="0">
                    <a:pos x="58" y="57"/>
                  </a:cxn>
                  <a:cxn ang="0">
                    <a:pos x="68" y="54"/>
                  </a:cxn>
                  <a:cxn ang="0">
                    <a:pos x="83" y="54"/>
                  </a:cxn>
                  <a:cxn ang="0">
                    <a:pos x="94" y="50"/>
                  </a:cxn>
                  <a:cxn ang="0">
                    <a:pos x="104" y="46"/>
                  </a:cxn>
                  <a:cxn ang="0">
                    <a:pos x="115" y="46"/>
                  </a:cxn>
                  <a:cxn ang="0">
                    <a:pos x="126" y="43"/>
                  </a:cxn>
                  <a:cxn ang="0">
                    <a:pos x="137" y="39"/>
                  </a:cxn>
                  <a:cxn ang="0">
                    <a:pos x="148" y="32"/>
                  </a:cxn>
                  <a:cxn ang="0">
                    <a:pos x="158" y="28"/>
                  </a:cxn>
                  <a:cxn ang="0">
                    <a:pos x="166" y="21"/>
                  </a:cxn>
                  <a:cxn ang="0">
                    <a:pos x="176" y="14"/>
                  </a:cxn>
                  <a:cxn ang="0">
                    <a:pos x="184" y="3"/>
                  </a:cxn>
                  <a:cxn ang="0">
                    <a:pos x="187" y="0"/>
                  </a:cxn>
                  <a:cxn ang="0">
                    <a:pos x="194" y="0"/>
                  </a:cxn>
                  <a:cxn ang="0">
                    <a:pos x="198" y="3"/>
                  </a:cxn>
                </a:cxnLst>
                <a:rect l="0" t="0" r="r" b="b"/>
                <a:pathLst>
                  <a:path w="198" h="82">
                    <a:moveTo>
                      <a:pt x="198" y="3"/>
                    </a:moveTo>
                    <a:lnTo>
                      <a:pt x="191" y="10"/>
                    </a:lnTo>
                    <a:lnTo>
                      <a:pt x="180" y="14"/>
                    </a:lnTo>
                    <a:lnTo>
                      <a:pt x="173" y="18"/>
                    </a:lnTo>
                    <a:lnTo>
                      <a:pt x="166" y="25"/>
                    </a:lnTo>
                    <a:lnTo>
                      <a:pt x="155" y="32"/>
                    </a:lnTo>
                    <a:lnTo>
                      <a:pt x="148" y="39"/>
                    </a:lnTo>
                    <a:lnTo>
                      <a:pt x="137" y="43"/>
                    </a:lnTo>
                    <a:lnTo>
                      <a:pt x="130" y="46"/>
                    </a:lnTo>
                    <a:lnTo>
                      <a:pt x="119" y="54"/>
                    </a:lnTo>
                    <a:lnTo>
                      <a:pt x="112" y="57"/>
                    </a:lnTo>
                    <a:lnTo>
                      <a:pt x="101" y="57"/>
                    </a:lnTo>
                    <a:lnTo>
                      <a:pt x="94" y="61"/>
                    </a:lnTo>
                    <a:lnTo>
                      <a:pt x="83" y="64"/>
                    </a:lnTo>
                    <a:lnTo>
                      <a:pt x="50" y="64"/>
                    </a:lnTo>
                    <a:lnTo>
                      <a:pt x="0" y="82"/>
                    </a:lnTo>
                    <a:lnTo>
                      <a:pt x="4" y="79"/>
                    </a:lnTo>
                    <a:lnTo>
                      <a:pt x="7" y="72"/>
                    </a:lnTo>
                    <a:lnTo>
                      <a:pt x="11" y="68"/>
                    </a:lnTo>
                    <a:lnTo>
                      <a:pt x="14" y="68"/>
                    </a:lnTo>
                    <a:lnTo>
                      <a:pt x="25" y="64"/>
                    </a:lnTo>
                    <a:lnTo>
                      <a:pt x="36" y="61"/>
                    </a:lnTo>
                    <a:lnTo>
                      <a:pt x="47" y="57"/>
                    </a:lnTo>
                    <a:lnTo>
                      <a:pt x="58" y="57"/>
                    </a:lnTo>
                    <a:lnTo>
                      <a:pt x="68" y="54"/>
                    </a:lnTo>
                    <a:lnTo>
                      <a:pt x="83" y="54"/>
                    </a:lnTo>
                    <a:lnTo>
                      <a:pt x="94" y="50"/>
                    </a:lnTo>
                    <a:lnTo>
                      <a:pt x="104" y="46"/>
                    </a:lnTo>
                    <a:lnTo>
                      <a:pt x="115" y="46"/>
                    </a:lnTo>
                    <a:lnTo>
                      <a:pt x="126" y="43"/>
                    </a:lnTo>
                    <a:lnTo>
                      <a:pt x="137" y="39"/>
                    </a:lnTo>
                    <a:lnTo>
                      <a:pt x="148" y="32"/>
                    </a:lnTo>
                    <a:lnTo>
                      <a:pt x="158" y="28"/>
                    </a:lnTo>
                    <a:lnTo>
                      <a:pt x="166" y="21"/>
                    </a:lnTo>
                    <a:lnTo>
                      <a:pt x="176" y="14"/>
                    </a:lnTo>
                    <a:lnTo>
                      <a:pt x="184" y="3"/>
                    </a:lnTo>
                    <a:lnTo>
                      <a:pt x="187" y="0"/>
                    </a:lnTo>
                    <a:lnTo>
                      <a:pt x="194" y="0"/>
                    </a:lnTo>
                    <a:lnTo>
                      <a:pt x="19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Freeform 247"/>
              <p:cNvSpPr>
                <a:spLocks/>
              </p:cNvSpPr>
              <p:nvPr/>
            </p:nvSpPr>
            <p:spPr bwMode="auto">
              <a:xfrm>
                <a:off x="2635" y="1561"/>
                <a:ext cx="155" cy="72"/>
              </a:xfrm>
              <a:custGeom>
                <a:avLst/>
                <a:gdLst/>
                <a:ahLst/>
                <a:cxnLst>
                  <a:cxn ang="0">
                    <a:pos x="3" y="68"/>
                  </a:cxn>
                  <a:cxn ang="0">
                    <a:pos x="14" y="72"/>
                  </a:cxn>
                  <a:cxn ang="0">
                    <a:pos x="25" y="68"/>
                  </a:cxn>
                  <a:cxn ang="0">
                    <a:pos x="36" y="68"/>
                  </a:cxn>
                  <a:cxn ang="0">
                    <a:pos x="47" y="64"/>
                  </a:cxn>
                  <a:cxn ang="0">
                    <a:pos x="54" y="61"/>
                  </a:cxn>
                  <a:cxn ang="0">
                    <a:pos x="65" y="57"/>
                  </a:cxn>
                  <a:cxn ang="0">
                    <a:pos x="75" y="57"/>
                  </a:cxn>
                  <a:cxn ang="0">
                    <a:pos x="83" y="50"/>
                  </a:cxn>
                  <a:cxn ang="0">
                    <a:pos x="93" y="46"/>
                  </a:cxn>
                  <a:cxn ang="0">
                    <a:pos x="101" y="39"/>
                  </a:cxn>
                  <a:cxn ang="0">
                    <a:pos x="111" y="36"/>
                  </a:cxn>
                  <a:cxn ang="0">
                    <a:pos x="126" y="21"/>
                  </a:cxn>
                  <a:cxn ang="0">
                    <a:pos x="137" y="18"/>
                  </a:cxn>
                  <a:cxn ang="0">
                    <a:pos x="144" y="10"/>
                  </a:cxn>
                  <a:cxn ang="0">
                    <a:pos x="155" y="7"/>
                  </a:cxn>
                  <a:cxn ang="0">
                    <a:pos x="151" y="0"/>
                  </a:cxn>
                  <a:cxn ang="0">
                    <a:pos x="140" y="7"/>
                  </a:cxn>
                  <a:cxn ang="0">
                    <a:pos x="133" y="10"/>
                  </a:cxn>
                  <a:cxn ang="0">
                    <a:pos x="122" y="18"/>
                  </a:cxn>
                  <a:cxn ang="0">
                    <a:pos x="115" y="21"/>
                  </a:cxn>
                  <a:cxn ang="0">
                    <a:pos x="108" y="28"/>
                  </a:cxn>
                  <a:cxn ang="0">
                    <a:pos x="97" y="36"/>
                  </a:cxn>
                  <a:cxn ang="0">
                    <a:pos x="90" y="39"/>
                  </a:cxn>
                  <a:cxn ang="0">
                    <a:pos x="79" y="43"/>
                  </a:cxn>
                  <a:cxn ang="0">
                    <a:pos x="72" y="50"/>
                  </a:cxn>
                  <a:cxn ang="0">
                    <a:pos x="61" y="54"/>
                  </a:cxn>
                  <a:cxn ang="0">
                    <a:pos x="54" y="57"/>
                  </a:cxn>
                  <a:cxn ang="0">
                    <a:pos x="43" y="57"/>
                  </a:cxn>
                  <a:cxn ang="0">
                    <a:pos x="36" y="61"/>
                  </a:cxn>
                  <a:cxn ang="0">
                    <a:pos x="0" y="61"/>
                  </a:cxn>
                  <a:cxn ang="0">
                    <a:pos x="3" y="61"/>
                  </a:cxn>
                  <a:cxn ang="0">
                    <a:pos x="0" y="61"/>
                  </a:cxn>
                  <a:cxn ang="0">
                    <a:pos x="3" y="68"/>
                  </a:cxn>
                </a:cxnLst>
                <a:rect l="0" t="0" r="r" b="b"/>
                <a:pathLst>
                  <a:path w="155" h="72">
                    <a:moveTo>
                      <a:pt x="3" y="68"/>
                    </a:moveTo>
                    <a:lnTo>
                      <a:pt x="14" y="72"/>
                    </a:lnTo>
                    <a:lnTo>
                      <a:pt x="25" y="68"/>
                    </a:lnTo>
                    <a:lnTo>
                      <a:pt x="36" y="68"/>
                    </a:lnTo>
                    <a:lnTo>
                      <a:pt x="47" y="64"/>
                    </a:lnTo>
                    <a:lnTo>
                      <a:pt x="54" y="61"/>
                    </a:lnTo>
                    <a:lnTo>
                      <a:pt x="65" y="57"/>
                    </a:lnTo>
                    <a:lnTo>
                      <a:pt x="75" y="57"/>
                    </a:lnTo>
                    <a:lnTo>
                      <a:pt x="83" y="50"/>
                    </a:lnTo>
                    <a:lnTo>
                      <a:pt x="93" y="46"/>
                    </a:lnTo>
                    <a:lnTo>
                      <a:pt x="101" y="39"/>
                    </a:lnTo>
                    <a:lnTo>
                      <a:pt x="111" y="36"/>
                    </a:lnTo>
                    <a:lnTo>
                      <a:pt x="126" y="21"/>
                    </a:lnTo>
                    <a:lnTo>
                      <a:pt x="137" y="18"/>
                    </a:lnTo>
                    <a:lnTo>
                      <a:pt x="144" y="10"/>
                    </a:lnTo>
                    <a:lnTo>
                      <a:pt x="155" y="7"/>
                    </a:lnTo>
                    <a:lnTo>
                      <a:pt x="151" y="0"/>
                    </a:lnTo>
                    <a:lnTo>
                      <a:pt x="140" y="7"/>
                    </a:lnTo>
                    <a:lnTo>
                      <a:pt x="133" y="10"/>
                    </a:lnTo>
                    <a:lnTo>
                      <a:pt x="122" y="18"/>
                    </a:lnTo>
                    <a:lnTo>
                      <a:pt x="115" y="21"/>
                    </a:lnTo>
                    <a:lnTo>
                      <a:pt x="108" y="28"/>
                    </a:lnTo>
                    <a:lnTo>
                      <a:pt x="97" y="36"/>
                    </a:lnTo>
                    <a:lnTo>
                      <a:pt x="90" y="39"/>
                    </a:lnTo>
                    <a:lnTo>
                      <a:pt x="79" y="43"/>
                    </a:lnTo>
                    <a:lnTo>
                      <a:pt x="72" y="50"/>
                    </a:lnTo>
                    <a:lnTo>
                      <a:pt x="61" y="54"/>
                    </a:lnTo>
                    <a:lnTo>
                      <a:pt x="54" y="57"/>
                    </a:lnTo>
                    <a:lnTo>
                      <a:pt x="43" y="57"/>
                    </a:lnTo>
                    <a:lnTo>
                      <a:pt x="36" y="61"/>
                    </a:lnTo>
                    <a:lnTo>
                      <a:pt x="0" y="61"/>
                    </a:lnTo>
                    <a:lnTo>
                      <a:pt x="3" y="61"/>
                    </a:lnTo>
                    <a:lnTo>
                      <a:pt x="0" y="61"/>
                    </a:lnTo>
                    <a:lnTo>
                      <a:pt x="3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0" name="Freeform 248"/>
              <p:cNvSpPr>
                <a:spLocks/>
              </p:cNvSpPr>
              <p:nvPr/>
            </p:nvSpPr>
            <p:spPr bwMode="auto">
              <a:xfrm>
                <a:off x="2584" y="1622"/>
                <a:ext cx="54" cy="25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8" y="25"/>
                  </a:cxn>
                  <a:cxn ang="0">
                    <a:pos x="54" y="7"/>
                  </a:cxn>
                  <a:cxn ang="0">
                    <a:pos x="51" y="0"/>
                  </a:cxn>
                  <a:cxn ang="0">
                    <a:pos x="4" y="18"/>
                  </a:cxn>
                  <a:cxn ang="0">
                    <a:pos x="8" y="21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8" y="25"/>
                  </a:cxn>
                  <a:cxn ang="0">
                    <a:pos x="0" y="18"/>
                  </a:cxn>
                </a:cxnLst>
                <a:rect l="0" t="0" r="r" b="b"/>
                <a:pathLst>
                  <a:path w="54" h="25">
                    <a:moveTo>
                      <a:pt x="0" y="18"/>
                    </a:moveTo>
                    <a:lnTo>
                      <a:pt x="8" y="25"/>
                    </a:lnTo>
                    <a:lnTo>
                      <a:pt x="54" y="7"/>
                    </a:lnTo>
                    <a:lnTo>
                      <a:pt x="51" y="0"/>
                    </a:lnTo>
                    <a:lnTo>
                      <a:pt x="4" y="18"/>
                    </a:lnTo>
                    <a:lnTo>
                      <a:pt x="8" y="21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8" y="25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1" name="Freeform 249"/>
              <p:cNvSpPr>
                <a:spLocks/>
              </p:cNvSpPr>
              <p:nvPr/>
            </p:nvSpPr>
            <p:spPr bwMode="auto">
              <a:xfrm>
                <a:off x="2584" y="1625"/>
                <a:ext cx="22" cy="18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1" y="0"/>
                  </a:cxn>
                  <a:cxn ang="0">
                    <a:pos x="8" y="8"/>
                  </a:cxn>
                  <a:cxn ang="0">
                    <a:pos x="0" y="15"/>
                  </a:cxn>
                  <a:cxn ang="0">
                    <a:pos x="8" y="18"/>
                  </a:cxn>
                  <a:cxn ang="0">
                    <a:pos x="8" y="15"/>
                  </a:cxn>
                  <a:cxn ang="0">
                    <a:pos x="15" y="8"/>
                  </a:cxn>
                  <a:cxn ang="0">
                    <a:pos x="22" y="8"/>
                  </a:cxn>
                  <a:cxn ang="0">
                    <a:pos x="18" y="8"/>
                  </a:cxn>
                  <a:cxn ang="0">
                    <a:pos x="22" y="8"/>
                  </a:cxn>
                  <a:cxn ang="0">
                    <a:pos x="18" y="0"/>
                  </a:cxn>
                </a:cxnLst>
                <a:rect l="0" t="0" r="r" b="b"/>
                <a:pathLst>
                  <a:path w="22" h="18">
                    <a:moveTo>
                      <a:pt x="18" y="0"/>
                    </a:moveTo>
                    <a:lnTo>
                      <a:pt x="11" y="0"/>
                    </a:lnTo>
                    <a:lnTo>
                      <a:pt x="8" y="8"/>
                    </a:lnTo>
                    <a:lnTo>
                      <a:pt x="0" y="15"/>
                    </a:lnTo>
                    <a:lnTo>
                      <a:pt x="8" y="18"/>
                    </a:lnTo>
                    <a:lnTo>
                      <a:pt x="8" y="15"/>
                    </a:lnTo>
                    <a:lnTo>
                      <a:pt x="15" y="8"/>
                    </a:lnTo>
                    <a:lnTo>
                      <a:pt x="22" y="8"/>
                    </a:lnTo>
                    <a:lnTo>
                      <a:pt x="18" y="8"/>
                    </a:lnTo>
                    <a:lnTo>
                      <a:pt x="22" y="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2" name="Freeform 250"/>
              <p:cNvSpPr>
                <a:spLocks/>
              </p:cNvSpPr>
              <p:nvPr/>
            </p:nvSpPr>
            <p:spPr bwMode="auto">
              <a:xfrm>
                <a:off x="2602" y="1561"/>
                <a:ext cx="173" cy="72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66" y="0"/>
                  </a:cxn>
                  <a:cxn ang="0">
                    <a:pos x="159" y="10"/>
                  </a:cxn>
                  <a:cxn ang="0">
                    <a:pos x="148" y="18"/>
                  </a:cxn>
                  <a:cxn ang="0">
                    <a:pos x="141" y="25"/>
                  </a:cxn>
                  <a:cxn ang="0">
                    <a:pos x="130" y="28"/>
                  </a:cxn>
                  <a:cxn ang="0">
                    <a:pos x="123" y="36"/>
                  </a:cxn>
                  <a:cxn ang="0">
                    <a:pos x="108" y="39"/>
                  </a:cxn>
                  <a:cxn ang="0">
                    <a:pos x="101" y="43"/>
                  </a:cxn>
                  <a:cxn ang="0">
                    <a:pos x="87" y="43"/>
                  </a:cxn>
                  <a:cxn ang="0">
                    <a:pos x="76" y="46"/>
                  </a:cxn>
                  <a:cxn ang="0">
                    <a:pos x="65" y="50"/>
                  </a:cxn>
                  <a:cxn ang="0">
                    <a:pos x="54" y="50"/>
                  </a:cxn>
                  <a:cxn ang="0">
                    <a:pos x="44" y="54"/>
                  </a:cxn>
                  <a:cxn ang="0">
                    <a:pos x="33" y="54"/>
                  </a:cxn>
                  <a:cxn ang="0">
                    <a:pos x="22" y="57"/>
                  </a:cxn>
                  <a:cxn ang="0">
                    <a:pos x="11" y="61"/>
                  </a:cxn>
                  <a:cxn ang="0">
                    <a:pos x="0" y="64"/>
                  </a:cxn>
                  <a:cxn ang="0">
                    <a:pos x="4" y="72"/>
                  </a:cxn>
                  <a:cxn ang="0">
                    <a:pos x="11" y="68"/>
                  </a:cxn>
                  <a:cxn ang="0">
                    <a:pos x="22" y="64"/>
                  </a:cxn>
                  <a:cxn ang="0">
                    <a:pos x="33" y="61"/>
                  </a:cxn>
                  <a:cxn ang="0">
                    <a:pos x="44" y="61"/>
                  </a:cxn>
                  <a:cxn ang="0">
                    <a:pos x="54" y="57"/>
                  </a:cxn>
                  <a:cxn ang="0">
                    <a:pos x="69" y="57"/>
                  </a:cxn>
                  <a:cxn ang="0">
                    <a:pos x="80" y="54"/>
                  </a:cxn>
                  <a:cxn ang="0">
                    <a:pos x="90" y="50"/>
                  </a:cxn>
                  <a:cxn ang="0">
                    <a:pos x="101" y="50"/>
                  </a:cxn>
                  <a:cxn ang="0">
                    <a:pos x="112" y="46"/>
                  </a:cxn>
                  <a:cxn ang="0">
                    <a:pos x="123" y="39"/>
                  </a:cxn>
                  <a:cxn ang="0">
                    <a:pos x="134" y="36"/>
                  </a:cxn>
                  <a:cxn ang="0">
                    <a:pos x="144" y="28"/>
                  </a:cxn>
                  <a:cxn ang="0">
                    <a:pos x="155" y="21"/>
                  </a:cxn>
                  <a:cxn ang="0">
                    <a:pos x="162" y="14"/>
                  </a:cxn>
                  <a:cxn ang="0">
                    <a:pos x="173" y="7"/>
                  </a:cxn>
                  <a:cxn ang="0">
                    <a:pos x="170" y="7"/>
                  </a:cxn>
                  <a:cxn ang="0">
                    <a:pos x="170" y="0"/>
                  </a:cxn>
                  <a:cxn ang="0">
                    <a:pos x="166" y="0"/>
                  </a:cxn>
                  <a:cxn ang="0">
                    <a:pos x="170" y="0"/>
                  </a:cxn>
                </a:cxnLst>
                <a:rect l="0" t="0" r="r" b="b"/>
                <a:pathLst>
                  <a:path w="173" h="72">
                    <a:moveTo>
                      <a:pt x="170" y="0"/>
                    </a:moveTo>
                    <a:lnTo>
                      <a:pt x="166" y="0"/>
                    </a:lnTo>
                    <a:lnTo>
                      <a:pt x="159" y="10"/>
                    </a:lnTo>
                    <a:lnTo>
                      <a:pt x="148" y="18"/>
                    </a:lnTo>
                    <a:lnTo>
                      <a:pt x="141" y="25"/>
                    </a:lnTo>
                    <a:lnTo>
                      <a:pt x="130" y="28"/>
                    </a:lnTo>
                    <a:lnTo>
                      <a:pt x="123" y="36"/>
                    </a:lnTo>
                    <a:lnTo>
                      <a:pt x="108" y="39"/>
                    </a:lnTo>
                    <a:lnTo>
                      <a:pt x="101" y="43"/>
                    </a:lnTo>
                    <a:lnTo>
                      <a:pt x="87" y="43"/>
                    </a:lnTo>
                    <a:lnTo>
                      <a:pt x="76" y="46"/>
                    </a:lnTo>
                    <a:lnTo>
                      <a:pt x="65" y="50"/>
                    </a:lnTo>
                    <a:lnTo>
                      <a:pt x="54" y="50"/>
                    </a:lnTo>
                    <a:lnTo>
                      <a:pt x="44" y="54"/>
                    </a:lnTo>
                    <a:lnTo>
                      <a:pt x="33" y="54"/>
                    </a:lnTo>
                    <a:lnTo>
                      <a:pt x="22" y="57"/>
                    </a:lnTo>
                    <a:lnTo>
                      <a:pt x="11" y="61"/>
                    </a:lnTo>
                    <a:lnTo>
                      <a:pt x="0" y="64"/>
                    </a:lnTo>
                    <a:lnTo>
                      <a:pt x="4" y="72"/>
                    </a:lnTo>
                    <a:lnTo>
                      <a:pt x="11" y="68"/>
                    </a:lnTo>
                    <a:lnTo>
                      <a:pt x="22" y="64"/>
                    </a:lnTo>
                    <a:lnTo>
                      <a:pt x="33" y="61"/>
                    </a:lnTo>
                    <a:lnTo>
                      <a:pt x="44" y="61"/>
                    </a:lnTo>
                    <a:lnTo>
                      <a:pt x="54" y="57"/>
                    </a:lnTo>
                    <a:lnTo>
                      <a:pt x="69" y="57"/>
                    </a:lnTo>
                    <a:lnTo>
                      <a:pt x="80" y="54"/>
                    </a:lnTo>
                    <a:lnTo>
                      <a:pt x="90" y="50"/>
                    </a:lnTo>
                    <a:lnTo>
                      <a:pt x="101" y="50"/>
                    </a:lnTo>
                    <a:lnTo>
                      <a:pt x="112" y="46"/>
                    </a:lnTo>
                    <a:lnTo>
                      <a:pt x="123" y="39"/>
                    </a:lnTo>
                    <a:lnTo>
                      <a:pt x="134" y="36"/>
                    </a:lnTo>
                    <a:lnTo>
                      <a:pt x="144" y="28"/>
                    </a:lnTo>
                    <a:lnTo>
                      <a:pt x="155" y="21"/>
                    </a:lnTo>
                    <a:lnTo>
                      <a:pt x="162" y="14"/>
                    </a:lnTo>
                    <a:lnTo>
                      <a:pt x="173" y="7"/>
                    </a:lnTo>
                    <a:lnTo>
                      <a:pt x="170" y="7"/>
                    </a:lnTo>
                    <a:lnTo>
                      <a:pt x="170" y="0"/>
                    </a:lnTo>
                    <a:lnTo>
                      <a:pt x="166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3" name="Freeform 251"/>
              <p:cNvSpPr>
                <a:spLocks/>
              </p:cNvSpPr>
              <p:nvPr/>
            </p:nvSpPr>
            <p:spPr bwMode="auto">
              <a:xfrm>
                <a:off x="2772" y="1557"/>
                <a:ext cx="18" cy="11"/>
              </a:xfrm>
              <a:custGeom>
                <a:avLst/>
                <a:gdLst/>
                <a:ahLst/>
                <a:cxnLst>
                  <a:cxn ang="0">
                    <a:pos x="18" y="11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0" y="4"/>
                  </a:cxn>
                  <a:cxn ang="0">
                    <a:pos x="0" y="11"/>
                  </a:cxn>
                  <a:cxn ang="0">
                    <a:pos x="3" y="7"/>
                  </a:cxn>
                  <a:cxn ang="0">
                    <a:pos x="10" y="7"/>
                  </a:cxn>
                  <a:cxn ang="0">
                    <a:pos x="14" y="4"/>
                  </a:cxn>
                  <a:cxn ang="0">
                    <a:pos x="18" y="11"/>
                  </a:cxn>
                  <a:cxn ang="0">
                    <a:pos x="18" y="4"/>
                  </a:cxn>
                  <a:cxn ang="0">
                    <a:pos x="18" y="11"/>
                  </a:cxn>
                </a:cxnLst>
                <a:rect l="0" t="0" r="r" b="b"/>
                <a:pathLst>
                  <a:path w="18" h="11">
                    <a:moveTo>
                      <a:pt x="18" y="11"/>
                    </a:moveTo>
                    <a:lnTo>
                      <a:pt x="18" y="4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3" y="7"/>
                    </a:lnTo>
                    <a:lnTo>
                      <a:pt x="10" y="7"/>
                    </a:lnTo>
                    <a:lnTo>
                      <a:pt x="14" y="4"/>
                    </a:lnTo>
                    <a:lnTo>
                      <a:pt x="18" y="11"/>
                    </a:lnTo>
                    <a:lnTo>
                      <a:pt x="18" y="4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4" name="Freeform 252"/>
              <p:cNvSpPr>
                <a:spLocks/>
              </p:cNvSpPr>
              <p:nvPr/>
            </p:nvSpPr>
            <p:spPr bwMode="auto">
              <a:xfrm>
                <a:off x="2728" y="1593"/>
                <a:ext cx="173" cy="90"/>
              </a:xfrm>
              <a:custGeom>
                <a:avLst/>
                <a:gdLst/>
                <a:ahLst/>
                <a:cxnLst>
                  <a:cxn ang="0">
                    <a:pos x="173" y="18"/>
                  </a:cxn>
                  <a:cxn ang="0">
                    <a:pos x="173" y="22"/>
                  </a:cxn>
                  <a:cxn ang="0">
                    <a:pos x="152" y="22"/>
                  </a:cxn>
                  <a:cxn ang="0">
                    <a:pos x="141" y="25"/>
                  </a:cxn>
                  <a:cxn ang="0">
                    <a:pos x="130" y="29"/>
                  </a:cxn>
                  <a:cxn ang="0">
                    <a:pos x="119" y="32"/>
                  </a:cxn>
                  <a:cxn ang="0">
                    <a:pos x="108" y="36"/>
                  </a:cxn>
                  <a:cxn ang="0">
                    <a:pos x="98" y="40"/>
                  </a:cxn>
                  <a:cxn ang="0">
                    <a:pos x="87" y="43"/>
                  </a:cxn>
                  <a:cxn ang="0">
                    <a:pos x="80" y="50"/>
                  </a:cxn>
                  <a:cxn ang="0">
                    <a:pos x="69" y="54"/>
                  </a:cxn>
                  <a:cxn ang="0">
                    <a:pos x="62" y="61"/>
                  </a:cxn>
                  <a:cxn ang="0">
                    <a:pos x="51" y="65"/>
                  </a:cxn>
                  <a:cxn ang="0">
                    <a:pos x="40" y="72"/>
                  </a:cxn>
                  <a:cxn ang="0">
                    <a:pos x="33" y="79"/>
                  </a:cxn>
                  <a:cxn ang="0">
                    <a:pos x="22" y="86"/>
                  </a:cxn>
                  <a:cxn ang="0">
                    <a:pos x="11" y="90"/>
                  </a:cxn>
                  <a:cxn ang="0">
                    <a:pos x="0" y="90"/>
                  </a:cxn>
                  <a:cxn ang="0">
                    <a:pos x="15" y="76"/>
                  </a:cxn>
                  <a:cxn ang="0">
                    <a:pos x="26" y="72"/>
                  </a:cxn>
                  <a:cxn ang="0">
                    <a:pos x="33" y="65"/>
                  </a:cxn>
                  <a:cxn ang="0">
                    <a:pos x="44" y="58"/>
                  </a:cxn>
                  <a:cxn ang="0">
                    <a:pos x="51" y="54"/>
                  </a:cxn>
                  <a:cxn ang="0">
                    <a:pos x="62" y="47"/>
                  </a:cxn>
                  <a:cxn ang="0">
                    <a:pos x="69" y="43"/>
                  </a:cxn>
                  <a:cxn ang="0">
                    <a:pos x="76" y="36"/>
                  </a:cxn>
                  <a:cxn ang="0">
                    <a:pos x="87" y="32"/>
                  </a:cxn>
                  <a:cxn ang="0">
                    <a:pos x="94" y="25"/>
                  </a:cxn>
                  <a:cxn ang="0">
                    <a:pos x="101" y="22"/>
                  </a:cxn>
                  <a:cxn ang="0">
                    <a:pos x="112" y="14"/>
                  </a:cxn>
                  <a:cxn ang="0">
                    <a:pos x="123" y="11"/>
                  </a:cxn>
                  <a:cxn ang="0">
                    <a:pos x="130" y="7"/>
                  </a:cxn>
                  <a:cxn ang="0">
                    <a:pos x="141" y="0"/>
                  </a:cxn>
                  <a:cxn ang="0">
                    <a:pos x="148" y="0"/>
                  </a:cxn>
                  <a:cxn ang="0">
                    <a:pos x="155" y="4"/>
                  </a:cxn>
                  <a:cxn ang="0">
                    <a:pos x="159" y="4"/>
                  </a:cxn>
                  <a:cxn ang="0">
                    <a:pos x="162" y="7"/>
                  </a:cxn>
                  <a:cxn ang="0">
                    <a:pos x="166" y="7"/>
                  </a:cxn>
                  <a:cxn ang="0">
                    <a:pos x="169" y="11"/>
                  </a:cxn>
                  <a:cxn ang="0">
                    <a:pos x="173" y="18"/>
                  </a:cxn>
                </a:cxnLst>
                <a:rect l="0" t="0" r="r" b="b"/>
                <a:pathLst>
                  <a:path w="173" h="90">
                    <a:moveTo>
                      <a:pt x="173" y="18"/>
                    </a:moveTo>
                    <a:lnTo>
                      <a:pt x="173" y="22"/>
                    </a:lnTo>
                    <a:lnTo>
                      <a:pt x="152" y="22"/>
                    </a:lnTo>
                    <a:lnTo>
                      <a:pt x="141" y="25"/>
                    </a:lnTo>
                    <a:lnTo>
                      <a:pt x="130" y="29"/>
                    </a:lnTo>
                    <a:lnTo>
                      <a:pt x="119" y="32"/>
                    </a:lnTo>
                    <a:lnTo>
                      <a:pt x="108" y="36"/>
                    </a:lnTo>
                    <a:lnTo>
                      <a:pt x="98" y="40"/>
                    </a:lnTo>
                    <a:lnTo>
                      <a:pt x="87" y="43"/>
                    </a:lnTo>
                    <a:lnTo>
                      <a:pt x="80" y="50"/>
                    </a:lnTo>
                    <a:lnTo>
                      <a:pt x="69" y="54"/>
                    </a:lnTo>
                    <a:lnTo>
                      <a:pt x="62" y="61"/>
                    </a:lnTo>
                    <a:lnTo>
                      <a:pt x="51" y="65"/>
                    </a:lnTo>
                    <a:lnTo>
                      <a:pt x="40" y="72"/>
                    </a:lnTo>
                    <a:lnTo>
                      <a:pt x="33" y="79"/>
                    </a:lnTo>
                    <a:lnTo>
                      <a:pt x="22" y="86"/>
                    </a:lnTo>
                    <a:lnTo>
                      <a:pt x="11" y="90"/>
                    </a:lnTo>
                    <a:lnTo>
                      <a:pt x="0" y="90"/>
                    </a:lnTo>
                    <a:lnTo>
                      <a:pt x="15" y="76"/>
                    </a:lnTo>
                    <a:lnTo>
                      <a:pt x="26" y="72"/>
                    </a:lnTo>
                    <a:lnTo>
                      <a:pt x="33" y="65"/>
                    </a:lnTo>
                    <a:lnTo>
                      <a:pt x="44" y="58"/>
                    </a:lnTo>
                    <a:lnTo>
                      <a:pt x="51" y="54"/>
                    </a:lnTo>
                    <a:lnTo>
                      <a:pt x="62" y="47"/>
                    </a:lnTo>
                    <a:lnTo>
                      <a:pt x="69" y="43"/>
                    </a:lnTo>
                    <a:lnTo>
                      <a:pt x="76" y="36"/>
                    </a:lnTo>
                    <a:lnTo>
                      <a:pt x="87" y="32"/>
                    </a:lnTo>
                    <a:lnTo>
                      <a:pt x="94" y="25"/>
                    </a:lnTo>
                    <a:lnTo>
                      <a:pt x="101" y="22"/>
                    </a:lnTo>
                    <a:lnTo>
                      <a:pt x="112" y="14"/>
                    </a:lnTo>
                    <a:lnTo>
                      <a:pt x="123" y="11"/>
                    </a:lnTo>
                    <a:lnTo>
                      <a:pt x="130" y="7"/>
                    </a:lnTo>
                    <a:lnTo>
                      <a:pt x="141" y="0"/>
                    </a:lnTo>
                    <a:lnTo>
                      <a:pt x="148" y="0"/>
                    </a:lnTo>
                    <a:lnTo>
                      <a:pt x="155" y="4"/>
                    </a:lnTo>
                    <a:lnTo>
                      <a:pt x="159" y="4"/>
                    </a:lnTo>
                    <a:lnTo>
                      <a:pt x="162" y="7"/>
                    </a:lnTo>
                    <a:lnTo>
                      <a:pt x="166" y="7"/>
                    </a:lnTo>
                    <a:lnTo>
                      <a:pt x="169" y="11"/>
                    </a:lnTo>
                    <a:lnTo>
                      <a:pt x="173" y="1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5" name="Freeform 253"/>
              <p:cNvSpPr>
                <a:spLocks/>
              </p:cNvSpPr>
              <p:nvPr/>
            </p:nvSpPr>
            <p:spPr bwMode="auto">
              <a:xfrm>
                <a:off x="2897" y="1611"/>
                <a:ext cx="8" cy="7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4" y="7"/>
                  </a:cxn>
                  <a:cxn ang="0">
                    <a:pos x="8" y="7"/>
                  </a:cxn>
                  <a:cxn ang="0">
                    <a:pos x="8" y="4"/>
                  </a:cxn>
                  <a:cxn ang="0">
                    <a:pos x="4" y="7"/>
                  </a:cxn>
                </a:cxnLst>
                <a:rect l="0" t="0" r="r" b="b"/>
                <a:pathLst>
                  <a:path w="8" h="7">
                    <a:moveTo>
                      <a:pt x="4" y="7"/>
                    </a:moveTo>
                    <a:lnTo>
                      <a:pt x="8" y="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6" name="Freeform 254"/>
              <p:cNvSpPr>
                <a:spLocks/>
              </p:cNvSpPr>
              <p:nvPr/>
            </p:nvSpPr>
            <p:spPr bwMode="auto">
              <a:xfrm>
                <a:off x="2739" y="1611"/>
                <a:ext cx="162" cy="76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4" y="76"/>
                  </a:cxn>
                  <a:cxn ang="0">
                    <a:pos x="11" y="68"/>
                  </a:cxn>
                  <a:cxn ang="0">
                    <a:pos x="22" y="65"/>
                  </a:cxn>
                  <a:cxn ang="0">
                    <a:pos x="33" y="58"/>
                  </a:cxn>
                  <a:cxn ang="0">
                    <a:pos x="40" y="50"/>
                  </a:cxn>
                  <a:cxn ang="0">
                    <a:pos x="51" y="47"/>
                  </a:cxn>
                  <a:cxn ang="0">
                    <a:pos x="61" y="40"/>
                  </a:cxn>
                  <a:cxn ang="0">
                    <a:pos x="69" y="36"/>
                  </a:cxn>
                  <a:cxn ang="0">
                    <a:pos x="79" y="29"/>
                  </a:cxn>
                  <a:cxn ang="0">
                    <a:pos x="90" y="25"/>
                  </a:cxn>
                  <a:cxn ang="0">
                    <a:pos x="97" y="22"/>
                  </a:cxn>
                  <a:cxn ang="0">
                    <a:pos x="108" y="18"/>
                  </a:cxn>
                  <a:cxn ang="0">
                    <a:pos x="119" y="14"/>
                  </a:cxn>
                  <a:cxn ang="0">
                    <a:pos x="130" y="11"/>
                  </a:cxn>
                  <a:cxn ang="0">
                    <a:pos x="141" y="7"/>
                  </a:cxn>
                  <a:cxn ang="0">
                    <a:pos x="162" y="7"/>
                  </a:cxn>
                  <a:cxn ang="0">
                    <a:pos x="162" y="0"/>
                  </a:cxn>
                  <a:cxn ang="0">
                    <a:pos x="141" y="0"/>
                  </a:cxn>
                  <a:cxn ang="0">
                    <a:pos x="130" y="4"/>
                  </a:cxn>
                  <a:cxn ang="0">
                    <a:pos x="115" y="7"/>
                  </a:cxn>
                  <a:cxn ang="0">
                    <a:pos x="108" y="11"/>
                  </a:cxn>
                  <a:cxn ang="0">
                    <a:pos x="97" y="14"/>
                  </a:cxn>
                  <a:cxn ang="0">
                    <a:pos x="87" y="18"/>
                  </a:cxn>
                  <a:cxn ang="0">
                    <a:pos x="76" y="22"/>
                  </a:cxn>
                  <a:cxn ang="0">
                    <a:pos x="65" y="29"/>
                  </a:cxn>
                  <a:cxn ang="0">
                    <a:pos x="58" y="32"/>
                  </a:cxn>
                  <a:cxn ang="0">
                    <a:pos x="47" y="40"/>
                  </a:cxn>
                  <a:cxn ang="0">
                    <a:pos x="36" y="47"/>
                  </a:cxn>
                  <a:cxn ang="0">
                    <a:pos x="29" y="50"/>
                  </a:cxn>
                  <a:cxn ang="0">
                    <a:pos x="18" y="58"/>
                  </a:cxn>
                  <a:cxn ang="0">
                    <a:pos x="11" y="65"/>
                  </a:cxn>
                  <a:cxn ang="0">
                    <a:pos x="0" y="68"/>
                  </a:cxn>
                  <a:cxn ang="0">
                    <a:pos x="4" y="68"/>
                  </a:cxn>
                  <a:cxn ang="0">
                    <a:pos x="0" y="76"/>
                  </a:cxn>
                  <a:cxn ang="0">
                    <a:pos x="4" y="76"/>
                  </a:cxn>
                  <a:cxn ang="0">
                    <a:pos x="0" y="76"/>
                  </a:cxn>
                </a:cxnLst>
                <a:rect l="0" t="0" r="r" b="b"/>
                <a:pathLst>
                  <a:path w="162" h="76">
                    <a:moveTo>
                      <a:pt x="0" y="76"/>
                    </a:moveTo>
                    <a:lnTo>
                      <a:pt x="4" y="76"/>
                    </a:lnTo>
                    <a:lnTo>
                      <a:pt x="11" y="68"/>
                    </a:lnTo>
                    <a:lnTo>
                      <a:pt x="22" y="65"/>
                    </a:lnTo>
                    <a:lnTo>
                      <a:pt x="33" y="58"/>
                    </a:lnTo>
                    <a:lnTo>
                      <a:pt x="40" y="50"/>
                    </a:lnTo>
                    <a:lnTo>
                      <a:pt x="51" y="47"/>
                    </a:lnTo>
                    <a:lnTo>
                      <a:pt x="61" y="40"/>
                    </a:lnTo>
                    <a:lnTo>
                      <a:pt x="69" y="36"/>
                    </a:lnTo>
                    <a:lnTo>
                      <a:pt x="79" y="29"/>
                    </a:lnTo>
                    <a:lnTo>
                      <a:pt x="90" y="25"/>
                    </a:lnTo>
                    <a:lnTo>
                      <a:pt x="97" y="22"/>
                    </a:lnTo>
                    <a:lnTo>
                      <a:pt x="108" y="18"/>
                    </a:lnTo>
                    <a:lnTo>
                      <a:pt x="119" y="14"/>
                    </a:lnTo>
                    <a:lnTo>
                      <a:pt x="130" y="11"/>
                    </a:lnTo>
                    <a:lnTo>
                      <a:pt x="141" y="7"/>
                    </a:lnTo>
                    <a:lnTo>
                      <a:pt x="162" y="7"/>
                    </a:lnTo>
                    <a:lnTo>
                      <a:pt x="162" y="0"/>
                    </a:lnTo>
                    <a:lnTo>
                      <a:pt x="141" y="0"/>
                    </a:lnTo>
                    <a:lnTo>
                      <a:pt x="130" y="4"/>
                    </a:lnTo>
                    <a:lnTo>
                      <a:pt x="115" y="7"/>
                    </a:lnTo>
                    <a:lnTo>
                      <a:pt x="108" y="11"/>
                    </a:lnTo>
                    <a:lnTo>
                      <a:pt x="97" y="14"/>
                    </a:lnTo>
                    <a:lnTo>
                      <a:pt x="87" y="18"/>
                    </a:lnTo>
                    <a:lnTo>
                      <a:pt x="76" y="22"/>
                    </a:lnTo>
                    <a:lnTo>
                      <a:pt x="65" y="29"/>
                    </a:lnTo>
                    <a:lnTo>
                      <a:pt x="58" y="32"/>
                    </a:lnTo>
                    <a:lnTo>
                      <a:pt x="47" y="40"/>
                    </a:lnTo>
                    <a:lnTo>
                      <a:pt x="36" y="47"/>
                    </a:lnTo>
                    <a:lnTo>
                      <a:pt x="29" y="50"/>
                    </a:lnTo>
                    <a:lnTo>
                      <a:pt x="18" y="58"/>
                    </a:lnTo>
                    <a:lnTo>
                      <a:pt x="11" y="65"/>
                    </a:lnTo>
                    <a:lnTo>
                      <a:pt x="0" y="68"/>
                    </a:lnTo>
                    <a:lnTo>
                      <a:pt x="4" y="68"/>
                    </a:lnTo>
                    <a:lnTo>
                      <a:pt x="0" y="76"/>
                    </a:lnTo>
                    <a:lnTo>
                      <a:pt x="4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Freeform 255"/>
              <p:cNvSpPr>
                <a:spLocks/>
              </p:cNvSpPr>
              <p:nvPr/>
            </p:nvSpPr>
            <p:spPr bwMode="auto">
              <a:xfrm>
                <a:off x="2718" y="1679"/>
                <a:ext cx="25" cy="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0" y="8"/>
                  </a:cxn>
                  <a:cxn ang="0">
                    <a:pos x="21" y="8"/>
                  </a:cxn>
                  <a:cxn ang="0">
                    <a:pos x="25" y="0"/>
                  </a:cxn>
                  <a:cxn ang="0">
                    <a:pos x="10" y="0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0" y="8"/>
                  </a:cxn>
                  <a:cxn ang="0">
                    <a:pos x="7" y="0"/>
                  </a:cxn>
                </a:cxnLst>
                <a:rect l="0" t="0" r="r" b="b"/>
                <a:pathLst>
                  <a:path w="25" h="8">
                    <a:moveTo>
                      <a:pt x="7" y="0"/>
                    </a:moveTo>
                    <a:lnTo>
                      <a:pt x="10" y="8"/>
                    </a:lnTo>
                    <a:lnTo>
                      <a:pt x="21" y="8"/>
                    </a:lnTo>
                    <a:lnTo>
                      <a:pt x="25" y="0"/>
                    </a:lnTo>
                    <a:lnTo>
                      <a:pt x="10" y="0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0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8" name="Freeform 256"/>
              <p:cNvSpPr>
                <a:spLocks/>
              </p:cNvSpPr>
              <p:nvPr/>
            </p:nvSpPr>
            <p:spPr bwMode="auto">
              <a:xfrm>
                <a:off x="2725" y="1589"/>
                <a:ext cx="144" cy="94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40" y="0"/>
                  </a:cxn>
                  <a:cxn ang="0">
                    <a:pos x="129" y="8"/>
                  </a:cxn>
                  <a:cxn ang="0">
                    <a:pos x="122" y="11"/>
                  </a:cxn>
                  <a:cxn ang="0">
                    <a:pos x="115" y="15"/>
                  </a:cxn>
                  <a:cxn ang="0">
                    <a:pos x="104" y="22"/>
                  </a:cxn>
                  <a:cxn ang="0">
                    <a:pos x="97" y="29"/>
                  </a:cxn>
                  <a:cxn ang="0">
                    <a:pos x="86" y="33"/>
                  </a:cxn>
                  <a:cxn ang="0">
                    <a:pos x="79" y="36"/>
                  </a:cxn>
                  <a:cxn ang="0">
                    <a:pos x="68" y="44"/>
                  </a:cxn>
                  <a:cxn ang="0">
                    <a:pos x="61" y="51"/>
                  </a:cxn>
                  <a:cxn ang="0">
                    <a:pos x="50" y="54"/>
                  </a:cxn>
                  <a:cxn ang="0">
                    <a:pos x="43" y="62"/>
                  </a:cxn>
                  <a:cxn ang="0">
                    <a:pos x="36" y="65"/>
                  </a:cxn>
                  <a:cxn ang="0">
                    <a:pos x="25" y="72"/>
                  </a:cxn>
                  <a:cxn ang="0">
                    <a:pos x="18" y="76"/>
                  </a:cxn>
                  <a:cxn ang="0">
                    <a:pos x="7" y="83"/>
                  </a:cxn>
                  <a:cxn ang="0">
                    <a:pos x="0" y="90"/>
                  </a:cxn>
                  <a:cxn ang="0">
                    <a:pos x="7" y="94"/>
                  </a:cxn>
                  <a:cxn ang="0">
                    <a:pos x="14" y="90"/>
                  </a:cxn>
                  <a:cxn ang="0">
                    <a:pos x="29" y="76"/>
                  </a:cxn>
                  <a:cxn ang="0">
                    <a:pos x="39" y="72"/>
                  </a:cxn>
                  <a:cxn ang="0">
                    <a:pos x="47" y="65"/>
                  </a:cxn>
                  <a:cxn ang="0">
                    <a:pos x="54" y="62"/>
                  </a:cxn>
                  <a:cxn ang="0">
                    <a:pos x="65" y="54"/>
                  </a:cxn>
                  <a:cxn ang="0">
                    <a:pos x="72" y="51"/>
                  </a:cxn>
                  <a:cxn ang="0">
                    <a:pos x="83" y="44"/>
                  </a:cxn>
                  <a:cxn ang="0">
                    <a:pos x="90" y="36"/>
                  </a:cxn>
                  <a:cxn ang="0">
                    <a:pos x="101" y="33"/>
                  </a:cxn>
                  <a:cxn ang="0">
                    <a:pos x="108" y="29"/>
                  </a:cxn>
                  <a:cxn ang="0">
                    <a:pos x="119" y="22"/>
                  </a:cxn>
                  <a:cxn ang="0">
                    <a:pos x="126" y="18"/>
                  </a:cxn>
                  <a:cxn ang="0">
                    <a:pos x="133" y="15"/>
                  </a:cxn>
                  <a:cxn ang="0">
                    <a:pos x="144" y="8"/>
                  </a:cxn>
                  <a:cxn ang="0">
                    <a:pos x="144" y="0"/>
                  </a:cxn>
                  <a:cxn ang="0">
                    <a:pos x="140" y="0"/>
                  </a:cxn>
                  <a:cxn ang="0">
                    <a:pos x="144" y="0"/>
                  </a:cxn>
                </a:cxnLst>
                <a:rect l="0" t="0" r="r" b="b"/>
                <a:pathLst>
                  <a:path w="144" h="94">
                    <a:moveTo>
                      <a:pt x="144" y="0"/>
                    </a:moveTo>
                    <a:lnTo>
                      <a:pt x="140" y="0"/>
                    </a:lnTo>
                    <a:lnTo>
                      <a:pt x="129" y="8"/>
                    </a:lnTo>
                    <a:lnTo>
                      <a:pt x="122" y="11"/>
                    </a:lnTo>
                    <a:lnTo>
                      <a:pt x="115" y="15"/>
                    </a:lnTo>
                    <a:lnTo>
                      <a:pt x="104" y="22"/>
                    </a:lnTo>
                    <a:lnTo>
                      <a:pt x="97" y="29"/>
                    </a:lnTo>
                    <a:lnTo>
                      <a:pt x="86" y="33"/>
                    </a:lnTo>
                    <a:lnTo>
                      <a:pt x="79" y="36"/>
                    </a:lnTo>
                    <a:lnTo>
                      <a:pt x="68" y="44"/>
                    </a:lnTo>
                    <a:lnTo>
                      <a:pt x="61" y="51"/>
                    </a:lnTo>
                    <a:lnTo>
                      <a:pt x="50" y="54"/>
                    </a:lnTo>
                    <a:lnTo>
                      <a:pt x="43" y="62"/>
                    </a:lnTo>
                    <a:lnTo>
                      <a:pt x="36" y="65"/>
                    </a:lnTo>
                    <a:lnTo>
                      <a:pt x="25" y="72"/>
                    </a:lnTo>
                    <a:lnTo>
                      <a:pt x="18" y="76"/>
                    </a:lnTo>
                    <a:lnTo>
                      <a:pt x="7" y="83"/>
                    </a:lnTo>
                    <a:lnTo>
                      <a:pt x="0" y="90"/>
                    </a:lnTo>
                    <a:lnTo>
                      <a:pt x="7" y="94"/>
                    </a:lnTo>
                    <a:lnTo>
                      <a:pt x="14" y="90"/>
                    </a:lnTo>
                    <a:lnTo>
                      <a:pt x="29" y="76"/>
                    </a:lnTo>
                    <a:lnTo>
                      <a:pt x="39" y="72"/>
                    </a:lnTo>
                    <a:lnTo>
                      <a:pt x="47" y="65"/>
                    </a:lnTo>
                    <a:lnTo>
                      <a:pt x="54" y="62"/>
                    </a:lnTo>
                    <a:lnTo>
                      <a:pt x="65" y="54"/>
                    </a:lnTo>
                    <a:lnTo>
                      <a:pt x="72" y="51"/>
                    </a:lnTo>
                    <a:lnTo>
                      <a:pt x="83" y="44"/>
                    </a:lnTo>
                    <a:lnTo>
                      <a:pt x="90" y="36"/>
                    </a:lnTo>
                    <a:lnTo>
                      <a:pt x="101" y="33"/>
                    </a:lnTo>
                    <a:lnTo>
                      <a:pt x="108" y="29"/>
                    </a:lnTo>
                    <a:lnTo>
                      <a:pt x="119" y="22"/>
                    </a:lnTo>
                    <a:lnTo>
                      <a:pt x="126" y="18"/>
                    </a:lnTo>
                    <a:lnTo>
                      <a:pt x="133" y="15"/>
                    </a:lnTo>
                    <a:lnTo>
                      <a:pt x="144" y="8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9" name="Freeform 257"/>
              <p:cNvSpPr>
                <a:spLocks/>
              </p:cNvSpPr>
              <p:nvPr/>
            </p:nvSpPr>
            <p:spPr bwMode="auto">
              <a:xfrm>
                <a:off x="2869" y="1589"/>
                <a:ext cx="36" cy="22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36" y="18"/>
                  </a:cxn>
                  <a:cxn ang="0">
                    <a:pos x="28" y="11"/>
                  </a:cxn>
                  <a:cxn ang="0">
                    <a:pos x="21" y="8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8"/>
                  </a:cxn>
                  <a:cxn ang="0">
                    <a:pos x="3" y="11"/>
                  </a:cxn>
                  <a:cxn ang="0">
                    <a:pos x="18" y="11"/>
                  </a:cxn>
                  <a:cxn ang="0">
                    <a:pos x="28" y="22"/>
                  </a:cxn>
                  <a:cxn ang="0">
                    <a:pos x="36" y="22"/>
                  </a:cxn>
                  <a:cxn ang="0">
                    <a:pos x="36" y="18"/>
                  </a:cxn>
                  <a:cxn ang="0">
                    <a:pos x="36" y="22"/>
                  </a:cxn>
                </a:cxnLst>
                <a:rect l="0" t="0" r="r" b="b"/>
                <a:pathLst>
                  <a:path w="36" h="22">
                    <a:moveTo>
                      <a:pt x="36" y="22"/>
                    </a:moveTo>
                    <a:lnTo>
                      <a:pt x="36" y="18"/>
                    </a:lnTo>
                    <a:lnTo>
                      <a:pt x="28" y="11"/>
                    </a:lnTo>
                    <a:lnTo>
                      <a:pt x="21" y="8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3" y="11"/>
                    </a:lnTo>
                    <a:lnTo>
                      <a:pt x="18" y="11"/>
                    </a:lnTo>
                    <a:lnTo>
                      <a:pt x="28" y="22"/>
                    </a:lnTo>
                    <a:lnTo>
                      <a:pt x="36" y="22"/>
                    </a:lnTo>
                    <a:lnTo>
                      <a:pt x="36" y="18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0" name="Freeform 258"/>
              <p:cNvSpPr>
                <a:spLocks/>
              </p:cNvSpPr>
              <p:nvPr/>
            </p:nvSpPr>
            <p:spPr bwMode="auto">
              <a:xfrm>
                <a:off x="2987" y="1600"/>
                <a:ext cx="22" cy="79"/>
              </a:xfrm>
              <a:custGeom>
                <a:avLst/>
                <a:gdLst/>
                <a:ahLst/>
                <a:cxnLst>
                  <a:cxn ang="0">
                    <a:pos x="22" y="72"/>
                  </a:cxn>
                  <a:cxn ang="0">
                    <a:pos x="11" y="79"/>
                  </a:cxn>
                  <a:cxn ang="0">
                    <a:pos x="0" y="29"/>
                  </a:cxn>
                  <a:cxn ang="0">
                    <a:pos x="22" y="0"/>
                  </a:cxn>
                  <a:cxn ang="0">
                    <a:pos x="22" y="18"/>
                  </a:cxn>
                  <a:cxn ang="0">
                    <a:pos x="18" y="36"/>
                  </a:cxn>
                  <a:cxn ang="0">
                    <a:pos x="22" y="54"/>
                  </a:cxn>
                  <a:cxn ang="0">
                    <a:pos x="22" y="72"/>
                  </a:cxn>
                </a:cxnLst>
                <a:rect l="0" t="0" r="r" b="b"/>
                <a:pathLst>
                  <a:path w="22" h="79">
                    <a:moveTo>
                      <a:pt x="22" y="72"/>
                    </a:moveTo>
                    <a:lnTo>
                      <a:pt x="11" y="79"/>
                    </a:lnTo>
                    <a:lnTo>
                      <a:pt x="0" y="29"/>
                    </a:lnTo>
                    <a:lnTo>
                      <a:pt x="22" y="0"/>
                    </a:lnTo>
                    <a:lnTo>
                      <a:pt x="22" y="18"/>
                    </a:lnTo>
                    <a:lnTo>
                      <a:pt x="18" y="36"/>
                    </a:lnTo>
                    <a:lnTo>
                      <a:pt x="22" y="54"/>
                    </a:lnTo>
                    <a:lnTo>
                      <a:pt x="22" y="72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1" name="Freeform 259"/>
              <p:cNvSpPr>
                <a:spLocks/>
              </p:cNvSpPr>
              <p:nvPr/>
            </p:nvSpPr>
            <p:spPr bwMode="auto">
              <a:xfrm>
                <a:off x="2995" y="1669"/>
                <a:ext cx="18" cy="1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7" y="14"/>
                  </a:cxn>
                  <a:cxn ang="0">
                    <a:pos x="18" y="7"/>
                  </a:cxn>
                  <a:cxn ang="0">
                    <a:pos x="14" y="0"/>
                  </a:cxn>
                  <a:cxn ang="0">
                    <a:pos x="3" y="7"/>
                  </a:cxn>
                  <a:cxn ang="0">
                    <a:pos x="7" y="10"/>
                  </a:cxn>
                  <a:cxn ang="0">
                    <a:pos x="0" y="10"/>
                  </a:cxn>
                  <a:cxn ang="0">
                    <a:pos x="3" y="14"/>
                  </a:cxn>
                  <a:cxn ang="0">
                    <a:pos x="7" y="14"/>
                  </a:cxn>
                  <a:cxn ang="0">
                    <a:pos x="0" y="10"/>
                  </a:cxn>
                </a:cxnLst>
                <a:rect l="0" t="0" r="r" b="b"/>
                <a:pathLst>
                  <a:path w="18" h="14">
                    <a:moveTo>
                      <a:pt x="0" y="10"/>
                    </a:moveTo>
                    <a:lnTo>
                      <a:pt x="7" y="14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3" y="7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3" y="14"/>
                    </a:lnTo>
                    <a:lnTo>
                      <a:pt x="7" y="1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2" name="Freeform 260"/>
              <p:cNvSpPr>
                <a:spLocks/>
              </p:cNvSpPr>
              <p:nvPr/>
            </p:nvSpPr>
            <p:spPr bwMode="auto">
              <a:xfrm>
                <a:off x="2984" y="1625"/>
                <a:ext cx="18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  <a:cxn ang="0">
                    <a:pos x="11" y="54"/>
                  </a:cxn>
                  <a:cxn ang="0">
                    <a:pos x="18" y="54"/>
                  </a:cxn>
                  <a:cxn ang="0">
                    <a:pos x="7" y="4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8" h="54">
                    <a:moveTo>
                      <a:pt x="0" y="0"/>
                    </a:moveTo>
                    <a:lnTo>
                      <a:pt x="0" y="4"/>
                    </a:lnTo>
                    <a:lnTo>
                      <a:pt x="11" y="54"/>
                    </a:lnTo>
                    <a:lnTo>
                      <a:pt x="18" y="54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3" name="Freeform 261"/>
              <p:cNvSpPr>
                <a:spLocks/>
              </p:cNvSpPr>
              <p:nvPr/>
            </p:nvSpPr>
            <p:spPr bwMode="auto">
              <a:xfrm>
                <a:off x="2984" y="1586"/>
                <a:ext cx="29" cy="43"/>
              </a:xfrm>
              <a:custGeom>
                <a:avLst/>
                <a:gdLst/>
                <a:ahLst/>
                <a:cxnLst>
                  <a:cxn ang="0">
                    <a:pos x="29" y="14"/>
                  </a:cxn>
                  <a:cxn ang="0">
                    <a:pos x="21" y="11"/>
                  </a:cxn>
                  <a:cxn ang="0">
                    <a:pos x="0" y="39"/>
                  </a:cxn>
                  <a:cxn ang="0">
                    <a:pos x="7" y="43"/>
                  </a:cxn>
                  <a:cxn ang="0">
                    <a:pos x="29" y="14"/>
                  </a:cxn>
                  <a:cxn ang="0">
                    <a:pos x="21" y="14"/>
                  </a:cxn>
                  <a:cxn ang="0">
                    <a:pos x="29" y="14"/>
                  </a:cxn>
                  <a:cxn ang="0">
                    <a:pos x="29" y="0"/>
                  </a:cxn>
                  <a:cxn ang="0">
                    <a:pos x="21" y="11"/>
                  </a:cxn>
                  <a:cxn ang="0">
                    <a:pos x="29" y="14"/>
                  </a:cxn>
                </a:cxnLst>
                <a:rect l="0" t="0" r="r" b="b"/>
                <a:pathLst>
                  <a:path w="29" h="43">
                    <a:moveTo>
                      <a:pt x="29" y="14"/>
                    </a:moveTo>
                    <a:lnTo>
                      <a:pt x="21" y="11"/>
                    </a:lnTo>
                    <a:lnTo>
                      <a:pt x="0" y="39"/>
                    </a:lnTo>
                    <a:lnTo>
                      <a:pt x="7" y="43"/>
                    </a:lnTo>
                    <a:lnTo>
                      <a:pt x="29" y="14"/>
                    </a:lnTo>
                    <a:lnTo>
                      <a:pt x="21" y="14"/>
                    </a:lnTo>
                    <a:lnTo>
                      <a:pt x="29" y="14"/>
                    </a:lnTo>
                    <a:lnTo>
                      <a:pt x="29" y="0"/>
                    </a:lnTo>
                    <a:lnTo>
                      <a:pt x="21" y="11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4" name="Freeform 262"/>
              <p:cNvSpPr>
                <a:spLocks/>
              </p:cNvSpPr>
              <p:nvPr/>
            </p:nvSpPr>
            <p:spPr bwMode="auto">
              <a:xfrm>
                <a:off x="3002" y="1600"/>
                <a:ext cx="14" cy="76"/>
              </a:xfrm>
              <a:custGeom>
                <a:avLst/>
                <a:gdLst/>
                <a:ahLst/>
                <a:cxnLst>
                  <a:cxn ang="0">
                    <a:pos x="11" y="76"/>
                  </a:cxn>
                  <a:cxn ang="0">
                    <a:pos x="11" y="72"/>
                  </a:cxn>
                  <a:cxn ang="0">
                    <a:pos x="7" y="54"/>
                  </a:cxn>
                  <a:cxn ang="0">
                    <a:pos x="7" y="18"/>
                  </a:cxn>
                  <a:cxn ang="0">
                    <a:pos x="11" y="0"/>
                  </a:cxn>
                  <a:cxn ang="0">
                    <a:pos x="3" y="0"/>
                  </a:cxn>
                  <a:cxn ang="0">
                    <a:pos x="3" y="18"/>
                  </a:cxn>
                  <a:cxn ang="0">
                    <a:pos x="0" y="36"/>
                  </a:cxn>
                  <a:cxn ang="0">
                    <a:pos x="3" y="54"/>
                  </a:cxn>
                  <a:cxn ang="0">
                    <a:pos x="7" y="72"/>
                  </a:cxn>
                  <a:cxn ang="0">
                    <a:pos x="7" y="69"/>
                  </a:cxn>
                  <a:cxn ang="0">
                    <a:pos x="11" y="76"/>
                  </a:cxn>
                  <a:cxn ang="0">
                    <a:pos x="14" y="76"/>
                  </a:cxn>
                  <a:cxn ang="0">
                    <a:pos x="11" y="72"/>
                  </a:cxn>
                  <a:cxn ang="0">
                    <a:pos x="11" y="76"/>
                  </a:cxn>
                </a:cxnLst>
                <a:rect l="0" t="0" r="r" b="b"/>
                <a:pathLst>
                  <a:path w="14" h="76">
                    <a:moveTo>
                      <a:pt x="11" y="76"/>
                    </a:moveTo>
                    <a:lnTo>
                      <a:pt x="11" y="72"/>
                    </a:lnTo>
                    <a:lnTo>
                      <a:pt x="7" y="54"/>
                    </a:lnTo>
                    <a:lnTo>
                      <a:pt x="7" y="18"/>
                    </a:lnTo>
                    <a:lnTo>
                      <a:pt x="11" y="0"/>
                    </a:lnTo>
                    <a:lnTo>
                      <a:pt x="3" y="0"/>
                    </a:lnTo>
                    <a:lnTo>
                      <a:pt x="3" y="18"/>
                    </a:lnTo>
                    <a:lnTo>
                      <a:pt x="0" y="36"/>
                    </a:lnTo>
                    <a:lnTo>
                      <a:pt x="3" y="54"/>
                    </a:lnTo>
                    <a:lnTo>
                      <a:pt x="7" y="72"/>
                    </a:lnTo>
                    <a:lnTo>
                      <a:pt x="7" y="69"/>
                    </a:lnTo>
                    <a:lnTo>
                      <a:pt x="11" y="76"/>
                    </a:lnTo>
                    <a:lnTo>
                      <a:pt x="14" y="76"/>
                    </a:lnTo>
                    <a:lnTo>
                      <a:pt x="11" y="72"/>
                    </a:lnTo>
                    <a:lnTo>
                      <a:pt x="11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Freeform 263"/>
              <p:cNvSpPr>
                <a:spLocks/>
              </p:cNvSpPr>
              <p:nvPr/>
            </p:nvSpPr>
            <p:spPr bwMode="auto">
              <a:xfrm>
                <a:off x="2559" y="1705"/>
                <a:ext cx="101" cy="25"/>
              </a:xfrm>
              <a:custGeom>
                <a:avLst/>
                <a:gdLst/>
                <a:ahLst/>
                <a:cxnLst>
                  <a:cxn ang="0">
                    <a:pos x="101" y="7"/>
                  </a:cxn>
                  <a:cxn ang="0">
                    <a:pos x="51" y="7"/>
                  </a:cxn>
                  <a:cxn ang="0">
                    <a:pos x="43" y="10"/>
                  </a:cxn>
                  <a:cxn ang="0">
                    <a:pos x="33" y="10"/>
                  </a:cxn>
                  <a:cxn ang="0">
                    <a:pos x="25" y="14"/>
                  </a:cxn>
                  <a:cxn ang="0">
                    <a:pos x="18" y="14"/>
                  </a:cxn>
                  <a:cxn ang="0">
                    <a:pos x="11" y="18"/>
                  </a:cxn>
                  <a:cxn ang="0">
                    <a:pos x="7" y="21"/>
                  </a:cxn>
                  <a:cxn ang="0">
                    <a:pos x="0" y="25"/>
                  </a:cxn>
                  <a:cxn ang="0">
                    <a:pos x="0" y="18"/>
                  </a:cxn>
                  <a:cxn ang="0">
                    <a:pos x="11" y="7"/>
                  </a:cxn>
                  <a:cxn ang="0">
                    <a:pos x="18" y="7"/>
                  </a:cxn>
                  <a:cxn ang="0">
                    <a:pos x="25" y="3"/>
                  </a:cxn>
                  <a:cxn ang="0">
                    <a:pos x="29" y="3"/>
                  </a:cxn>
                  <a:cxn ang="0">
                    <a:pos x="33" y="0"/>
                  </a:cxn>
                  <a:cxn ang="0">
                    <a:pos x="101" y="3"/>
                  </a:cxn>
                  <a:cxn ang="0">
                    <a:pos x="101" y="7"/>
                  </a:cxn>
                </a:cxnLst>
                <a:rect l="0" t="0" r="r" b="b"/>
                <a:pathLst>
                  <a:path w="101" h="25">
                    <a:moveTo>
                      <a:pt x="101" y="7"/>
                    </a:moveTo>
                    <a:lnTo>
                      <a:pt x="51" y="7"/>
                    </a:lnTo>
                    <a:lnTo>
                      <a:pt x="43" y="10"/>
                    </a:lnTo>
                    <a:lnTo>
                      <a:pt x="33" y="10"/>
                    </a:lnTo>
                    <a:lnTo>
                      <a:pt x="25" y="14"/>
                    </a:lnTo>
                    <a:lnTo>
                      <a:pt x="18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0" y="25"/>
                    </a:lnTo>
                    <a:lnTo>
                      <a:pt x="0" y="18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25" y="3"/>
                    </a:lnTo>
                    <a:lnTo>
                      <a:pt x="29" y="3"/>
                    </a:lnTo>
                    <a:lnTo>
                      <a:pt x="33" y="0"/>
                    </a:lnTo>
                    <a:lnTo>
                      <a:pt x="101" y="3"/>
                    </a:lnTo>
                    <a:lnTo>
                      <a:pt x="101" y="7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6" name="Freeform 264"/>
              <p:cNvSpPr>
                <a:spLocks/>
              </p:cNvSpPr>
              <p:nvPr/>
            </p:nvSpPr>
            <p:spPr bwMode="auto">
              <a:xfrm>
                <a:off x="2556" y="1708"/>
                <a:ext cx="104" cy="25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4" y="22"/>
                  </a:cxn>
                  <a:cxn ang="0">
                    <a:pos x="21" y="15"/>
                  </a:cxn>
                  <a:cxn ang="0">
                    <a:pos x="28" y="11"/>
                  </a:cxn>
                  <a:cxn ang="0">
                    <a:pos x="46" y="11"/>
                  </a:cxn>
                  <a:cxn ang="0">
                    <a:pos x="54" y="7"/>
                  </a:cxn>
                  <a:cxn ang="0">
                    <a:pos x="104" y="7"/>
                  </a:cxn>
                  <a:cxn ang="0">
                    <a:pos x="104" y="0"/>
                  </a:cxn>
                  <a:cxn ang="0">
                    <a:pos x="54" y="0"/>
                  </a:cxn>
                  <a:cxn ang="0">
                    <a:pos x="46" y="4"/>
                  </a:cxn>
                  <a:cxn ang="0">
                    <a:pos x="36" y="4"/>
                  </a:cxn>
                  <a:cxn ang="0">
                    <a:pos x="28" y="7"/>
                  </a:cxn>
                  <a:cxn ang="0">
                    <a:pos x="21" y="7"/>
                  </a:cxn>
                  <a:cxn ang="0">
                    <a:pos x="14" y="11"/>
                  </a:cxn>
                  <a:cxn ang="0">
                    <a:pos x="7" y="15"/>
                  </a:cxn>
                  <a:cxn ang="0">
                    <a:pos x="3" y="18"/>
                  </a:cxn>
                  <a:cxn ang="0">
                    <a:pos x="7" y="18"/>
                  </a:cxn>
                  <a:cxn ang="0">
                    <a:pos x="0" y="22"/>
                  </a:cxn>
                  <a:cxn ang="0">
                    <a:pos x="3" y="25"/>
                  </a:cxn>
                  <a:cxn ang="0">
                    <a:pos x="7" y="22"/>
                  </a:cxn>
                  <a:cxn ang="0">
                    <a:pos x="0" y="22"/>
                  </a:cxn>
                </a:cxnLst>
                <a:rect l="0" t="0" r="r" b="b"/>
                <a:pathLst>
                  <a:path w="104" h="25">
                    <a:moveTo>
                      <a:pt x="0" y="22"/>
                    </a:moveTo>
                    <a:lnTo>
                      <a:pt x="14" y="22"/>
                    </a:lnTo>
                    <a:lnTo>
                      <a:pt x="21" y="15"/>
                    </a:lnTo>
                    <a:lnTo>
                      <a:pt x="28" y="11"/>
                    </a:lnTo>
                    <a:lnTo>
                      <a:pt x="46" y="11"/>
                    </a:lnTo>
                    <a:lnTo>
                      <a:pt x="54" y="7"/>
                    </a:lnTo>
                    <a:lnTo>
                      <a:pt x="104" y="7"/>
                    </a:lnTo>
                    <a:lnTo>
                      <a:pt x="104" y="0"/>
                    </a:lnTo>
                    <a:lnTo>
                      <a:pt x="54" y="0"/>
                    </a:lnTo>
                    <a:lnTo>
                      <a:pt x="46" y="4"/>
                    </a:lnTo>
                    <a:lnTo>
                      <a:pt x="36" y="4"/>
                    </a:lnTo>
                    <a:lnTo>
                      <a:pt x="28" y="7"/>
                    </a:lnTo>
                    <a:lnTo>
                      <a:pt x="21" y="7"/>
                    </a:lnTo>
                    <a:lnTo>
                      <a:pt x="14" y="11"/>
                    </a:lnTo>
                    <a:lnTo>
                      <a:pt x="7" y="15"/>
                    </a:lnTo>
                    <a:lnTo>
                      <a:pt x="3" y="18"/>
                    </a:lnTo>
                    <a:lnTo>
                      <a:pt x="7" y="18"/>
                    </a:lnTo>
                    <a:lnTo>
                      <a:pt x="0" y="22"/>
                    </a:lnTo>
                    <a:lnTo>
                      <a:pt x="3" y="25"/>
                    </a:lnTo>
                    <a:lnTo>
                      <a:pt x="7" y="2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7" name="Freeform 265"/>
              <p:cNvSpPr>
                <a:spLocks/>
              </p:cNvSpPr>
              <p:nvPr/>
            </p:nvSpPr>
            <p:spPr bwMode="auto">
              <a:xfrm>
                <a:off x="2556" y="1701"/>
                <a:ext cx="39" cy="29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2" y="4"/>
                  </a:cxn>
                  <a:cxn ang="0">
                    <a:pos x="25" y="4"/>
                  </a:cxn>
                  <a:cxn ang="0">
                    <a:pos x="21" y="7"/>
                  </a:cxn>
                  <a:cxn ang="0">
                    <a:pos x="14" y="7"/>
                  </a:cxn>
                  <a:cxn ang="0">
                    <a:pos x="7" y="11"/>
                  </a:cxn>
                  <a:cxn ang="0">
                    <a:pos x="3" y="14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7" y="25"/>
                  </a:cxn>
                  <a:cxn ang="0">
                    <a:pos x="7" y="22"/>
                  </a:cxn>
                  <a:cxn ang="0">
                    <a:pos x="10" y="18"/>
                  </a:cxn>
                  <a:cxn ang="0">
                    <a:pos x="14" y="18"/>
                  </a:cxn>
                  <a:cxn ang="0">
                    <a:pos x="14" y="14"/>
                  </a:cxn>
                  <a:cxn ang="0">
                    <a:pos x="21" y="14"/>
                  </a:cxn>
                  <a:cxn ang="0">
                    <a:pos x="28" y="11"/>
                  </a:cxn>
                  <a:cxn ang="0">
                    <a:pos x="36" y="11"/>
                  </a:cxn>
                  <a:cxn ang="0">
                    <a:pos x="39" y="7"/>
                  </a:cxn>
                  <a:cxn ang="0">
                    <a:pos x="36" y="7"/>
                  </a:cxn>
                  <a:cxn ang="0">
                    <a:pos x="36" y="0"/>
                  </a:cxn>
                </a:cxnLst>
                <a:rect l="0" t="0" r="r" b="b"/>
                <a:pathLst>
                  <a:path w="39" h="29">
                    <a:moveTo>
                      <a:pt x="36" y="0"/>
                    </a:moveTo>
                    <a:lnTo>
                      <a:pt x="32" y="4"/>
                    </a:lnTo>
                    <a:lnTo>
                      <a:pt x="25" y="4"/>
                    </a:lnTo>
                    <a:lnTo>
                      <a:pt x="21" y="7"/>
                    </a:lnTo>
                    <a:lnTo>
                      <a:pt x="14" y="7"/>
                    </a:lnTo>
                    <a:lnTo>
                      <a:pt x="7" y="11"/>
                    </a:lnTo>
                    <a:lnTo>
                      <a:pt x="3" y="14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7" y="25"/>
                    </a:lnTo>
                    <a:lnTo>
                      <a:pt x="7" y="22"/>
                    </a:lnTo>
                    <a:lnTo>
                      <a:pt x="10" y="18"/>
                    </a:lnTo>
                    <a:lnTo>
                      <a:pt x="14" y="18"/>
                    </a:lnTo>
                    <a:lnTo>
                      <a:pt x="14" y="14"/>
                    </a:lnTo>
                    <a:lnTo>
                      <a:pt x="21" y="14"/>
                    </a:lnTo>
                    <a:lnTo>
                      <a:pt x="28" y="11"/>
                    </a:lnTo>
                    <a:lnTo>
                      <a:pt x="36" y="11"/>
                    </a:lnTo>
                    <a:lnTo>
                      <a:pt x="39" y="7"/>
                    </a:lnTo>
                    <a:lnTo>
                      <a:pt x="36" y="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8" name="Freeform 266"/>
              <p:cNvSpPr>
                <a:spLocks/>
              </p:cNvSpPr>
              <p:nvPr/>
            </p:nvSpPr>
            <p:spPr bwMode="auto">
              <a:xfrm>
                <a:off x="2592" y="1701"/>
                <a:ext cx="72" cy="11"/>
              </a:xfrm>
              <a:custGeom>
                <a:avLst/>
                <a:gdLst/>
                <a:ahLst/>
                <a:cxnLst>
                  <a:cxn ang="0">
                    <a:pos x="72" y="7"/>
                  </a:cxn>
                  <a:cxn ang="0">
                    <a:pos x="68" y="4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68" y="11"/>
                  </a:cxn>
                  <a:cxn ang="0">
                    <a:pos x="64" y="7"/>
                  </a:cxn>
                  <a:cxn ang="0">
                    <a:pos x="72" y="7"/>
                  </a:cxn>
                  <a:cxn ang="0">
                    <a:pos x="72" y="4"/>
                  </a:cxn>
                  <a:cxn ang="0">
                    <a:pos x="68" y="4"/>
                  </a:cxn>
                  <a:cxn ang="0">
                    <a:pos x="72" y="7"/>
                  </a:cxn>
                </a:cxnLst>
                <a:rect l="0" t="0" r="r" b="b"/>
                <a:pathLst>
                  <a:path w="72" h="11">
                    <a:moveTo>
                      <a:pt x="72" y="7"/>
                    </a:moveTo>
                    <a:lnTo>
                      <a:pt x="68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68" y="11"/>
                    </a:lnTo>
                    <a:lnTo>
                      <a:pt x="64" y="7"/>
                    </a:lnTo>
                    <a:lnTo>
                      <a:pt x="72" y="7"/>
                    </a:lnTo>
                    <a:lnTo>
                      <a:pt x="72" y="4"/>
                    </a:lnTo>
                    <a:lnTo>
                      <a:pt x="68" y="4"/>
                    </a:lnTo>
                    <a:lnTo>
                      <a:pt x="7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9" name="Freeform 267"/>
              <p:cNvSpPr>
                <a:spLocks/>
              </p:cNvSpPr>
              <p:nvPr/>
            </p:nvSpPr>
            <p:spPr bwMode="auto">
              <a:xfrm>
                <a:off x="2656" y="1708"/>
                <a:ext cx="8" cy="7"/>
              </a:xfrm>
              <a:custGeom>
                <a:avLst/>
                <a:gdLst/>
                <a:ahLst/>
                <a:cxnLst>
                  <a:cxn ang="0">
                    <a:pos x="4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4" y="7"/>
                  </a:cxn>
                  <a:cxn ang="0">
                    <a:pos x="8" y="7"/>
                  </a:cxn>
                  <a:cxn ang="0">
                    <a:pos x="8" y="4"/>
                  </a:cxn>
                  <a:cxn ang="0">
                    <a:pos x="4" y="7"/>
                  </a:cxn>
                </a:cxnLst>
                <a:rect l="0" t="0" r="r" b="b"/>
                <a:pathLst>
                  <a:path w="8" h="7">
                    <a:moveTo>
                      <a:pt x="4" y="7"/>
                    </a:moveTo>
                    <a:lnTo>
                      <a:pt x="8" y="4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0" name="Freeform 268"/>
              <p:cNvSpPr>
                <a:spLocks/>
              </p:cNvSpPr>
              <p:nvPr/>
            </p:nvSpPr>
            <p:spPr bwMode="auto">
              <a:xfrm>
                <a:off x="2674" y="1705"/>
                <a:ext cx="8" cy="14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8" y="14"/>
                  </a:cxn>
                </a:cxnLst>
                <a:rect l="0" t="0" r="r" b="b"/>
                <a:pathLst>
                  <a:path w="8" h="14">
                    <a:moveTo>
                      <a:pt x="8" y="14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1" name="Freeform 269"/>
              <p:cNvSpPr>
                <a:spLocks/>
              </p:cNvSpPr>
              <p:nvPr/>
            </p:nvSpPr>
            <p:spPr bwMode="auto">
              <a:xfrm>
                <a:off x="2671" y="1687"/>
                <a:ext cx="11" cy="32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8"/>
                  </a:cxn>
                  <a:cxn ang="0">
                    <a:pos x="0" y="28"/>
                  </a:cxn>
                  <a:cxn ang="0">
                    <a:pos x="3" y="32"/>
                  </a:cxn>
                  <a:cxn ang="0">
                    <a:pos x="11" y="32"/>
                  </a:cxn>
                  <a:cxn ang="0">
                    <a:pos x="11" y="25"/>
                  </a:cxn>
                  <a:cxn ang="0">
                    <a:pos x="7" y="25"/>
                  </a:cxn>
                  <a:cxn ang="0">
                    <a:pos x="7" y="18"/>
                  </a:cxn>
                  <a:cxn ang="0">
                    <a:pos x="0" y="18"/>
                  </a:cxn>
                  <a:cxn ang="0">
                    <a:pos x="7" y="14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7" y="14"/>
                  </a:cxn>
                </a:cxnLst>
                <a:rect l="0" t="0" r="r" b="b"/>
                <a:pathLst>
                  <a:path w="11" h="32">
                    <a:moveTo>
                      <a:pt x="7" y="14"/>
                    </a:moveTo>
                    <a:lnTo>
                      <a:pt x="0" y="18"/>
                    </a:lnTo>
                    <a:lnTo>
                      <a:pt x="0" y="28"/>
                    </a:lnTo>
                    <a:lnTo>
                      <a:pt x="3" y="32"/>
                    </a:lnTo>
                    <a:lnTo>
                      <a:pt x="11" y="32"/>
                    </a:lnTo>
                    <a:lnTo>
                      <a:pt x="11" y="25"/>
                    </a:lnTo>
                    <a:lnTo>
                      <a:pt x="7" y="25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7" y="14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2" name="Freeform 270"/>
              <p:cNvSpPr>
                <a:spLocks/>
              </p:cNvSpPr>
              <p:nvPr/>
            </p:nvSpPr>
            <p:spPr bwMode="auto">
              <a:xfrm>
                <a:off x="2671" y="1701"/>
                <a:ext cx="18" cy="18"/>
              </a:xfrm>
              <a:custGeom>
                <a:avLst/>
                <a:gdLst/>
                <a:ahLst/>
                <a:cxnLst>
                  <a:cxn ang="0">
                    <a:pos x="11" y="18"/>
                  </a:cxn>
                  <a:cxn ang="0">
                    <a:pos x="14" y="14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7" y="18"/>
                  </a:cxn>
                  <a:cxn ang="0">
                    <a:pos x="11" y="11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14" y="14"/>
                  </a:cxn>
                  <a:cxn ang="0">
                    <a:pos x="11" y="18"/>
                  </a:cxn>
                </a:cxnLst>
                <a:rect l="0" t="0" r="r" b="b"/>
                <a:pathLst>
                  <a:path w="18" h="18">
                    <a:moveTo>
                      <a:pt x="11" y="18"/>
                    </a:moveTo>
                    <a:lnTo>
                      <a:pt x="14" y="14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8"/>
                    </a:lnTo>
                    <a:lnTo>
                      <a:pt x="11" y="11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14" y="14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Freeform 271"/>
              <p:cNvSpPr>
                <a:spLocks/>
              </p:cNvSpPr>
              <p:nvPr/>
            </p:nvSpPr>
            <p:spPr bwMode="auto">
              <a:xfrm>
                <a:off x="2559" y="1723"/>
                <a:ext cx="69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25"/>
                  </a:cxn>
                  <a:cxn ang="0">
                    <a:pos x="15" y="10"/>
                  </a:cxn>
                  <a:cxn ang="0">
                    <a:pos x="22" y="10"/>
                  </a:cxn>
                  <a:cxn ang="0">
                    <a:pos x="29" y="7"/>
                  </a:cxn>
                  <a:cxn ang="0">
                    <a:pos x="36" y="3"/>
                  </a:cxn>
                  <a:cxn ang="0">
                    <a:pos x="43" y="0"/>
                  </a:cxn>
                  <a:cxn ang="0">
                    <a:pos x="69" y="3"/>
                  </a:cxn>
                  <a:cxn ang="0">
                    <a:pos x="0" y="36"/>
                  </a:cxn>
                </a:cxnLst>
                <a:rect l="0" t="0" r="r" b="b"/>
                <a:pathLst>
                  <a:path w="69" h="36">
                    <a:moveTo>
                      <a:pt x="0" y="36"/>
                    </a:moveTo>
                    <a:lnTo>
                      <a:pt x="0" y="25"/>
                    </a:lnTo>
                    <a:lnTo>
                      <a:pt x="15" y="10"/>
                    </a:lnTo>
                    <a:lnTo>
                      <a:pt x="22" y="10"/>
                    </a:lnTo>
                    <a:lnTo>
                      <a:pt x="29" y="7"/>
                    </a:lnTo>
                    <a:lnTo>
                      <a:pt x="36" y="3"/>
                    </a:lnTo>
                    <a:lnTo>
                      <a:pt x="43" y="0"/>
                    </a:lnTo>
                    <a:lnTo>
                      <a:pt x="69" y="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4" name="Freeform 272"/>
              <p:cNvSpPr>
                <a:spLocks/>
              </p:cNvSpPr>
              <p:nvPr/>
            </p:nvSpPr>
            <p:spPr bwMode="auto">
              <a:xfrm>
                <a:off x="2556" y="1719"/>
                <a:ext cx="50" cy="40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9" y="4"/>
                  </a:cxn>
                  <a:cxn ang="0">
                    <a:pos x="32" y="7"/>
                  </a:cxn>
                  <a:cxn ang="0">
                    <a:pos x="25" y="11"/>
                  </a:cxn>
                  <a:cxn ang="0">
                    <a:pos x="18" y="11"/>
                  </a:cxn>
                  <a:cxn ang="0">
                    <a:pos x="10" y="18"/>
                  </a:cxn>
                  <a:cxn ang="0">
                    <a:pos x="3" y="22"/>
                  </a:cxn>
                  <a:cxn ang="0">
                    <a:pos x="0" y="29"/>
                  </a:cxn>
                  <a:cxn ang="0">
                    <a:pos x="0" y="40"/>
                  </a:cxn>
                  <a:cxn ang="0">
                    <a:pos x="7" y="40"/>
                  </a:cxn>
                  <a:cxn ang="0">
                    <a:pos x="7" y="32"/>
                  </a:cxn>
                  <a:cxn ang="0">
                    <a:pos x="10" y="25"/>
                  </a:cxn>
                  <a:cxn ang="0">
                    <a:pos x="14" y="22"/>
                  </a:cxn>
                  <a:cxn ang="0">
                    <a:pos x="21" y="18"/>
                  </a:cxn>
                  <a:cxn ang="0">
                    <a:pos x="28" y="18"/>
                  </a:cxn>
                  <a:cxn ang="0">
                    <a:pos x="36" y="14"/>
                  </a:cxn>
                  <a:cxn ang="0">
                    <a:pos x="43" y="11"/>
                  </a:cxn>
                  <a:cxn ang="0">
                    <a:pos x="50" y="7"/>
                  </a:cxn>
                  <a:cxn ang="0">
                    <a:pos x="46" y="7"/>
                  </a:cxn>
                  <a:cxn ang="0">
                    <a:pos x="46" y="0"/>
                  </a:cxn>
                </a:cxnLst>
                <a:rect l="0" t="0" r="r" b="b"/>
                <a:pathLst>
                  <a:path w="50" h="40">
                    <a:moveTo>
                      <a:pt x="46" y="0"/>
                    </a:moveTo>
                    <a:lnTo>
                      <a:pt x="39" y="4"/>
                    </a:lnTo>
                    <a:lnTo>
                      <a:pt x="32" y="7"/>
                    </a:lnTo>
                    <a:lnTo>
                      <a:pt x="25" y="11"/>
                    </a:lnTo>
                    <a:lnTo>
                      <a:pt x="18" y="11"/>
                    </a:lnTo>
                    <a:lnTo>
                      <a:pt x="10" y="18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40"/>
                    </a:lnTo>
                    <a:lnTo>
                      <a:pt x="7" y="40"/>
                    </a:lnTo>
                    <a:lnTo>
                      <a:pt x="7" y="32"/>
                    </a:lnTo>
                    <a:lnTo>
                      <a:pt x="10" y="25"/>
                    </a:lnTo>
                    <a:lnTo>
                      <a:pt x="14" y="22"/>
                    </a:lnTo>
                    <a:lnTo>
                      <a:pt x="21" y="18"/>
                    </a:lnTo>
                    <a:lnTo>
                      <a:pt x="28" y="18"/>
                    </a:lnTo>
                    <a:lnTo>
                      <a:pt x="36" y="14"/>
                    </a:lnTo>
                    <a:lnTo>
                      <a:pt x="43" y="11"/>
                    </a:lnTo>
                    <a:lnTo>
                      <a:pt x="50" y="7"/>
                    </a:lnTo>
                    <a:lnTo>
                      <a:pt x="46" y="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5" name="Freeform 273"/>
              <p:cNvSpPr>
                <a:spLocks/>
              </p:cNvSpPr>
              <p:nvPr/>
            </p:nvSpPr>
            <p:spPr bwMode="auto">
              <a:xfrm>
                <a:off x="2602" y="1719"/>
                <a:ext cx="40" cy="11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26" y="4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6" y="11"/>
                  </a:cxn>
                  <a:cxn ang="0">
                    <a:pos x="26" y="4"/>
                  </a:cxn>
                  <a:cxn ang="0">
                    <a:pos x="26" y="11"/>
                  </a:cxn>
                  <a:cxn ang="0">
                    <a:pos x="40" y="4"/>
                  </a:cxn>
                  <a:cxn ang="0">
                    <a:pos x="26" y="4"/>
                  </a:cxn>
                  <a:cxn ang="0">
                    <a:pos x="26" y="11"/>
                  </a:cxn>
                </a:cxnLst>
                <a:rect l="0" t="0" r="r" b="b"/>
                <a:pathLst>
                  <a:path w="40" h="11">
                    <a:moveTo>
                      <a:pt x="26" y="11"/>
                    </a:moveTo>
                    <a:lnTo>
                      <a:pt x="26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6" y="11"/>
                    </a:lnTo>
                    <a:lnTo>
                      <a:pt x="26" y="4"/>
                    </a:lnTo>
                    <a:lnTo>
                      <a:pt x="26" y="11"/>
                    </a:lnTo>
                    <a:lnTo>
                      <a:pt x="40" y="4"/>
                    </a:lnTo>
                    <a:lnTo>
                      <a:pt x="26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6" name="Freeform 274"/>
              <p:cNvSpPr>
                <a:spLocks/>
              </p:cNvSpPr>
              <p:nvPr/>
            </p:nvSpPr>
            <p:spPr bwMode="auto">
              <a:xfrm>
                <a:off x="2556" y="1723"/>
                <a:ext cx="72" cy="39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" y="36"/>
                  </a:cxn>
                  <a:cxn ang="0">
                    <a:pos x="72" y="7"/>
                  </a:cxn>
                  <a:cxn ang="0">
                    <a:pos x="72" y="0"/>
                  </a:cxn>
                  <a:cxn ang="0">
                    <a:pos x="3" y="32"/>
                  </a:cxn>
                  <a:cxn ang="0">
                    <a:pos x="7" y="36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3" y="36"/>
                  </a:cxn>
                  <a:cxn ang="0">
                    <a:pos x="0" y="36"/>
                  </a:cxn>
                </a:cxnLst>
                <a:rect l="0" t="0" r="r" b="b"/>
                <a:pathLst>
                  <a:path w="72" h="39">
                    <a:moveTo>
                      <a:pt x="0" y="36"/>
                    </a:moveTo>
                    <a:lnTo>
                      <a:pt x="3" y="36"/>
                    </a:lnTo>
                    <a:lnTo>
                      <a:pt x="72" y="7"/>
                    </a:lnTo>
                    <a:lnTo>
                      <a:pt x="72" y="0"/>
                    </a:lnTo>
                    <a:lnTo>
                      <a:pt x="3" y="32"/>
                    </a:lnTo>
                    <a:lnTo>
                      <a:pt x="7" y="36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3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7" name="Freeform 275"/>
              <p:cNvSpPr>
                <a:spLocks/>
              </p:cNvSpPr>
              <p:nvPr/>
            </p:nvSpPr>
            <p:spPr bwMode="auto">
              <a:xfrm>
                <a:off x="3113" y="1730"/>
                <a:ext cx="15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14"/>
                  </a:cxn>
                  <a:cxn ang="0">
                    <a:pos x="0" y="0"/>
                  </a:cxn>
                </a:cxnLst>
                <a:rect l="0" t="0" r="r" b="b"/>
                <a:pathLst>
                  <a:path w="15" h="14">
                    <a:moveTo>
                      <a:pt x="0" y="0"/>
                    </a:moveTo>
                    <a:lnTo>
                      <a:pt x="1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8" name="Freeform 276"/>
              <p:cNvSpPr>
                <a:spLocks/>
              </p:cNvSpPr>
              <p:nvPr/>
            </p:nvSpPr>
            <p:spPr bwMode="auto">
              <a:xfrm>
                <a:off x="3110" y="1726"/>
                <a:ext cx="21" cy="22"/>
              </a:xfrm>
              <a:custGeom>
                <a:avLst/>
                <a:gdLst/>
                <a:ahLst/>
                <a:cxnLst>
                  <a:cxn ang="0">
                    <a:pos x="18" y="22"/>
                  </a:cxn>
                  <a:cxn ang="0">
                    <a:pos x="21" y="18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18" y="22"/>
                  </a:cxn>
                  <a:cxn ang="0">
                    <a:pos x="21" y="18"/>
                  </a:cxn>
                  <a:cxn ang="0">
                    <a:pos x="18" y="22"/>
                  </a:cxn>
                </a:cxnLst>
                <a:rect l="0" t="0" r="r" b="b"/>
                <a:pathLst>
                  <a:path w="21" h="22">
                    <a:moveTo>
                      <a:pt x="18" y="22"/>
                    </a:moveTo>
                    <a:lnTo>
                      <a:pt x="21" y="18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18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9" name="Freeform 277"/>
              <p:cNvSpPr>
                <a:spLocks/>
              </p:cNvSpPr>
              <p:nvPr/>
            </p:nvSpPr>
            <p:spPr bwMode="auto">
              <a:xfrm>
                <a:off x="3110" y="1726"/>
                <a:ext cx="21" cy="2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7"/>
                  </a:cxn>
                  <a:cxn ang="0">
                    <a:pos x="18" y="22"/>
                  </a:cxn>
                  <a:cxn ang="0">
                    <a:pos x="21" y="18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21" h="22">
                    <a:moveTo>
                      <a:pt x="7" y="0"/>
                    </a:moveTo>
                    <a:lnTo>
                      <a:pt x="0" y="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0" name="Freeform 278"/>
              <p:cNvSpPr>
                <a:spLocks/>
              </p:cNvSpPr>
              <p:nvPr/>
            </p:nvSpPr>
            <p:spPr bwMode="auto">
              <a:xfrm>
                <a:off x="2559" y="1737"/>
                <a:ext cx="162" cy="144"/>
              </a:xfrm>
              <a:custGeom>
                <a:avLst/>
                <a:gdLst/>
                <a:ahLst/>
                <a:cxnLst>
                  <a:cxn ang="0">
                    <a:pos x="155" y="58"/>
                  </a:cxn>
                  <a:cxn ang="0">
                    <a:pos x="162" y="58"/>
                  </a:cxn>
                  <a:cxn ang="0">
                    <a:pos x="159" y="65"/>
                  </a:cxn>
                  <a:cxn ang="0">
                    <a:pos x="155" y="76"/>
                  </a:cxn>
                  <a:cxn ang="0">
                    <a:pos x="151" y="83"/>
                  </a:cxn>
                  <a:cxn ang="0">
                    <a:pos x="151" y="90"/>
                  </a:cxn>
                  <a:cxn ang="0">
                    <a:pos x="148" y="101"/>
                  </a:cxn>
                  <a:cxn ang="0">
                    <a:pos x="144" y="108"/>
                  </a:cxn>
                  <a:cxn ang="0">
                    <a:pos x="141" y="115"/>
                  </a:cxn>
                  <a:cxn ang="0">
                    <a:pos x="137" y="122"/>
                  </a:cxn>
                  <a:cxn ang="0">
                    <a:pos x="126" y="126"/>
                  </a:cxn>
                  <a:cxn ang="0">
                    <a:pos x="115" y="133"/>
                  </a:cxn>
                  <a:cxn ang="0">
                    <a:pos x="108" y="137"/>
                  </a:cxn>
                  <a:cxn ang="0">
                    <a:pos x="97" y="140"/>
                  </a:cxn>
                  <a:cxn ang="0">
                    <a:pos x="87" y="140"/>
                  </a:cxn>
                  <a:cxn ang="0">
                    <a:pos x="76" y="144"/>
                  </a:cxn>
                  <a:cxn ang="0">
                    <a:pos x="54" y="144"/>
                  </a:cxn>
                  <a:cxn ang="0">
                    <a:pos x="47" y="140"/>
                  </a:cxn>
                  <a:cxn ang="0">
                    <a:pos x="36" y="137"/>
                  </a:cxn>
                  <a:cxn ang="0">
                    <a:pos x="29" y="130"/>
                  </a:cxn>
                  <a:cxn ang="0">
                    <a:pos x="22" y="126"/>
                  </a:cxn>
                  <a:cxn ang="0">
                    <a:pos x="15" y="119"/>
                  </a:cxn>
                  <a:cxn ang="0">
                    <a:pos x="11" y="112"/>
                  </a:cxn>
                  <a:cxn ang="0">
                    <a:pos x="4" y="104"/>
                  </a:cxn>
                  <a:cxn ang="0">
                    <a:pos x="0" y="94"/>
                  </a:cxn>
                  <a:cxn ang="0">
                    <a:pos x="4" y="86"/>
                  </a:cxn>
                  <a:cxn ang="0">
                    <a:pos x="0" y="76"/>
                  </a:cxn>
                  <a:cxn ang="0">
                    <a:pos x="0" y="58"/>
                  </a:cxn>
                  <a:cxn ang="0">
                    <a:pos x="4" y="47"/>
                  </a:cxn>
                  <a:cxn ang="0">
                    <a:pos x="15" y="36"/>
                  </a:cxn>
                  <a:cxn ang="0">
                    <a:pos x="25" y="32"/>
                  </a:cxn>
                  <a:cxn ang="0">
                    <a:pos x="33" y="32"/>
                  </a:cxn>
                  <a:cxn ang="0">
                    <a:pos x="36" y="29"/>
                  </a:cxn>
                  <a:cxn ang="0">
                    <a:pos x="43" y="25"/>
                  </a:cxn>
                  <a:cxn ang="0">
                    <a:pos x="47" y="25"/>
                  </a:cxn>
                  <a:cxn ang="0">
                    <a:pos x="54" y="22"/>
                  </a:cxn>
                  <a:cxn ang="0">
                    <a:pos x="58" y="22"/>
                  </a:cxn>
                  <a:cxn ang="0">
                    <a:pos x="65" y="18"/>
                  </a:cxn>
                  <a:cxn ang="0">
                    <a:pos x="72" y="14"/>
                  </a:cxn>
                  <a:cxn ang="0">
                    <a:pos x="76" y="11"/>
                  </a:cxn>
                  <a:cxn ang="0">
                    <a:pos x="83" y="11"/>
                  </a:cxn>
                  <a:cxn ang="0">
                    <a:pos x="90" y="7"/>
                  </a:cxn>
                  <a:cxn ang="0">
                    <a:pos x="94" y="7"/>
                  </a:cxn>
                  <a:cxn ang="0">
                    <a:pos x="101" y="4"/>
                  </a:cxn>
                  <a:cxn ang="0">
                    <a:pos x="105" y="4"/>
                  </a:cxn>
                  <a:cxn ang="0">
                    <a:pos x="112" y="0"/>
                  </a:cxn>
                  <a:cxn ang="0">
                    <a:pos x="119" y="0"/>
                  </a:cxn>
                  <a:cxn ang="0">
                    <a:pos x="126" y="7"/>
                  </a:cxn>
                  <a:cxn ang="0">
                    <a:pos x="133" y="11"/>
                  </a:cxn>
                  <a:cxn ang="0">
                    <a:pos x="137" y="18"/>
                  </a:cxn>
                  <a:cxn ang="0">
                    <a:pos x="141" y="25"/>
                  </a:cxn>
                  <a:cxn ang="0">
                    <a:pos x="144" y="36"/>
                  </a:cxn>
                  <a:cxn ang="0">
                    <a:pos x="148" y="43"/>
                  </a:cxn>
                  <a:cxn ang="0">
                    <a:pos x="151" y="50"/>
                  </a:cxn>
                  <a:cxn ang="0">
                    <a:pos x="155" y="58"/>
                  </a:cxn>
                </a:cxnLst>
                <a:rect l="0" t="0" r="r" b="b"/>
                <a:pathLst>
                  <a:path w="162" h="144">
                    <a:moveTo>
                      <a:pt x="155" y="58"/>
                    </a:moveTo>
                    <a:lnTo>
                      <a:pt x="162" y="58"/>
                    </a:lnTo>
                    <a:lnTo>
                      <a:pt x="159" y="65"/>
                    </a:lnTo>
                    <a:lnTo>
                      <a:pt x="155" y="76"/>
                    </a:lnTo>
                    <a:lnTo>
                      <a:pt x="151" y="83"/>
                    </a:lnTo>
                    <a:lnTo>
                      <a:pt x="151" y="90"/>
                    </a:lnTo>
                    <a:lnTo>
                      <a:pt x="148" y="101"/>
                    </a:lnTo>
                    <a:lnTo>
                      <a:pt x="144" y="108"/>
                    </a:lnTo>
                    <a:lnTo>
                      <a:pt x="141" y="115"/>
                    </a:lnTo>
                    <a:lnTo>
                      <a:pt x="137" y="122"/>
                    </a:lnTo>
                    <a:lnTo>
                      <a:pt x="126" y="126"/>
                    </a:lnTo>
                    <a:lnTo>
                      <a:pt x="115" y="133"/>
                    </a:lnTo>
                    <a:lnTo>
                      <a:pt x="108" y="137"/>
                    </a:lnTo>
                    <a:lnTo>
                      <a:pt x="97" y="140"/>
                    </a:lnTo>
                    <a:lnTo>
                      <a:pt x="87" y="140"/>
                    </a:lnTo>
                    <a:lnTo>
                      <a:pt x="76" y="144"/>
                    </a:lnTo>
                    <a:lnTo>
                      <a:pt x="54" y="144"/>
                    </a:lnTo>
                    <a:lnTo>
                      <a:pt x="47" y="140"/>
                    </a:lnTo>
                    <a:lnTo>
                      <a:pt x="36" y="137"/>
                    </a:lnTo>
                    <a:lnTo>
                      <a:pt x="29" y="130"/>
                    </a:lnTo>
                    <a:lnTo>
                      <a:pt x="22" y="126"/>
                    </a:lnTo>
                    <a:lnTo>
                      <a:pt x="15" y="119"/>
                    </a:lnTo>
                    <a:lnTo>
                      <a:pt x="11" y="112"/>
                    </a:lnTo>
                    <a:lnTo>
                      <a:pt x="4" y="104"/>
                    </a:lnTo>
                    <a:lnTo>
                      <a:pt x="0" y="94"/>
                    </a:lnTo>
                    <a:lnTo>
                      <a:pt x="4" y="86"/>
                    </a:lnTo>
                    <a:lnTo>
                      <a:pt x="0" y="76"/>
                    </a:lnTo>
                    <a:lnTo>
                      <a:pt x="0" y="58"/>
                    </a:lnTo>
                    <a:lnTo>
                      <a:pt x="4" y="47"/>
                    </a:lnTo>
                    <a:lnTo>
                      <a:pt x="15" y="36"/>
                    </a:lnTo>
                    <a:lnTo>
                      <a:pt x="25" y="32"/>
                    </a:lnTo>
                    <a:lnTo>
                      <a:pt x="33" y="32"/>
                    </a:lnTo>
                    <a:lnTo>
                      <a:pt x="36" y="29"/>
                    </a:lnTo>
                    <a:lnTo>
                      <a:pt x="43" y="25"/>
                    </a:lnTo>
                    <a:lnTo>
                      <a:pt x="47" y="25"/>
                    </a:lnTo>
                    <a:lnTo>
                      <a:pt x="54" y="22"/>
                    </a:lnTo>
                    <a:lnTo>
                      <a:pt x="58" y="22"/>
                    </a:lnTo>
                    <a:lnTo>
                      <a:pt x="65" y="18"/>
                    </a:lnTo>
                    <a:lnTo>
                      <a:pt x="72" y="14"/>
                    </a:lnTo>
                    <a:lnTo>
                      <a:pt x="76" y="11"/>
                    </a:lnTo>
                    <a:lnTo>
                      <a:pt x="83" y="11"/>
                    </a:lnTo>
                    <a:lnTo>
                      <a:pt x="90" y="7"/>
                    </a:lnTo>
                    <a:lnTo>
                      <a:pt x="94" y="7"/>
                    </a:lnTo>
                    <a:lnTo>
                      <a:pt x="101" y="4"/>
                    </a:lnTo>
                    <a:lnTo>
                      <a:pt x="105" y="4"/>
                    </a:lnTo>
                    <a:lnTo>
                      <a:pt x="112" y="0"/>
                    </a:lnTo>
                    <a:lnTo>
                      <a:pt x="119" y="0"/>
                    </a:lnTo>
                    <a:lnTo>
                      <a:pt x="126" y="7"/>
                    </a:lnTo>
                    <a:lnTo>
                      <a:pt x="133" y="11"/>
                    </a:lnTo>
                    <a:lnTo>
                      <a:pt x="137" y="18"/>
                    </a:lnTo>
                    <a:lnTo>
                      <a:pt x="141" y="25"/>
                    </a:lnTo>
                    <a:lnTo>
                      <a:pt x="144" y="36"/>
                    </a:lnTo>
                    <a:lnTo>
                      <a:pt x="148" y="43"/>
                    </a:lnTo>
                    <a:lnTo>
                      <a:pt x="151" y="50"/>
                    </a:lnTo>
                    <a:lnTo>
                      <a:pt x="155" y="58"/>
                    </a:lnTo>
                    <a:close/>
                  </a:path>
                </a:pathLst>
              </a:custGeom>
              <a:solidFill>
                <a:srgbClr val="B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Freeform 279"/>
              <p:cNvSpPr>
                <a:spLocks/>
              </p:cNvSpPr>
              <p:nvPr/>
            </p:nvSpPr>
            <p:spPr bwMode="auto">
              <a:xfrm>
                <a:off x="2714" y="1791"/>
                <a:ext cx="11" cy="7"/>
              </a:xfrm>
              <a:custGeom>
                <a:avLst/>
                <a:gdLst/>
                <a:ahLst/>
                <a:cxnLst>
                  <a:cxn ang="0">
                    <a:pos x="11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4" y="4"/>
                  </a:cxn>
                  <a:cxn ang="0">
                    <a:pos x="11" y="7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11" y="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4" y="4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2" name="Freeform 280"/>
              <p:cNvSpPr>
                <a:spLocks/>
              </p:cNvSpPr>
              <p:nvPr/>
            </p:nvSpPr>
            <p:spPr bwMode="auto">
              <a:xfrm>
                <a:off x="2692" y="1795"/>
                <a:ext cx="33" cy="68"/>
              </a:xfrm>
              <a:custGeom>
                <a:avLst/>
                <a:gdLst/>
                <a:ahLst/>
                <a:cxnLst>
                  <a:cxn ang="0">
                    <a:pos x="4" y="68"/>
                  </a:cxn>
                  <a:cxn ang="0">
                    <a:pos x="8" y="68"/>
                  </a:cxn>
                  <a:cxn ang="0">
                    <a:pos x="11" y="61"/>
                  </a:cxn>
                  <a:cxn ang="0">
                    <a:pos x="15" y="50"/>
                  </a:cxn>
                  <a:cxn ang="0">
                    <a:pos x="18" y="43"/>
                  </a:cxn>
                  <a:cxn ang="0">
                    <a:pos x="18" y="36"/>
                  </a:cxn>
                  <a:cxn ang="0">
                    <a:pos x="22" y="25"/>
                  </a:cxn>
                  <a:cxn ang="0">
                    <a:pos x="26" y="18"/>
                  </a:cxn>
                  <a:cxn ang="0">
                    <a:pos x="29" y="10"/>
                  </a:cxn>
                  <a:cxn ang="0">
                    <a:pos x="33" y="3"/>
                  </a:cxn>
                  <a:cxn ang="0">
                    <a:pos x="26" y="0"/>
                  </a:cxn>
                  <a:cxn ang="0">
                    <a:pos x="22" y="7"/>
                  </a:cxn>
                  <a:cxn ang="0">
                    <a:pos x="18" y="14"/>
                  </a:cxn>
                  <a:cxn ang="0">
                    <a:pos x="15" y="25"/>
                  </a:cxn>
                  <a:cxn ang="0">
                    <a:pos x="15" y="32"/>
                  </a:cxn>
                  <a:cxn ang="0">
                    <a:pos x="11" y="39"/>
                  </a:cxn>
                  <a:cxn ang="0">
                    <a:pos x="8" y="46"/>
                  </a:cxn>
                  <a:cxn ang="0">
                    <a:pos x="4" y="57"/>
                  </a:cxn>
                  <a:cxn ang="0">
                    <a:pos x="0" y="64"/>
                  </a:cxn>
                  <a:cxn ang="0">
                    <a:pos x="0" y="61"/>
                  </a:cxn>
                  <a:cxn ang="0">
                    <a:pos x="4" y="68"/>
                  </a:cxn>
                  <a:cxn ang="0">
                    <a:pos x="8" y="68"/>
                  </a:cxn>
                  <a:cxn ang="0">
                    <a:pos x="4" y="68"/>
                  </a:cxn>
                </a:cxnLst>
                <a:rect l="0" t="0" r="r" b="b"/>
                <a:pathLst>
                  <a:path w="33" h="68">
                    <a:moveTo>
                      <a:pt x="4" y="68"/>
                    </a:moveTo>
                    <a:lnTo>
                      <a:pt x="8" y="68"/>
                    </a:lnTo>
                    <a:lnTo>
                      <a:pt x="11" y="61"/>
                    </a:lnTo>
                    <a:lnTo>
                      <a:pt x="15" y="50"/>
                    </a:lnTo>
                    <a:lnTo>
                      <a:pt x="18" y="43"/>
                    </a:lnTo>
                    <a:lnTo>
                      <a:pt x="18" y="36"/>
                    </a:lnTo>
                    <a:lnTo>
                      <a:pt x="22" y="25"/>
                    </a:lnTo>
                    <a:lnTo>
                      <a:pt x="26" y="18"/>
                    </a:lnTo>
                    <a:lnTo>
                      <a:pt x="29" y="10"/>
                    </a:lnTo>
                    <a:lnTo>
                      <a:pt x="33" y="3"/>
                    </a:lnTo>
                    <a:lnTo>
                      <a:pt x="26" y="0"/>
                    </a:lnTo>
                    <a:lnTo>
                      <a:pt x="22" y="7"/>
                    </a:lnTo>
                    <a:lnTo>
                      <a:pt x="18" y="14"/>
                    </a:lnTo>
                    <a:lnTo>
                      <a:pt x="15" y="25"/>
                    </a:lnTo>
                    <a:lnTo>
                      <a:pt x="15" y="32"/>
                    </a:lnTo>
                    <a:lnTo>
                      <a:pt x="11" y="39"/>
                    </a:lnTo>
                    <a:lnTo>
                      <a:pt x="8" y="46"/>
                    </a:lnTo>
                    <a:lnTo>
                      <a:pt x="4" y="57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4" y="68"/>
                    </a:lnTo>
                    <a:lnTo>
                      <a:pt x="8" y="68"/>
                    </a:lnTo>
                    <a:lnTo>
                      <a:pt x="4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3" name="Freeform 281"/>
              <p:cNvSpPr>
                <a:spLocks/>
              </p:cNvSpPr>
              <p:nvPr/>
            </p:nvSpPr>
            <p:spPr bwMode="auto">
              <a:xfrm>
                <a:off x="2610" y="1856"/>
                <a:ext cx="86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6" y="29"/>
                  </a:cxn>
                  <a:cxn ang="0">
                    <a:pos x="46" y="25"/>
                  </a:cxn>
                  <a:cxn ang="0">
                    <a:pos x="57" y="21"/>
                  </a:cxn>
                  <a:cxn ang="0">
                    <a:pos x="68" y="18"/>
                  </a:cxn>
                  <a:cxn ang="0">
                    <a:pos x="79" y="11"/>
                  </a:cxn>
                  <a:cxn ang="0">
                    <a:pos x="86" y="7"/>
                  </a:cxn>
                  <a:cxn ang="0">
                    <a:pos x="82" y="0"/>
                  </a:cxn>
                  <a:cxn ang="0">
                    <a:pos x="75" y="3"/>
                  </a:cxn>
                  <a:cxn ang="0">
                    <a:pos x="64" y="11"/>
                  </a:cxn>
                  <a:cxn ang="0">
                    <a:pos x="54" y="14"/>
                  </a:cxn>
                  <a:cxn ang="0">
                    <a:pos x="43" y="18"/>
                  </a:cxn>
                  <a:cxn ang="0">
                    <a:pos x="36" y="21"/>
                  </a:cxn>
                  <a:cxn ang="0">
                    <a:pos x="3" y="21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0" y="29"/>
                  </a:cxn>
                </a:cxnLst>
                <a:rect l="0" t="0" r="r" b="b"/>
                <a:pathLst>
                  <a:path w="86" h="29">
                    <a:moveTo>
                      <a:pt x="0" y="29"/>
                    </a:moveTo>
                    <a:lnTo>
                      <a:pt x="36" y="29"/>
                    </a:lnTo>
                    <a:lnTo>
                      <a:pt x="46" y="25"/>
                    </a:lnTo>
                    <a:lnTo>
                      <a:pt x="57" y="21"/>
                    </a:lnTo>
                    <a:lnTo>
                      <a:pt x="68" y="18"/>
                    </a:lnTo>
                    <a:lnTo>
                      <a:pt x="79" y="11"/>
                    </a:lnTo>
                    <a:lnTo>
                      <a:pt x="86" y="7"/>
                    </a:lnTo>
                    <a:lnTo>
                      <a:pt x="82" y="0"/>
                    </a:lnTo>
                    <a:lnTo>
                      <a:pt x="75" y="3"/>
                    </a:lnTo>
                    <a:lnTo>
                      <a:pt x="64" y="11"/>
                    </a:lnTo>
                    <a:lnTo>
                      <a:pt x="54" y="14"/>
                    </a:lnTo>
                    <a:lnTo>
                      <a:pt x="43" y="18"/>
                    </a:lnTo>
                    <a:lnTo>
                      <a:pt x="36" y="21"/>
                    </a:lnTo>
                    <a:lnTo>
                      <a:pt x="3" y="21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4" name="Freeform 282"/>
              <p:cNvSpPr>
                <a:spLocks/>
              </p:cNvSpPr>
              <p:nvPr/>
            </p:nvSpPr>
            <p:spPr bwMode="auto">
              <a:xfrm>
                <a:off x="2556" y="1831"/>
                <a:ext cx="57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3" y="10"/>
                  </a:cxn>
                  <a:cxn ang="0">
                    <a:pos x="10" y="21"/>
                  </a:cxn>
                  <a:cxn ang="0">
                    <a:pos x="14" y="28"/>
                  </a:cxn>
                  <a:cxn ang="0">
                    <a:pos x="21" y="32"/>
                  </a:cxn>
                  <a:cxn ang="0">
                    <a:pos x="32" y="39"/>
                  </a:cxn>
                  <a:cxn ang="0">
                    <a:pos x="39" y="43"/>
                  </a:cxn>
                  <a:cxn ang="0">
                    <a:pos x="46" y="50"/>
                  </a:cxn>
                  <a:cxn ang="0">
                    <a:pos x="54" y="54"/>
                  </a:cxn>
                  <a:cxn ang="0">
                    <a:pos x="57" y="46"/>
                  </a:cxn>
                  <a:cxn ang="0">
                    <a:pos x="50" y="43"/>
                  </a:cxn>
                  <a:cxn ang="0">
                    <a:pos x="43" y="39"/>
                  </a:cxn>
                  <a:cxn ang="0">
                    <a:pos x="36" y="32"/>
                  </a:cxn>
                  <a:cxn ang="0">
                    <a:pos x="28" y="28"/>
                  </a:cxn>
                  <a:cxn ang="0">
                    <a:pos x="21" y="21"/>
                  </a:cxn>
                  <a:cxn ang="0">
                    <a:pos x="14" y="18"/>
                  </a:cxn>
                  <a:cxn ang="0">
                    <a:pos x="14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57" h="54">
                    <a:moveTo>
                      <a:pt x="0" y="0"/>
                    </a:moveTo>
                    <a:lnTo>
                      <a:pt x="0" y="3"/>
                    </a:lnTo>
                    <a:lnTo>
                      <a:pt x="3" y="10"/>
                    </a:lnTo>
                    <a:lnTo>
                      <a:pt x="10" y="21"/>
                    </a:lnTo>
                    <a:lnTo>
                      <a:pt x="14" y="28"/>
                    </a:lnTo>
                    <a:lnTo>
                      <a:pt x="21" y="32"/>
                    </a:lnTo>
                    <a:lnTo>
                      <a:pt x="32" y="39"/>
                    </a:lnTo>
                    <a:lnTo>
                      <a:pt x="39" y="43"/>
                    </a:lnTo>
                    <a:lnTo>
                      <a:pt x="46" y="50"/>
                    </a:lnTo>
                    <a:lnTo>
                      <a:pt x="54" y="54"/>
                    </a:lnTo>
                    <a:lnTo>
                      <a:pt x="57" y="46"/>
                    </a:lnTo>
                    <a:lnTo>
                      <a:pt x="50" y="43"/>
                    </a:lnTo>
                    <a:lnTo>
                      <a:pt x="43" y="39"/>
                    </a:lnTo>
                    <a:lnTo>
                      <a:pt x="36" y="32"/>
                    </a:lnTo>
                    <a:lnTo>
                      <a:pt x="28" y="28"/>
                    </a:lnTo>
                    <a:lnTo>
                      <a:pt x="21" y="21"/>
                    </a:lnTo>
                    <a:lnTo>
                      <a:pt x="14" y="18"/>
                    </a:lnTo>
                    <a:lnTo>
                      <a:pt x="14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5" name="Freeform 283"/>
              <p:cNvSpPr>
                <a:spLocks/>
              </p:cNvSpPr>
              <p:nvPr/>
            </p:nvSpPr>
            <p:spPr bwMode="auto">
              <a:xfrm>
                <a:off x="2556" y="1766"/>
                <a:ext cx="28" cy="6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4" y="3"/>
                  </a:cxn>
                  <a:cxn ang="0">
                    <a:pos x="7" y="11"/>
                  </a:cxn>
                  <a:cxn ang="0">
                    <a:pos x="3" y="18"/>
                  </a:cxn>
                  <a:cxn ang="0">
                    <a:pos x="0" y="29"/>
                  </a:cxn>
                  <a:cxn ang="0">
                    <a:pos x="0" y="65"/>
                  </a:cxn>
                  <a:cxn ang="0">
                    <a:pos x="7" y="65"/>
                  </a:cxn>
                  <a:cxn ang="0">
                    <a:pos x="10" y="57"/>
                  </a:cxn>
                  <a:cxn ang="0">
                    <a:pos x="7" y="47"/>
                  </a:cxn>
                  <a:cxn ang="0">
                    <a:pos x="7" y="29"/>
                  </a:cxn>
                  <a:cxn ang="0">
                    <a:pos x="10" y="21"/>
                  </a:cxn>
                  <a:cxn ang="0">
                    <a:pos x="14" y="14"/>
                  </a:cxn>
                  <a:cxn ang="0">
                    <a:pos x="18" y="11"/>
                  </a:cxn>
                  <a:cxn ang="0">
                    <a:pos x="28" y="7"/>
                  </a:cxn>
                  <a:cxn ang="0">
                    <a:pos x="28" y="0"/>
                  </a:cxn>
                </a:cxnLst>
                <a:rect l="0" t="0" r="r" b="b"/>
                <a:pathLst>
                  <a:path w="28" h="65">
                    <a:moveTo>
                      <a:pt x="28" y="0"/>
                    </a:moveTo>
                    <a:lnTo>
                      <a:pt x="14" y="3"/>
                    </a:lnTo>
                    <a:lnTo>
                      <a:pt x="7" y="11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0" y="65"/>
                    </a:lnTo>
                    <a:lnTo>
                      <a:pt x="7" y="65"/>
                    </a:lnTo>
                    <a:lnTo>
                      <a:pt x="10" y="57"/>
                    </a:lnTo>
                    <a:lnTo>
                      <a:pt x="7" y="47"/>
                    </a:lnTo>
                    <a:lnTo>
                      <a:pt x="7" y="29"/>
                    </a:lnTo>
                    <a:lnTo>
                      <a:pt x="10" y="21"/>
                    </a:lnTo>
                    <a:lnTo>
                      <a:pt x="14" y="14"/>
                    </a:lnTo>
                    <a:lnTo>
                      <a:pt x="18" y="11"/>
                    </a:lnTo>
                    <a:lnTo>
                      <a:pt x="28" y="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6" name="Freeform 284"/>
              <p:cNvSpPr>
                <a:spLocks/>
              </p:cNvSpPr>
              <p:nvPr/>
            </p:nvSpPr>
            <p:spPr bwMode="auto">
              <a:xfrm>
                <a:off x="2584" y="1733"/>
                <a:ext cx="98" cy="40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87" y="0"/>
                  </a:cxn>
                  <a:cxn ang="0">
                    <a:pos x="80" y="4"/>
                  </a:cxn>
                  <a:cxn ang="0">
                    <a:pos x="76" y="4"/>
                  </a:cxn>
                  <a:cxn ang="0">
                    <a:pos x="69" y="8"/>
                  </a:cxn>
                  <a:cxn ang="0">
                    <a:pos x="62" y="8"/>
                  </a:cxn>
                  <a:cxn ang="0">
                    <a:pos x="54" y="11"/>
                  </a:cxn>
                  <a:cxn ang="0">
                    <a:pos x="51" y="11"/>
                  </a:cxn>
                  <a:cxn ang="0">
                    <a:pos x="44" y="15"/>
                  </a:cxn>
                  <a:cxn ang="0">
                    <a:pos x="40" y="18"/>
                  </a:cxn>
                  <a:cxn ang="0">
                    <a:pos x="33" y="22"/>
                  </a:cxn>
                  <a:cxn ang="0">
                    <a:pos x="26" y="22"/>
                  </a:cxn>
                  <a:cxn ang="0">
                    <a:pos x="22" y="26"/>
                  </a:cxn>
                  <a:cxn ang="0">
                    <a:pos x="15" y="26"/>
                  </a:cxn>
                  <a:cxn ang="0">
                    <a:pos x="11" y="29"/>
                  </a:cxn>
                  <a:cxn ang="0">
                    <a:pos x="4" y="33"/>
                  </a:cxn>
                  <a:cxn ang="0">
                    <a:pos x="0" y="33"/>
                  </a:cxn>
                  <a:cxn ang="0">
                    <a:pos x="0" y="40"/>
                  </a:cxn>
                  <a:cxn ang="0">
                    <a:pos x="8" y="40"/>
                  </a:cxn>
                  <a:cxn ang="0">
                    <a:pos x="11" y="36"/>
                  </a:cxn>
                  <a:cxn ang="0">
                    <a:pos x="18" y="33"/>
                  </a:cxn>
                  <a:cxn ang="0">
                    <a:pos x="26" y="33"/>
                  </a:cxn>
                  <a:cxn ang="0">
                    <a:pos x="29" y="29"/>
                  </a:cxn>
                  <a:cxn ang="0">
                    <a:pos x="36" y="26"/>
                  </a:cxn>
                  <a:cxn ang="0">
                    <a:pos x="40" y="26"/>
                  </a:cxn>
                  <a:cxn ang="0">
                    <a:pos x="47" y="22"/>
                  </a:cxn>
                  <a:cxn ang="0">
                    <a:pos x="51" y="18"/>
                  </a:cxn>
                  <a:cxn ang="0">
                    <a:pos x="58" y="18"/>
                  </a:cxn>
                  <a:cxn ang="0">
                    <a:pos x="65" y="15"/>
                  </a:cxn>
                  <a:cxn ang="0">
                    <a:pos x="69" y="15"/>
                  </a:cxn>
                  <a:cxn ang="0">
                    <a:pos x="76" y="11"/>
                  </a:cxn>
                  <a:cxn ang="0">
                    <a:pos x="83" y="11"/>
                  </a:cxn>
                  <a:cxn ang="0">
                    <a:pos x="87" y="8"/>
                  </a:cxn>
                  <a:cxn ang="0">
                    <a:pos x="94" y="8"/>
                  </a:cxn>
                  <a:cxn ang="0">
                    <a:pos x="98" y="0"/>
                  </a:cxn>
                  <a:cxn ang="0">
                    <a:pos x="94" y="0"/>
                  </a:cxn>
                  <a:cxn ang="0">
                    <a:pos x="98" y="0"/>
                  </a:cxn>
                </a:cxnLst>
                <a:rect l="0" t="0" r="r" b="b"/>
                <a:pathLst>
                  <a:path w="98" h="40">
                    <a:moveTo>
                      <a:pt x="98" y="0"/>
                    </a:moveTo>
                    <a:lnTo>
                      <a:pt x="87" y="0"/>
                    </a:lnTo>
                    <a:lnTo>
                      <a:pt x="80" y="4"/>
                    </a:lnTo>
                    <a:lnTo>
                      <a:pt x="76" y="4"/>
                    </a:lnTo>
                    <a:lnTo>
                      <a:pt x="69" y="8"/>
                    </a:lnTo>
                    <a:lnTo>
                      <a:pt x="62" y="8"/>
                    </a:lnTo>
                    <a:lnTo>
                      <a:pt x="54" y="11"/>
                    </a:lnTo>
                    <a:lnTo>
                      <a:pt x="51" y="11"/>
                    </a:lnTo>
                    <a:lnTo>
                      <a:pt x="44" y="15"/>
                    </a:lnTo>
                    <a:lnTo>
                      <a:pt x="40" y="18"/>
                    </a:lnTo>
                    <a:lnTo>
                      <a:pt x="33" y="22"/>
                    </a:lnTo>
                    <a:lnTo>
                      <a:pt x="26" y="22"/>
                    </a:lnTo>
                    <a:lnTo>
                      <a:pt x="22" y="26"/>
                    </a:lnTo>
                    <a:lnTo>
                      <a:pt x="15" y="26"/>
                    </a:lnTo>
                    <a:lnTo>
                      <a:pt x="11" y="29"/>
                    </a:lnTo>
                    <a:lnTo>
                      <a:pt x="4" y="33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8" y="40"/>
                    </a:lnTo>
                    <a:lnTo>
                      <a:pt x="11" y="36"/>
                    </a:lnTo>
                    <a:lnTo>
                      <a:pt x="18" y="33"/>
                    </a:lnTo>
                    <a:lnTo>
                      <a:pt x="26" y="33"/>
                    </a:lnTo>
                    <a:lnTo>
                      <a:pt x="29" y="29"/>
                    </a:lnTo>
                    <a:lnTo>
                      <a:pt x="36" y="26"/>
                    </a:lnTo>
                    <a:lnTo>
                      <a:pt x="40" y="26"/>
                    </a:lnTo>
                    <a:lnTo>
                      <a:pt x="47" y="22"/>
                    </a:lnTo>
                    <a:lnTo>
                      <a:pt x="51" y="18"/>
                    </a:lnTo>
                    <a:lnTo>
                      <a:pt x="58" y="18"/>
                    </a:lnTo>
                    <a:lnTo>
                      <a:pt x="65" y="15"/>
                    </a:lnTo>
                    <a:lnTo>
                      <a:pt x="69" y="15"/>
                    </a:lnTo>
                    <a:lnTo>
                      <a:pt x="76" y="11"/>
                    </a:lnTo>
                    <a:lnTo>
                      <a:pt x="83" y="11"/>
                    </a:lnTo>
                    <a:lnTo>
                      <a:pt x="87" y="8"/>
                    </a:lnTo>
                    <a:lnTo>
                      <a:pt x="94" y="8"/>
                    </a:lnTo>
                    <a:lnTo>
                      <a:pt x="98" y="0"/>
                    </a:lnTo>
                    <a:lnTo>
                      <a:pt x="94" y="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7" name="Freeform 285"/>
              <p:cNvSpPr>
                <a:spLocks/>
              </p:cNvSpPr>
              <p:nvPr/>
            </p:nvSpPr>
            <p:spPr bwMode="auto">
              <a:xfrm>
                <a:off x="2678" y="1733"/>
                <a:ext cx="40" cy="65"/>
              </a:xfrm>
              <a:custGeom>
                <a:avLst/>
                <a:gdLst/>
                <a:ahLst/>
                <a:cxnLst>
                  <a:cxn ang="0">
                    <a:pos x="36" y="58"/>
                  </a:cxn>
                  <a:cxn ang="0">
                    <a:pos x="40" y="62"/>
                  </a:cxn>
                  <a:cxn ang="0">
                    <a:pos x="36" y="54"/>
                  </a:cxn>
                  <a:cxn ang="0">
                    <a:pos x="32" y="47"/>
                  </a:cxn>
                  <a:cxn ang="0">
                    <a:pos x="29" y="36"/>
                  </a:cxn>
                  <a:cxn ang="0">
                    <a:pos x="25" y="29"/>
                  </a:cxn>
                  <a:cxn ang="0">
                    <a:pos x="22" y="22"/>
                  </a:cxn>
                  <a:cxn ang="0">
                    <a:pos x="18" y="15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7" y="11"/>
                  </a:cxn>
                  <a:cxn ang="0">
                    <a:pos x="11" y="18"/>
                  </a:cxn>
                  <a:cxn ang="0">
                    <a:pos x="14" y="26"/>
                  </a:cxn>
                  <a:cxn ang="0">
                    <a:pos x="18" y="33"/>
                  </a:cxn>
                  <a:cxn ang="0">
                    <a:pos x="22" y="40"/>
                  </a:cxn>
                  <a:cxn ang="0">
                    <a:pos x="25" y="47"/>
                  </a:cxn>
                  <a:cxn ang="0">
                    <a:pos x="29" y="58"/>
                  </a:cxn>
                  <a:cxn ang="0">
                    <a:pos x="32" y="65"/>
                  </a:cxn>
                  <a:cxn ang="0">
                    <a:pos x="36" y="65"/>
                  </a:cxn>
                  <a:cxn ang="0">
                    <a:pos x="32" y="65"/>
                  </a:cxn>
                  <a:cxn ang="0">
                    <a:pos x="36" y="65"/>
                  </a:cxn>
                  <a:cxn ang="0">
                    <a:pos x="36" y="58"/>
                  </a:cxn>
                </a:cxnLst>
                <a:rect l="0" t="0" r="r" b="b"/>
                <a:pathLst>
                  <a:path w="40" h="65">
                    <a:moveTo>
                      <a:pt x="36" y="58"/>
                    </a:moveTo>
                    <a:lnTo>
                      <a:pt x="40" y="62"/>
                    </a:lnTo>
                    <a:lnTo>
                      <a:pt x="36" y="54"/>
                    </a:lnTo>
                    <a:lnTo>
                      <a:pt x="32" y="47"/>
                    </a:lnTo>
                    <a:lnTo>
                      <a:pt x="29" y="36"/>
                    </a:lnTo>
                    <a:lnTo>
                      <a:pt x="25" y="29"/>
                    </a:lnTo>
                    <a:lnTo>
                      <a:pt x="22" y="22"/>
                    </a:lnTo>
                    <a:lnTo>
                      <a:pt x="18" y="15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7" y="11"/>
                    </a:lnTo>
                    <a:lnTo>
                      <a:pt x="11" y="18"/>
                    </a:lnTo>
                    <a:lnTo>
                      <a:pt x="14" y="26"/>
                    </a:lnTo>
                    <a:lnTo>
                      <a:pt x="18" y="33"/>
                    </a:lnTo>
                    <a:lnTo>
                      <a:pt x="22" y="40"/>
                    </a:lnTo>
                    <a:lnTo>
                      <a:pt x="25" y="47"/>
                    </a:lnTo>
                    <a:lnTo>
                      <a:pt x="29" y="58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36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8" name="Freeform 286"/>
              <p:cNvSpPr>
                <a:spLocks/>
              </p:cNvSpPr>
              <p:nvPr/>
            </p:nvSpPr>
            <p:spPr bwMode="auto">
              <a:xfrm>
                <a:off x="3110" y="1741"/>
                <a:ext cx="18" cy="21"/>
              </a:xfrm>
              <a:custGeom>
                <a:avLst/>
                <a:gdLst/>
                <a:ahLst/>
                <a:cxnLst>
                  <a:cxn ang="0">
                    <a:pos x="18" y="21"/>
                  </a:cxn>
                  <a:cxn ang="0">
                    <a:pos x="18" y="18"/>
                  </a:cxn>
                  <a:cxn ang="0">
                    <a:pos x="11" y="18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18" y="21"/>
                  </a:cxn>
                </a:cxnLst>
                <a:rect l="0" t="0" r="r" b="b"/>
                <a:pathLst>
                  <a:path w="18" h="21">
                    <a:moveTo>
                      <a:pt x="18" y="21"/>
                    </a:moveTo>
                    <a:lnTo>
                      <a:pt x="18" y="18"/>
                    </a:lnTo>
                    <a:lnTo>
                      <a:pt x="11" y="1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8" y="2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Freeform 287"/>
              <p:cNvSpPr>
                <a:spLocks/>
              </p:cNvSpPr>
              <p:nvPr/>
            </p:nvSpPr>
            <p:spPr bwMode="auto">
              <a:xfrm>
                <a:off x="3106" y="1730"/>
                <a:ext cx="25" cy="32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11" y="29"/>
                  </a:cxn>
                  <a:cxn ang="0">
                    <a:pos x="15" y="32"/>
                  </a:cxn>
                  <a:cxn ang="0">
                    <a:pos x="22" y="32"/>
                  </a:cxn>
                  <a:cxn ang="0">
                    <a:pos x="25" y="29"/>
                  </a:cxn>
                  <a:cxn ang="0">
                    <a:pos x="22" y="29"/>
                  </a:cxn>
                  <a:cxn ang="0">
                    <a:pos x="15" y="21"/>
                  </a:cxn>
                  <a:cxn ang="0">
                    <a:pos x="11" y="21"/>
                  </a:cxn>
                  <a:cxn ang="0">
                    <a:pos x="7" y="18"/>
                  </a:cxn>
                  <a:cxn ang="0">
                    <a:pos x="7" y="11"/>
                  </a:cxn>
                  <a:cxn ang="0">
                    <a:pos x="0" y="14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4" y="11"/>
                  </a:cxn>
                </a:cxnLst>
                <a:rect l="0" t="0" r="r" b="b"/>
                <a:pathLst>
                  <a:path w="25" h="32">
                    <a:moveTo>
                      <a:pt x="4" y="11"/>
                    </a:move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11" y="29"/>
                    </a:lnTo>
                    <a:lnTo>
                      <a:pt x="15" y="32"/>
                    </a:lnTo>
                    <a:lnTo>
                      <a:pt x="22" y="32"/>
                    </a:lnTo>
                    <a:lnTo>
                      <a:pt x="25" y="29"/>
                    </a:lnTo>
                    <a:lnTo>
                      <a:pt x="22" y="2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7" y="18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0" name="Freeform 288"/>
              <p:cNvSpPr>
                <a:spLocks/>
              </p:cNvSpPr>
              <p:nvPr/>
            </p:nvSpPr>
            <p:spPr bwMode="auto">
              <a:xfrm>
                <a:off x="3106" y="1741"/>
                <a:ext cx="25" cy="21"/>
              </a:xfrm>
              <a:custGeom>
                <a:avLst/>
                <a:gdLst/>
                <a:ahLst/>
                <a:cxnLst>
                  <a:cxn ang="0">
                    <a:pos x="22" y="21"/>
                  </a:cxn>
                  <a:cxn ang="0">
                    <a:pos x="25" y="18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18" y="21"/>
                  </a:cxn>
                  <a:cxn ang="0">
                    <a:pos x="25" y="18"/>
                  </a:cxn>
                  <a:cxn ang="0">
                    <a:pos x="22" y="21"/>
                  </a:cxn>
                </a:cxnLst>
                <a:rect l="0" t="0" r="r" b="b"/>
                <a:pathLst>
                  <a:path w="25" h="21">
                    <a:moveTo>
                      <a:pt x="22" y="21"/>
                    </a:moveTo>
                    <a:lnTo>
                      <a:pt x="25" y="18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18" y="21"/>
                    </a:lnTo>
                    <a:lnTo>
                      <a:pt x="25" y="18"/>
                    </a:lnTo>
                    <a:lnTo>
                      <a:pt x="2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1" name="Freeform 289"/>
              <p:cNvSpPr>
                <a:spLocks/>
              </p:cNvSpPr>
              <p:nvPr/>
            </p:nvSpPr>
            <p:spPr bwMode="auto">
              <a:xfrm>
                <a:off x="2775" y="1751"/>
                <a:ext cx="65" cy="26"/>
              </a:xfrm>
              <a:custGeom>
                <a:avLst/>
                <a:gdLst/>
                <a:ahLst/>
                <a:cxnLst>
                  <a:cxn ang="0">
                    <a:pos x="65" y="15"/>
                  </a:cxn>
                  <a:cxn ang="0">
                    <a:pos x="61" y="15"/>
                  </a:cxn>
                  <a:cxn ang="0">
                    <a:pos x="54" y="22"/>
                  </a:cxn>
                  <a:cxn ang="0">
                    <a:pos x="54" y="26"/>
                  </a:cxn>
                  <a:cxn ang="0">
                    <a:pos x="33" y="26"/>
                  </a:cxn>
                  <a:cxn ang="0">
                    <a:pos x="25" y="22"/>
                  </a:cxn>
                  <a:cxn ang="0">
                    <a:pos x="18" y="18"/>
                  </a:cxn>
                  <a:cxn ang="0">
                    <a:pos x="15" y="15"/>
                  </a:cxn>
                  <a:cxn ang="0">
                    <a:pos x="7" y="11"/>
                  </a:cxn>
                  <a:cxn ang="0">
                    <a:pos x="0" y="8"/>
                  </a:cxn>
                  <a:cxn ang="0">
                    <a:pos x="15" y="0"/>
                  </a:cxn>
                  <a:cxn ang="0">
                    <a:pos x="18" y="4"/>
                  </a:cxn>
                  <a:cxn ang="0">
                    <a:pos x="25" y="8"/>
                  </a:cxn>
                  <a:cxn ang="0">
                    <a:pos x="54" y="8"/>
                  </a:cxn>
                  <a:cxn ang="0">
                    <a:pos x="61" y="11"/>
                  </a:cxn>
                  <a:cxn ang="0">
                    <a:pos x="65" y="15"/>
                  </a:cxn>
                </a:cxnLst>
                <a:rect l="0" t="0" r="r" b="b"/>
                <a:pathLst>
                  <a:path w="65" h="26">
                    <a:moveTo>
                      <a:pt x="65" y="15"/>
                    </a:moveTo>
                    <a:lnTo>
                      <a:pt x="61" y="15"/>
                    </a:lnTo>
                    <a:lnTo>
                      <a:pt x="54" y="22"/>
                    </a:lnTo>
                    <a:lnTo>
                      <a:pt x="54" y="26"/>
                    </a:lnTo>
                    <a:lnTo>
                      <a:pt x="33" y="26"/>
                    </a:lnTo>
                    <a:lnTo>
                      <a:pt x="25" y="22"/>
                    </a:lnTo>
                    <a:lnTo>
                      <a:pt x="18" y="18"/>
                    </a:lnTo>
                    <a:lnTo>
                      <a:pt x="15" y="15"/>
                    </a:lnTo>
                    <a:lnTo>
                      <a:pt x="7" y="11"/>
                    </a:lnTo>
                    <a:lnTo>
                      <a:pt x="0" y="8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25" y="8"/>
                    </a:lnTo>
                    <a:lnTo>
                      <a:pt x="54" y="8"/>
                    </a:lnTo>
                    <a:lnTo>
                      <a:pt x="61" y="11"/>
                    </a:lnTo>
                    <a:lnTo>
                      <a:pt x="6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2" name="Freeform 290"/>
              <p:cNvSpPr>
                <a:spLocks/>
              </p:cNvSpPr>
              <p:nvPr/>
            </p:nvSpPr>
            <p:spPr bwMode="auto">
              <a:xfrm>
                <a:off x="2826" y="1762"/>
                <a:ext cx="18" cy="18"/>
              </a:xfrm>
              <a:custGeom>
                <a:avLst/>
                <a:gdLst/>
                <a:ahLst/>
                <a:cxnLst>
                  <a:cxn ang="0">
                    <a:pos x="3" y="18"/>
                  </a:cxn>
                  <a:cxn ang="0">
                    <a:pos x="7" y="15"/>
                  </a:cxn>
                  <a:cxn ang="0">
                    <a:pos x="7" y="11"/>
                  </a:cxn>
                  <a:cxn ang="0">
                    <a:pos x="10" y="7"/>
                  </a:cxn>
                  <a:cxn ang="0">
                    <a:pos x="18" y="7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3" y="11"/>
                  </a:cxn>
                  <a:cxn ang="0">
                    <a:pos x="3" y="18"/>
                  </a:cxn>
                  <a:cxn ang="0">
                    <a:pos x="7" y="18"/>
                  </a:cxn>
                  <a:cxn ang="0">
                    <a:pos x="7" y="15"/>
                  </a:cxn>
                  <a:cxn ang="0">
                    <a:pos x="3" y="18"/>
                  </a:cxn>
                </a:cxnLst>
                <a:rect l="0" t="0" r="r" b="b"/>
                <a:pathLst>
                  <a:path w="18" h="18">
                    <a:moveTo>
                      <a:pt x="3" y="18"/>
                    </a:moveTo>
                    <a:lnTo>
                      <a:pt x="7" y="15"/>
                    </a:lnTo>
                    <a:lnTo>
                      <a:pt x="7" y="11"/>
                    </a:lnTo>
                    <a:lnTo>
                      <a:pt x="10" y="7"/>
                    </a:lnTo>
                    <a:lnTo>
                      <a:pt x="18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3" y="11"/>
                    </a:lnTo>
                    <a:lnTo>
                      <a:pt x="3" y="18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3" name="Freeform 291"/>
              <p:cNvSpPr>
                <a:spLocks/>
              </p:cNvSpPr>
              <p:nvPr/>
            </p:nvSpPr>
            <p:spPr bwMode="auto">
              <a:xfrm>
                <a:off x="2772" y="1755"/>
                <a:ext cx="57" cy="2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4"/>
                  </a:cxn>
                  <a:cxn ang="0">
                    <a:pos x="7" y="11"/>
                  </a:cxn>
                  <a:cxn ang="0">
                    <a:pos x="14" y="14"/>
                  </a:cxn>
                  <a:cxn ang="0">
                    <a:pos x="21" y="18"/>
                  </a:cxn>
                  <a:cxn ang="0">
                    <a:pos x="28" y="22"/>
                  </a:cxn>
                  <a:cxn ang="0">
                    <a:pos x="36" y="25"/>
                  </a:cxn>
                  <a:cxn ang="0">
                    <a:pos x="57" y="25"/>
                  </a:cxn>
                  <a:cxn ang="0">
                    <a:pos x="57" y="18"/>
                  </a:cxn>
                  <a:cxn ang="0">
                    <a:pos x="36" y="18"/>
                  </a:cxn>
                  <a:cxn ang="0">
                    <a:pos x="28" y="14"/>
                  </a:cxn>
                  <a:cxn ang="0">
                    <a:pos x="25" y="11"/>
                  </a:cxn>
                  <a:cxn ang="0">
                    <a:pos x="18" y="7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3" y="4"/>
                  </a:cxn>
                  <a:cxn ang="0">
                    <a:pos x="3" y="0"/>
                  </a:cxn>
                </a:cxnLst>
                <a:rect l="0" t="0" r="r" b="b"/>
                <a:pathLst>
                  <a:path w="57" h="25">
                    <a:moveTo>
                      <a:pt x="3" y="0"/>
                    </a:moveTo>
                    <a:lnTo>
                      <a:pt x="3" y="4"/>
                    </a:lnTo>
                    <a:lnTo>
                      <a:pt x="7" y="11"/>
                    </a:lnTo>
                    <a:lnTo>
                      <a:pt x="14" y="14"/>
                    </a:lnTo>
                    <a:lnTo>
                      <a:pt x="21" y="18"/>
                    </a:lnTo>
                    <a:lnTo>
                      <a:pt x="28" y="22"/>
                    </a:lnTo>
                    <a:lnTo>
                      <a:pt x="36" y="25"/>
                    </a:lnTo>
                    <a:lnTo>
                      <a:pt x="57" y="25"/>
                    </a:lnTo>
                    <a:lnTo>
                      <a:pt x="57" y="18"/>
                    </a:lnTo>
                    <a:lnTo>
                      <a:pt x="36" y="18"/>
                    </a:lnTo>
                    <a:lnTo>
                      <a:pt x="28" y="14"/>
                    </a:lnTo>
                    <a:lnTo>
                      <a:pt x="25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4" name="Freeform 292"/>
              <p:cNvSpPr>
                <a:spLocks/>
              </p:cNvSpPr>
              <p:nvPr/>
            </p:nvSpPr>
            <p:spPr bwMode="auto">
              <a:xfrm>
                <a:off x="2775" y="1748"/>
                <a:ext cx="15" cy="11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7"/>
                  </a:cxn>
                  <a:cxn ang="0">
                    <a:pos x="4" y="11"/>
                  </a:cxn>
                  <a:cxn ang="0">
                    <a:pos x="15" y="7"/>
                  </a:cxn>
                  <a:cxn ang="0">
                    <a:pos x="11" y="7"/>
                  </a:cxn>
                  <a:cxn ang="0">
                    <a:pos x="15" y="0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5" name="Freeform 293"/>
              <p:cNvSpPr>
                <a:spLocks/>
              </p:cNvSpPr>
              <p:nvPr/>
            </p:nvSpPr>
            <p:spPr bwMode="auto">
              <a:xfrm>
                <a:off x="2786" y="1748"/>
                <a:ext cx="61" cy="21"/>
              </a:xfrm>
              <a:custGeom>
                <a:avLst/>
                <a:gdLst/>
                <a:ahLst/>
                <a:cxnLst>
                  <a:cxn ang="0">
                    <a:pos x="58" y="21"/>
                  </a:cxn>
                  <a:cxn ang="0">
                    <a:pos x="58" y="14"/>
                  </a:cxn>
                  <a:cxn ang="0">
                    <a:pos x="50" y="11"/>
                  </a:cxn>
                  <a:cxn ang="0">
                    <a:pos x="43" y="11"/>
                  </a:cxn>
                  <a:cxn ang="0">
                    <a:pos x="36" y="7"/>
                  </a:cxn>
                  <a:cxn ang="0">
                    <a:pos x="14" y="7"/>
                  </a:cxn>
                  <a:cxn ang="0">
                    <a:pos x="11" y="3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7" y="11"/>
                  </a:cxn>
                  <a:cxn ang="0">
                    <a:pos x="14" y="11"/>
                  </a:cxn>
                  <a:cxn ang="0">
                    <a:pos x="22" y="14"/>
                  </a:cxn>
                  <a:cxn ang="0">
                    <a:pos x="43" y="14"/>
                  </a:cxn>
                  <a:cxn ang="0">
                    <a:pos x="47" y="18"/>
                  </a:cxn>
                  <a:cxn ang="0">
                    <a:pos x="54" y="21"/>
                  </a:cxn>
                  <a:cxn ang="0">
                    <a:pos x="54" y="14"/>
                  </a:cxn>
                  <a:cxn ang="0">
                    <a:pos x="58" y="21"/>
                  </a:cxn>
                  <a:cxn ang="0">
                    <a:pos x="61" y="18"/>
                  </a:cxn>
                  <a:cxn ang="0">
                    <a:pos x="58" y="14"/>
                  </a:cxn>
                  <a:cxn ang="0">
                    <a:pos x="58" y="21"/>
                  </a:cxn>
                </a:cxnLst>
                <a:rect l="0" t="0" r="r" b="b"/>
                <a:pathLst>
                  <a:path w="61" h="21">
                    <a:moveTo>
                      <a:pt x="58" y="21"/>
                    </a:moveTo>
                    <a:lnTo>
                      <a:pt x="58" y="14"/>
                    </a:lnTo>
                    <a:lnTo>
                      <a:pt x="50" y="11"/>
                    </a:lnTo>
                    <a:lnTo>
                      <a:pt x="43" y="11"/>
                    </a:lnTo>
                    <a:lnTo>
                      <a:pt x="36" y="7"/>
                    </a:lnTo>
                    <a:lnTo>
                      <a:pt x="14" y="7"/>
                    </a:lnTo>
                    <a:lnTo>
                      <a:pt x="11" y="3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4" y="11"/>
                    </a:lnTo>
                    <a:lnTo>
                      <a:pt x="22" y="14"/>
                    </a:lnTo>
                    <a:lnTo>
                      <a:pt x="43" y="14"/>
                    </a:lnTo>
                    <a:lnTo>
                      <a:pt x="47" y="18"/>
                    </a:lnTo>
                    <a:lnTo>
                      <a:pt x="54" y="21"/>
                    </a:lnTo>
                    <a:lnTo>
                      <a:pt x="54" y="14"/>
                    </a:lnTo>
                    <a:lnTo>
                      <a:pt x="58" y="21"/>
                    </a:lnTo>
                    <a:lnTo>
                      <a:pt x="61" y="18"/>
                    </a:lnTo>
                    <a:lnTo>
                      <a:pt x="58" y="1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6" name="Freeform 294"/>
              <p:cNvSpPr>
                <a:spLocks/>
              </p:cNvSpPr>
              <p:nvPr/>
            </p:nvSpPr>
            <p:spPr bwMode="auto">
              <a:xfrm>
                <a:off x="2649" y="1780"/>
                <a:ext cx="40" cy="51"/>
              </a:xfrm>
              <a:custGeom>
                <a:avLst/>
                <a:gdLst/>
                <a:ahLst/>
                <a:cxnLst>
                  <a:cxn ang="0">
                    <a:pos x="22" y="43"/>
                  </a:cxn>
                  <a:cxn ang="0">
                    <a:pos x="18" y="47"/>
                  </a:cxn>
                  <a:cxn ang="0">
                    <a:pos x="7" y="47"/>
                  </a:cxn>
                  <a:cxn ang="0">
                    <a:pos x="7" y="51"/>
                  </a:cxn>
                  <a:cxn ang="0">
                    <a:pos x="0" y="51"/>
                  </a:cxn>
                  <a:cxn ang="0">
                    <a:pos x="0" y="43"/>
                  </a:cxn>
                  <a:cxn ang="0">
                    <a:pos x="7" y="43"/>
                  </a:cxn>
                  <a:cxn ang="0">
                    <a:pos x="15" y="36"/>
                  </a:cxn>
                  <a:cxn ang="0">
                    <a:pos x="36" y="0"/>
                  </a:cxn>
                  <a:cxn ang="0">
                    <a:pos x="40" y="4"/>
                  </a:cxn>
                  <a:cxn ang="0">
                    <a:pos x="40" y="18"/>
                  </a:cxn>
                  <a:cxn ang="0">
                    <a:pos x="36" y="22"/>
                  </a:cxn>
                  <a:cxn ang="0">
                    <a:pos x="33" y="29"/>
                  </a:cxn>
                  <a:cxn ang="0">
                    <a:pos x="29" y="33"/>
                  </a:cxn>
                  <a:cxn ang="0">
                    <a:pos x="25" y="40"/>
                  </a:cxn>
                  <a:cxn ang="0">
                    <a:pos x="22" y="43"/>
                  </a:cxn>
                </a:cxnLst>
                <a:rect l="0" t="0" r="r" b="b"/>
                <a:pathLst>
                  <a:path w="40" h="51">
                    <a:moveTo>
                      <a:pt x="22" y="43"/>
                    </a:moveTo>
                    <a:lnTo>
                      <a:pt x="18" y="47"/>
                    </a:lnTo>
                    <a:lnTo>
                      <a:pt x="7" y="47"/>
                    </a:lnTo>
                    <a:lnTo>
                      <a:pt x="7" y="51"/>
                    </a:lnTo>
                    <a:lnTo>
                      <a:pt x="0" y="51"/>
                    </a:lnTo>
                    <a:lnTo>
                      <a:pt x="0" y="43"/>
                    </a:lnTo>
                    <a:lnTo>
                      <a:pt x="7" y="43"/>
                    </a:lnTo>
                    <a:lnTo>
                      <a:pt x="15" y="36"/>
                    </a:lnTo>
                    <a:lnTo>
                      <a:pt x="36" y="0"/>
                    </a:lnTo>
                    <a:lnTo>
                      <a:pt x="40" y="4"/>
                    </a:lnTo>
                    <a:lnTo>
                      <a:pt x="40" y="18"/>
                    </a:lnTo>
                    <a:lnTo>
                      <a:pt x="36" y="22"/>
                    </a:lnTo>
                    <a:lnTo>
                      <a:pt x="33" y="29"/>
                    </a:lnTo>
                    <a:lnTo>
                      <a:pt x="29" y="33"/>
                    </a:lnTo>
                    <a:lnTo>
                      <a:pt x="25" y="40"/>
                    </a:lnTo>
                    <a:lnTo>
                      <a:pt x="22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Freeform 295"/>
              <p:cNvSpPr>
                <a:spLocks/>
              </p:cNvSpPr>
              <p:nvPr/>
            </p:nvSpPr>
            <p:spPr bwMode="auto">
              <a:xfrm>
                <a:off x="2646" y="1820"/>
                <a:ext cx="25" cy="18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0" y="14"/>
                  </a:cxn>
                  <a:cxn ang="0">
                    <a:pos x="14" y="11"/>
                  </a:cxn>
                  <a:cxn ang="0">
                    <a:pos x="21" y="11"/>
                  </a:cxn>
                  <a:cxn ang="0">
                    <a:pos x="25" y="7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7"/>
                  </a:cxn>
                  <a:cxn ang="0">
                    <a:pos x="7" y="11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3" y="14"/>
                  </a:cxn>
                  <a:cxn ang="0">
                    <a:pos x="0" y="14"/>
                  </a:cxn>
                </a:cxnLst>
                <a:rect l="0" t="0" r="r" b="b"/>
                <a:pathLst>
                  <a:path w="25" h="18">
                    <a:moveTo>
                      <a:pt x="0" y="14"/>
                    </a:moveTo>
                    <a:lnTo>
                      <a:pt x="10" y="14"/>
                    </a:lnTo>
                    <a:lnTo>
                      <a:pt x="14" y="11"/>
                    </a:lnTo>
                    <a:lnTo>
                      <a:pt x="21" y="11"/>
                    </a:lnTo>
                    <a:lnTo>
                      <a:pt x="25" y="7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8" name="Freeform 296"/>
              <p:cNvSpPr>
                <a:spLocks/>
              </p:cNvSpPr>
              <p:nvPr/>
            </p:nvSpPr>
            <p:spPr bwMode="auto">
              <a:xfrm>
                <a:off x="2646" y="1816"/>
                <a:ext cx="21" cy="1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0" y="0"/>
                  </a:cxn>
                  <a:cxn ang="0">
                    <a:pos x="10" y="4"/>
                  </a:cxn>
                  <a:cxn ang="0">
                    <a:pos x="3" y="4"/>
                  </a:cxn>
                  <a:cxn ang="0">
                    <a:pos x="0" y="7"/>
                  </a:cxn>
                  <a:cxn ang="0">
                    <a:pos x="0" y="18"/>
                  </a:cxn>
                  <a:cxn ang="0">
                    <a:pos x="7" y="15"/>
                  </a:cxn>
                  <a:cxn ang="0">
                    <a:pos x="7" y="11"/>
                  </a:cxn>
                  <a:cxn ang="0">
                    <a:pos x="10" y="11"/>
                  </a:cxn>
                  <a:cxn ang="0">
                    <a:pos x="21" y="0"/>
                  </a:cxn>
                  <a:cxn ang="0">
                    <a:pos x="21" y="4"/>
                  </a:cxn>
                  <a:cxn ang="0">
                    <a:pos x="14" y="0"/>
                  </a:cxn>
                </a:cxnLst>
                <a:rect l="0" t="0" r="r" b="b"/>
                <a:pathLst>
                  <a:path w="21" h="18">
                    <a:moveTo>
                      <a:pt x="14" y="0"/>
                    </a:moveTo>
                    <a:lnTo>
                      <a:pt x="10" y="0"/>
                    </a:lnTo>
                    <a:lnTo>
                      <a:pt x="10" y="4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7" y="15"/>
                    </a:lnTo>
                    <a:lnTo>
                      <a:pt x="7" y="11"/>
                    </a:lnTo>
                    <a:lnTo>
                      <a:pt x="10" y="11"/>
                    </a:lnTo>
                    <a:lnTo>
                      <a:pt x="21" y="0"/>
                    </a:lnTo>
                    <a:lnTo>
                      <a:pt x="21" y="4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9" name="Freeform 297"/>
              <p:cNvSpPr>
                <a:spLocks/>
              </p:cNvSpPr>
              <p:nvPr/>
            </p:nvSpPr>
            <p:spPr bwMode="auto">
              <a:xfrm>
                <a:off x="2660" y="1773"/>
                <a:ext cx="29" cy="47"/>
              </a:xfrm>
              <a:custGeom>
                <a:avLst/>
                <a:gdLst/>
                <a:ahLst/>
                <a:cxnLst>
                  <a:cxn ang="0">
                    <a:pos x="25" y="4"/>
                  </a:cxn>
                  <a:cxn ang="0">
                    <a:pos x="22" y="7"/>
                  </a:cxn>
                  <a:cxn ang="0">
                    <a:pos x="0" y="43"/>
                  </a:cxn>
                  <a:cxn ang="0">
                    <a:pos x="7" y="47"/>
                  </a:cxn>
                  <a:cxn ang="0">
                    <a:pos x="29" y="7"/>
                  </a:cxn>
                  <a:cxn ang="0">
                    <a:pos x="22" y="7"/>
                  </a:cxn>
                  <a:cxn ang="0">
                    <a:pos x="25" y="4"/>
                  </a:cxn>
                  <a:cxn ang="0">
                    <a:pos x="22" y="0"/>
                  </a:cxn>
                  <a:cxn ang="0">
                    <a:pos x="22" y="7"/>
                  </a:cxn>
                  <a:cxn ang="0">
                    <a:pos x="25" y="4"/>
                  </a:cxn>
                </a:cxnLst>
                <a:rect l="0" t="0" r="r" b="b"/>
                <a:pathLst>
                  <a:path w="29" h="47">
                    <a:moveTo>
                      <a:pt x="25" y="4"/>
                    </a:moveTo>
                    <a:lnTo>
                      <a:pt x="22" y="7"/>
                    </a:lnTo>
                    <a:lnTo>
                      <a:pt x="0" y="43"/>
                    </a:lnTo>
                    <a:lnTo>
                      <a:pt x="7" y="4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25" y="4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0" name="Freeform 298"/>
              <p:cNvSpPr>
                <a:spLocks/>
              </p:cNvSpPr>
              <p:nvPr/>
            </p:nvSpPr>
            <p:spPr bwMode="auto">
              <a:xfrm>
                <a:off x="2667" y="1777"/>
                <a:ext cx="25" cy="54"/>
              </a:xfrm>
              <a:custGeom>
                <a:avLst/>
                <a:gdLst/>
                <a:ahLst/>
                <a:cxnLst>
                  <a:cxn ang="0">
                    <a:pos x="4" y="50"/>
                  </a:cxn>
                  <a:cxn ang="0">
                    <a:pos x="7" y="50"/>
                  </a:cxn>
                  <a:cxn ang="0">
                    <a:pos x="11" y="43"/>
                  </a:cxn>
                  <a:cxn ang="0">
                    <a:pos x="15" y="39"/>
                  </a:cxn>
                  <a:cxn ang="0">
                    <a:pos x="18" y="32"/>
                  </a:cxn>
                  <a:cxn ang="0">
                    <a:pos x="22" y="25"/>
                  </a:cxn>
                  <a:cxn ang="0">
                    <a:pos x="22" y="21"/>
                  </a:cxn>
                  <a:cxn ang="0">
                    <a:pos x="25" y="14"/>
                  </a:cxn>
                  <a:cxn ang="0">
                    <a:pos x="22" y="7"/>
                  </a:cxn>
                  <a:cxn ang="0">
                    <a:pos x="18" y="0"/>
                  </a:cxn>
                  <a:cxn ang="0">
                    <a:pos x="15" y="3"/>
                  </a:cxn>
                  <a:cxn ang="0">
                    <a:pos x="18" y="10"/>
                  </a:cxn>
                  <a:cxn ang="0">
                    <a:pos x="18" y="18"/>
                  </a:cxn>
                  <a:cxn ang="0">
                    <a:pos x="15" y="21"/>
                  </a:cxn>
                  <a:cxn ang="0">
                    <a:pos x="11" y="28"/>
                  </a:cxn>
                  <a:cxn ang="0">
                    <a:pos x="7" y="36"/>
                  </a:cxn>
                  <a:cxn ang="0">
                    <a:pos x="4" y="43"/>
                  </a:cxn>
                  <a:cxn ang="0">
                    <a:pos x="0" y="46"/>
                  </a:cxn>
                  <a:cxn ang="0">
                    <a:pos x="4" y="43"/>
                  </a:cxn>
                  <a:cxn ang="0">
                    <a:pos x="4" y="50"/>
                  </a:cxn>
                  <a:cxn ang="0">
                    <a:pos x="7" y="54"/>
                  </a:cxn>
                  <a:cxn ang="0">
                    <a:pos x="7" y="50"/>
                  </a:cxn>
                  <a:cxn ang="0">
                    <a:pos x="4" y="50"/>
                  </a:cxn>
                </a:cxnLst>
                <a:rect l="0" t="0" r="r" b="b"/>
                <a:pathLst>
                  <a:path w="25" h="54">
                    <a:moveTo>
                      <a:pt x="4" y="50"/>
                    </a:moveTo>
                    <a:lnTo>
                      <a:pt x="7" y="50"/>
                    </a:lnTo>
                    <a:lnTo>
                      <a:pt x="11" y="43"/>
                    </a:lnTo>
                    <a:lnTo>
                      <a:pt x="15" y="39"/>
                    </a:lnTo>
                    <a:lnTo>
                      <a:pt x="18" y="32"/>
                    </a:lnTo>
                    <a:lnTo>
                      <a:pt x="22" y="25"/>
                    </a:lnTo>
                    <a:lnTo>
                      <a:pt x="22" y="21"/>
                    </a:lnTo>
                    <a:lnTo>
                      <a:pt x="25" y="14"/>
                    </a:lnTo>
                    <a:lnTo>
                      <a:pt x="22" y="7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18" y="10"/>
                    </a:lnTo>
                    <a:lnTo>
                      <a:pt x="18" y="18"/>
                    </a:lnTo>
                    <a:lnTo>
                      <a:pt x="15" y="21"/>
                    </a:lnTo>
                    <a:lnTo>
                      <a:pt x="11" y="28"/>
                    </a:lnTo>
                    <a:lnTo>
                      <a:pt x="7" y="36"/>
                    </a:lnTo>
                    <a:lnTo>
                      <a:pt x="4" y="43"/>
                    </a:lnTo>
                    <a:lnTo>
                      <a:pt x="0" y="46"/>
                    </a:lnTo>
                    <a:lnTo>
                      <a:pt x="4" y="43"/>
                    </a:lnTo>
                    <a:lnTo>
                      <a:pt x="4" y="50"/>
                    </a:lnTo>
                    <a:lnTo>
                      <a:pt x="7" y="54"/>
                    </a:lnTo>
                    <a:lnTo>
                      <a:pt x="7" y="50"/>
                    </a:lnTo>
                    <a:lnTo>
                      <a:pt x="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1" name="Freeform 299"/>
              <p:cNvSpPr>
                <a:spLocks/>
              </p:cNvSpPr>
              <p:nvPr/>
            </p:nvSpPr>
            <p:spPr bwMode="auto">
              <a:xfrm>
                <a:off x="2509" y="1834"/>
                <a:ext cx="1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h="15">
                    <a:moveTo>
                      <a:pt x="0" y="0"/>
                    </a:move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2" name="Freeform 300"/>
              <p:cNvSpPr>
                <a:spLocks/>
              </p:cNvSpPr>
              <p:nvPr/>
            </p:nvSpPr>
            <p:spPr bwMode="auto">
              <a:xfrm>
                <a:off x="2505" y="1831"/>
                <a:ext cx="7" cy="7"/>
              </a:xfrm>
              <a:custGeom>
                <a:avLst/>
                <a:gdLst/>
                <a:ahLst/>
                <a:cxnLst>
                  <a:cxn ang="0">
                    <a:pos x="7" y="3"/>
                  </a:cxn>
                  <a:cxn ang="0">
                    <a:pos x="4" y="0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7" y="3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7" y="3"/>
                  </a:cxn>
                </a:cxnLst>
                <a:rect l="0" t="0" r="r" b="b"/>
                <a:pathLst>
                  <a:path w="7" h="7">
                    <a:moveTo>
                      <a:pt x="7" y="3"/>
                    </a:moveTo>
                    <a:lnTo>
                      <a:pt x="4" y="0"/>
                    </a:lnTo>
                    <a:lnTo>
                      <a:pt x="4" y="7"/>
                    </a:lnTo>
                    <a:lnTo>
                      <a:pt x="0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3" name="Freeform 301"/>
              <p:cNvSpPr>
                <a:spLocks/>
              </p:cNvSpPr>
              <p:nvPr/>
            </p:nvSpPr>
            <p:spPr bwMode="auto">
              <a:xfrm>
                <a:off x="2505" y="1834"/>
                <a:ext cx="7" cy="18"/>
              </a:xfrm>
              <a:custGeom>
                <a:avLst/>
                <a:gdLst/>
                <a:ahLst/>
                <a:cxnLst>
                  <a:cxn ang="0">
                    <a:pos x="4" y="18"/>
                  </a:cxn>
                  <a:cxn ang="0">
                    <a:pos x="7" y="15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5"/>
                  </a:cxn>
                  <a:cxn ang="0">
                    <a:pos x="4" y="18"/>
                  </a:cxn>
                </a:cxnLst>
                <a:rect l="0" t="0" r="r" b="b"/>
                <a:pathLst>
                  <a:path w="7" h="18">
                    <a:moveTo>
                      <a:pt x="4" y="18"/>
                    </a:moveTo>
                    <a:lnTo>
                      <a:pt x="7" y="15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5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4" name="Freeform 302"/>
              <p:cNvSpPr>
                <a:spLocks/>
              </p:cNvSpPr>
              <p:nvPr/>
            </p:nvSpPr>
            <p:spPr bwMode="auto">
              <a:xfrm>
                <a:off x="2502" y="1845"/>
                <a:ext cx="10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10" y="4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0" y="4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lnTo>
                      <a:pt x="7" y="7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Freeform 303"/>
              <p:cNvSpPr>
                <a:spLocks/>
              </p:cNvSpPr>
              <p:nvPr/>
            </p:nvSpPr>
            <p:spPr bwMode="auto">
              <a:xfrm>
                <a:off x="2502" y="1831"/>
                <a:ext cx="10" cy="1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3"/>
                  </a:cxn>
                  <a:cxn ang="0">
                    <a:pos x="0" y="18"/>
                  </a:cxn>
                  <a:cxn ang="0">
                    <a:pos x="10" y="18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7" y="0"/>
                  </a:cxn>
                </a:cxnLst>
                <a:rect l="0" t="0" r="r" b="b"/>
                <a:pathLst>
                  <a:path w="10" h="18">
                    <a:moveTo>
                      <a:pt x="7" y="0"/>
                    </a:moveTo>
                    <a:lnTo>
                      <a:pt x="0" y="3"/>
                    </a:lnTo>
                    <a:lnTo>
                      <a:pt x="0" y="18"/>
                    </a:lnTo>
                    <a:lnTo>
                      <a:pt x="10" y="18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6" name="Freeform 304"/>
              <p:cNvSpPr>
                <a:spLocks/>
              </p:cNvSpPr>
              <p:nvPr/>
            </p:nvSpPr>
            <p:spPr bwMode="auto">
              <a:xfrm>
                <a:off x="3067" y="1852"/>
                <a:ext cx="306" cy="868"/>
              </a:xfrm>
              <a:custGeom>
                <a:avLst/>
                <a:gdLst/>
                <a:ahLst/>
                <a:cxnLst>
                  <a:cxn ang="0">
                    <a:pos x="118" y="29"/>
                  </a:cxn>
                  <a:cxn ang="0">
                    <a:pos x="111" y="54"/>
                  </a:cxn>
                  <a:cxn ang="0">
                    <a:pos x="129" y="108"/>
                  </a:cxn>
                  <a:cxn ang="0">
                    <a:pos x="133" y="155"/>
                  </a:cxn>
                  <a:cxn ang="0">
                    <a:pos x="82" y="162"/>
                  </a:cxn>
                  <a:cxn ang="0">
                    <a:pos x="82" y="184"/>
                  </a:cxn>
                  <a:cxn ang="0">
                    <a:pos x="129" y="216"/>
                  </a:cxn>
                  <a:cxn ang="0">
                    <a:pos x="169" y="259"/>
                  </a:cxn>
                  <a:cxn ang="0">
                    <a:pos x="122" y="313"/>
                  </a:cxn>
                  <a:cxn ang="0">
                    <a:pos x="86" y="375"/>
                  </a:cxn>
                  <a:cxn ang="0">
                    <a:pos x="57" y="429"/>
                  </a:cxn>
                  <a:cxn ang="0">
                    <a:pos x="32" y="483"/>
                  </a:cxn>
                  <a:cxn ang="0">
                    <a:pos x="57" y="454"/>
                  </a:cxn>
                  <a:cxn ang="0">
                    <a:pos x="90" y="389"/>
                  </a:cxn>
                  <a:cxn ang="0">
                    <a:pos x="122" y="331"/>
                  </a:cxn>
                  <a:cxn ang="0">
                    <a:pos x="158" y="285"/>
                  </a:cxn>
                  <a:cxn ang="0">
                    <a:pos x="158" y="227"/>
                  </a:cxn>
                  <a:cxn ang="0">
                    <a:pos x="115" y="191"/>
                  </a:cxn>
                  <a:cxn ang="0">
                    <a:pos x="122" y="169"/>
                  </a:cxn>
                  <a:cxn ang="0">
                    <a:pos x="151" y="162"/>
                  </a:cxn>
                  <a:cxn ang="0">
                    <a:pos x="140" y="105"/>
                  </a:cxn>
                  <a:cxn ang="0">
                    <a:pos x="122" y="43"/>
                  </a:cxn>
                  <a:cxn ang="0">
                    <a:pos x="162" y="43"/>
                  </a:cxn>
                  <a:cxn ang="0">
                    <a:pos x="208" y="69"/>
                  </a:cxn>
                  <a:cxn ang="0">
                    <a:pos x="262" y="112"/>
                  </a:cxn>
                  <a:cxn ang="0">
                    <a:pos x="298" y="151"/>
                  </a:cxn>
                  <a:cxn ang="0">
                    <a:pos x="262" y="202"/>
                  </a:cxn>
                  <a:cxn ang="0">
                    <a:pos x="234" y="249"/>
                  </a:cxn>
                  <a:cxn ang="0">
                    <a:pos x="219" y="299"/>
                  </a:cxn>
                  <a:cxn ang="0">
                    <a:pos x="219" y="393"/>
                  </a:cxn>
                  <a:cxn ang="0">
                    <a:pos x="230" y="569"/>
                  </a:cxn>
                  <a:cxn ang="0">
                    <a:pos x="194" y="630"/>
                  </a:cxn>
                  <a:cxn ang="0">
                    <a:pos x="154" y="652"/>
                  </a:cxn>
                  <a:cxn ang="0">
                    <a:pos x="169" y="681"/>
                  </a:cxn>
                  <a:cxn ang="0">
                    <a:pos x="234" y="688"/>
                  </a:cxn>
                  <a:cxn ang="0">
                    <a:pos x="277" y="717"/>
                  </a:cxn>
                  <a:cxn ang="0">
                    <a:pos x="298" y="763"/>
                  </a:cxn>
                  <a:cxn ang="0">
                    <a:pos x="288" y="807"/>
                  </a:cxn>
                  <a:cxn ang="0">
                    <a:pos x="244" y="832"/>
                  </a:cxn>
                  <a:cxn ang="0">
                    <a:pos x="194" y="850"/>
                  </a:cxn>
                  <a:cxn ang="0">
                    <a:pos x="144" y="861"/>
                  </a:cxn>
                  <a:cxn ang="0">
                    <a:pos x="100" y="864"/>
                  </a:cxn>
                  <a:cxn ang="0">
                    <a:pos x="82" y="850"/>
                  </a:cxn>
                  <a:cxn ang="0">
                    <a:pos x="50" y="688"/>
                  </a:cxn>
                  <a:cxn ang="0">
                    <a:pos x="25" y="483"/>
                  </a:cxn>
                  <a:cxn ang="0">
                    <a:pos x="3" y="292"/>
                  </a:cxn>
                  <a:cxn ang="0">
                    <a:pos x="43" y="108"/>
                  </a:cxn>
                  <a:cxn ang="0">
                    <a:pos x="64" y="29"/>
                  </a:cxn>
                  <a:cxn ang="0">
                    <a:pos x="82" y="0"/>
                  </a:cxn>
                  <a:cxn ang="0">
                    <a:pos x="108" y="18"/>
                  </a:cxn>
                  <a:cxn ang="0">
                    <a:pos x="133" y="33"/>
                  </a:cxn>
                </a:cxnLst>
                <a:rect l="0" t="0" r="r" b="b"/>
                <a:pathLst>
                  <a:path w="306" h="868">
                    <a:moveTo>
                      <a:pt x="133" y="33"/>
                    </a:moveTo>
                    <a:lnTo>
                      <a:pt x="118" y="33"/>
                    </a:lnTo>
                    <a:lnTo>
                      <a:pt x="122" y="33"/>
                    </a:lnTo>
                    <a:lnTo>
                      <a:pt x="118" y="29"/>
                    </a:lnTo>
                    <a:lnTo>
                      <a:pt x="118" y="25"/>
                    </a:lnTo>
                    <a:lnTo>
                      <a:pt x="115" y="25"/>
                    </a:lnTo>
                    <a:lnTo>
                      <a:pt x="111" y="29"/>
                    </a:lnTo>
                    <a:lnTo>
                      <a:pt x="111" y="54"/>
                    </a:lnTo>
                    <a:lnTo>
                      <a:pt x="115" y="69"/>
                    </a:lnTo>
                    <a:lnTo>
                      <a:pt x="118" y="83"/>
                    </a:lnTo>
                    <a:lnTo>
                      <a:pt x="126" y="97"/>
                    </a:lnTo>
                    <a:lnTo>
                      <a:pt x="129" y="108"/>
                    </a:lnTo>
                    <a:lnTo>
                      <a:pt x="133" y="123"/>
                    </a:lnTo>
                    <a:lnTo>
                      <a:pt x="136" y="141"/>
                    </a:lnTo>
                    <a:lnTo>
                      <a:pt x="140" y="155"/>
                    </a:lnTo>
                    <a:lnTo>
                      <a:pt x="133" y="155"/>
                    </a:lnTo>
                    <a:lnTo>
                      <a:pt x="126" y="159"/>
                    </a:lnTo>
                    <a:lnTo>
                      <a:pt x="118" y="159"/>
                    </a:lnTo>
                    <a:lnTo>
                      <a:pt x="111" y="162"/>
                    </a:lnTo>
                    <a:lnTo>
                      <a:pt x="82" y="162"/>
                    </a:lnTo>
                    <a:lnTo>
                      <a:pt x="79" y="166"/>
                    </a:lnTo>
                    <a:lnTo>
                      <a:pt x="75" y="173"/>
                    </a:lnTo>
                    <a:lnTo>
                      <a:pt x="79" y="180"/>
                    </a:lnTo>
                    <a:lnTo>
                      <a:pt x="82" y="184"/>
                    </a:lnTo>
                    <a:lnTo>
                      <a:pt x="93" y="191"/>
                    </a:lnTo>
                    <a:lnTo>
                      <a:pt x="104" y="198"/>
                    </a:lnTo>
                    <a:lnTo>
                      <a:pt x="118" y="205"/>
                    </a:lnTo>
                    <a:lnTo>
                      <a:pt x="129" y="216"/>
                    </a:lnTo>
                    <a:lnTo>
                      <a:pt x="140" y="223"/>
                    </a:lnTo>
                    <a:lnTo>
                      <a:pt x="151" y="234"/>
                    </a:lnTo>
                    <a:lnTo>
                      <a:pt x="158" y="245"/>
                    </a:lnTo>
                    <a:lnTo>
                      <a:pt x="169" y="259"/>
                    </a:lnTo>
                    <a:lnTo>
                      <a:pt x="154" y="270"/>
                    </a:lnTo>
                    <a:lnTo>
                      <a:pt x="144" y="285"/>
                    </a:lnTo>
                    <a:lnTo>
                      <a:pt x="133" y="299"/>
                    </a:lnTo>
                    <a:lnTo>
                      <a:pt x="122" y="313"/>
                    </a:lnTo>
                    <a:lnTo>
                      <a:pt x="115" y="328"/>
                    </a:lnTo>
                    <a:lnTo>
                      <a:pt x="104" y="342"/>
                    </a:lnTo>
                    <a:lnTo>
                      <a:pt x="97" y="360"/>
                    </a:lnTo>
                    <a:lnTo>
                      <a:pt x="86" y="375"/>
                    </a:lnTo>
                    <a:lnTo>
                      <a:pt x="79" y="385"/>
                    </a:lnTo>
                    <a:lnTo>
                      <a:pt x="75" y="403"/>
                    </a:lnTo>
                    <a:lnTo>
                      <a:pt x="64" y="414"/>
                    </a:lnTo>
                    <a:lnTo>
                      <a:pt x="57" y="429"/>
                    </a:lnTo>
                    <a:lnTo>
                      <a:pt x="50" y="443"/>
                    </a:lnTo>
                    <a:lnTo>
                      <a:pt x="43" y="454"/>
                    </a:lnTo>
                    <a:lnTo>
                      <a:pt x="39" y="468"/>
                    </a:lnTo>
                    <a:lnTo>
                      <a:pt x="32" y="483"/>
                    </a:lnTo>
                    <a:lnTo>
                      <a:pt x="32" y="486"/>
                    </a:lnTo>
                    <a:lnTo>
                      <a:pt x="39" y="486"/>
                    </a:lnTo>
                    <a:lnTo>
                      <a:pt x="50" y="468"/>
                    </a:lnTo>
                    <a:lnTo>
                      <a:pt x="57" y="454"/>
                    </a:lnTo>
                    <a:lnTo>
                      <a:pt x="64" y="439"/>
                    </a:lnTo>
                    <a:lnTo>
                      <a:pt x="72" y="421"/>
                    </a:lnTo>
                    <a:lnTo>
                      <a:pt x="79" y="403"/>
                    </a:lnTo>
                    <a:lnTo>
                      <a:pt x="90" y="389"/>
                    </a:lnTo>
                    <a:lnTo>
                      <a:pt x="97" y="375"/>
                    </a:lnTo>
                    <a:lnTo>
                      <a:pt x="108" y="360"/>
                    </a:lnTo>
                    <a:lnTo>
                      <a:pt x="115" y="342"/>
                    </a:lnTo>
                    <a:lnTo>
                      <a:pt x="122" y="331"/>
                    </a:lnTo>
                    <a:lnTo>
                      <a:pt x="129" y="321"/>
                    </a:lnTo>
                    <a:lnTo>
                      <a:pt x="140" y="306"/>
                    </a:lnTo>
                    <a:lnTo>
                      <a:pt x="147" y="295"/>
                    </a:lnTo>
                    <a:lnTo>
                      <a:pt x="158" y="285"/>
                    </a:lnTo>
                    <a:lnTo>
                      <a:pt x="169" y="270"/>
                    </a:lnTo>
                    <a:lnTo>
                      <a:pt x="180" y="259"/>
                    </a:lnTo>
                    <a:lnTo>
                      <a:pt x="180" y="249"/>
                    </a:lnTo>
                    <a:lnTo>
                      <a:pt x="158" y="227"/>
                    </a:lnTo>
                    <a:lnTo>
                      <a:pt x="147" y="220"/>
                    </a:lnTo>
                    <a:lnTo>
                      <a:pt x="140" y="209"/>
                    </a:lnTo>
                    <a:lnTo>
                      <a:pt x="126" y="198"/>
                    </a:lnTo>
                    <a:lnTo>
                      <a:pt x="115" y="191"/>
                    </a:lnTo>
                    <a:lnTo>
                      <a:pt x="104" y="184"/>
                    </a:lnTo>
                    <a:lnTo>
                      <a:pt x="93" y="173"/>
                    </a:lnTo>
                    <a:lnTo>
                      <a:pt x="115" y="173"/>
                    </a:lnTo>
                    <a:lnTo>
                      <a:pt x="122" y="169"/>
                    </a:lnTo>
                    <a:lnTo>
                      <a:pt x="129" y="169"/>
                    </a:lnTo>
                    <a:lnTo>
                      <a:pt x="136" y="166"/>
                    </a:lnTo>
                    <a:lnTo>
                      <a:pt x="144" y="166"/>
                    </a:lnTo>
                    <a:lnTo>
                      <a:pt x="151" y="162"/>
                    </a:lnTo>
                    <a:lnTo>
                      <a:pt x="151" y="148"/>
                    </a:lnTo>
                    <a:lnTo>
                      <a:pt x="147" y="133"/>
                    </a:lnTo>
                    <a:lnTo>
                      <a:pt x="144" y="119"/>
                    </a:lnTo>
                    <a:lnTo>
                      <a:pt x="140" y="105"/>
                    </a:lnTo>
                    <a:lnTo>
                      <a:pt x="136" y="87"/>
                    </a:lnTo>
                    <a:lnTo>
                      <a:pt x="129" y="72"/>
                    </a:lnTo>
                    <a:lnTo>
                      <a:pt x="126" y="58"/>
                    </a:lnTo>
                    <a:lnTo>
                      <a:pt x="122" y="43"/>
                    </a:lnTo>
                    <a:lnTo>
                      <a:pt x="126" y="47"/>
                    </a:lnTo>
                    <a:lnTo>
                      <a:pt x="136" y="36"/>
                    </a:lnTo>
                    <a:lnTo>
                      <a:pt x="151" y="40"/>
                    </a:lnTo>
                    <a:lnTo>
                      <a:pt x="162" y="43"/>
                    </a:lnTo>
                    <a:lnTo>
                      <a:pt x="172" y="47"/>
                    </a:lnTo>
                    <a:lnTo>
                      <a:pt x="187" y="54"/>
                    </a:lnTo>
                    <a:lnTo>
                      <a:pt x="198" y="61"/>
                    </a:lnTo>
                    <a:lnTo>
                      <a:pt x="208" y="69"/>
                    </a:lnTo>
                    <a:lnTo>
                      <a:pt x="219" y="76"/>
                    </a:lnTo>
                    <a:lnTo>
                      <a:pt x="230" y="83"/>
                    </a:lnTo>
                    <a:lnTo>
                      <a:pt x="241" y="90"/>
                    </a:lnTo>
                    <a:lnTo>
                      <a:pt x="262" y="112"/>
                    </a:lnTo>
                    <a:lnTo>
                      <a:pt x="270" y="123"/>
                    </a:lnTo>
                    <a:lnTo>
                      <a:pt x="280" y="130"/>
                    </a:lnTo>
                    <a:lnTo>
                      <a:pt x="288" y="141"/>
                    </a:lnTo>
                    <a:lnTo>
                      <a:pt x="298" y="151"/>
                    </a:lnTo>
                    <a:lnTo>
                      <a:pt x="306" y="162"/>
                    </a:lnTo>
                    <a:lnTo>
                      <a:pt x="284" y="184"/>
                    </a:lnTo>
                    <a:lnTo>
                      <a:pt x="273" y="191"/>
                    </a:lnTo>
                    <a:lnTo>
                      <a:pt x="262" y="202"/>
                    </a:lnTo>
                    <a:lnTo>
                      <a:pt x="255" y="213"/>
                    </a:lnTo>
                    <a:lnTo>
                      <a:pt x="248" y="223"/>
                    </a:lnTo>
                    <a:lnTo>
                      <a:pt x="241" y="234"/>
                    </a:lnTo>
                    <a:lnTo>
                      <a:pt x="234" y="249"/>
                    </a:lnTo>
                    <a:lnTo>
                      <a:pt x="230" y="259"/>
                    </a:lnTo>
                    <a:lnTo>
                      <a:pt x="226" y="274"/>
                    </a:lnTo>
                    <a:lnTo>
                      <a:pt x="223" y="285"/>
                    </a:lnTo>
                    <a:lnTo>
                      <a:pt x="219" y="299"/>
                    </a:lnTo>
                    <a:lnTo>
                      <a:pt x="219" y="313"/>
                    </a:lnTo>
                    <a:lnTo>
                      <a:pt x="216" y="328"/>
                    </a:lnTo>
                    <a:lnTo>
                      <a:pt x="216" y="357"/>
                    </a:lnTo>
                    <a:lnTo>
                      <a:pt x="219" y="393"/>
                    </a:lnTo>
                    <a:lnTo>
                      <a:pt x="219" y="465"/>
                    </a:lnTo>
                    <a:lnTo>
                      <a:pt x="223" y="501"/>
                    </a:lnTo>
                    <a:lnTo>
                      <a:pt x="226" y="537"/>
                    </a:lnTo>
                    <a:lnTo>
                      <a:pt x="230" y="569"/>
                    </a:lnTo>
                    <a:lnTo>
                      <a:pt x="237" y="601"/>
                    </a:lnTo>
                    <a:lnTo>
                      <a:pt x="244" y="634"/>
                    </a:lnTo>
                    <a:lnTo>
                      <a:pt x="198" y="634"/>
                    </a:lnTo>
                    <a:lnTo>
                      <a:pt x="194" y="630"/>
                    </a:lnTo>
                    <a:lnTo>
                      <a:pt x="147" y="630"/>
                    </a:lnTo>
                    <a:lnTo>
                      <a:pt x="151" y="637"/>
                    </a:lnTo>
                    <a:lnTo>
                      <a:pt x="151" y="645"/>
                    </a:lnTo>
                    <a:lnTo>
                      <a:pt x="154" y="652"/>
                    </a:lnTo>
                    <a:lnTo>
                      <a:pt x="158" y="659"/>
                    </a:lnTo>
                    <a:lnTo>
                      <a:pt x="158" y="666"/>
                    </a:lnTo>
                    <a:lnTo>
                      <a:pt x="165" y="673"/>
                    </a:lnTo>
                    <a:lnTo>
                      <a:pt x="169" y="681"/>
                    </a:lnTo>
                    <a:lnTo>
                      <a:pt x="198" y="681"/>
                    </a:lnTo>
                    <a:lnTo>
                      <a:pt x="212" y="684"/>
                    </a:lnTo>
                    <a:lnTo>
                      <a:pt x="223" y="684"/>
                    </a:lnTo>
                    <a:lnTo>
                      <a:pt x="234" y="688"/>
                    </a:lnTo>
                    <a:lnTo>
                      <a:pt x="255" y="688"/>
                    </a:lnTo>
                    <a:lnTo>
                      <a:pt x="266" y="691"/>
                    </a:lnTo>
                    <a:lnTo>
                      <a:pt x="270" y="702"/>
                    </a:lnTo>
                    <a:lnTo>
                      <a:pt x="277" y="717"/>
                    </a:lnTo>
                    <a:lnTo>
                      <a:pt x="280" y="727"/>
                    </a:lnTo>
                    <a:lnTo>
                      <a:pt x="284" y="742"/>
                    </a:lnTo>
                    <a:lnTo>
                      <a:pt x="291" y="753"/>
                    </a:lnTo>
                    <a:lnTo>
                      <a:pt x="298" y="763"/>
                    </a:lnTo>
                    <a:lnTo>
                      <a:pt x="302" y="778"/>
                    </a:lnTo>
                    <a:lnTo>
                      <a:pt x="306" y="789"/>
                    </a:lnTo>
                    <a:lnTo>
                      <a:pt x="298" y="799"/>
                    </a:lnTo>
                    <a:lnTo>
                      <a:pt x="288" y="807"/>
                    </a:lnTo>
                    <a:lnTo>
                      <a:pt x="277" y="814"/>
                    </a:lnTo>
                    <a:lnTo>
                      <a:pt x="266" y="821"/>
                    </a:lnTo>
                    <a:lnTo>
                      <a:pt x="255" y="828"/>
                    </a:lnTo>
                    <a:lnTo>
                      <a:pt x="244" y="832"/>
                    </a:lnTo>
                    <a:lnTo>
                      <a:pt x="234" y="839"/>
                    </a:lnTo>
                    <a:lnTo>
                      <a:pt x="219" y="843"/>
                    </a:lnTo>
                    <a:lnTo>
                      <a:pt x="208" y="846"/>
                    </a:lnTo>
                    <a:lnTo>
                      <a:pt x="194" y="850"/>
                    </a:lnTo>
                    <a:lnTo>
                      <a:pt x="183" y="853"/>
                    </a:lnTo>
                    <a:lnTo>
                      <a:pt x="169" y="857"/>
                    </a:lnTo>
                    <a:lnTo>
                      <a:pt x="158" y="861"/>
                    </a:lnTo>
                    <a:lnTo>
                      <a:pt x="144" y="861"/>
                    </a:lnTo>
                    <a:lnTo>
                      <a:pt x="133" y="864"/>
                    </a:lnTo>
                    <a:lnTo>
                      <a:pt x="118" y="868"/>
                    </a:lnTo>
                    <a:lnTo>
                      <a:pt x="108" y="868"/>
                    </a:lnTo>
                    <a:lnTo>
                      <a:pt x="100" y="864"/>
                    </a:lnTo>
                    <a:lnTo>
                      <a:pt x="97" y="861"/>
                    </a:lnTo>
                    <a:lnTo>
                      <a:pt x="90" y="861"/>
                    </a:lnTo>
                    <a:lnTo>
                      <a:pt x="86" y="853"/>
                    </a:lnTo>
                    <a:lnTo>
                      <a:pt x="82" y="850"/>
                    </a:lnTo>
                    <a:lnTo>
                      <a:pt x="79" y="843"/>
                    </a:lnTo>
                    <a:lnTo>
                      <a:pt x="68" y="792"/>
                    </a:lnTo>
                    <a:lnTo>
                      <a:pt x="61" y="742"/>
                    </a:lnTo>
                    <a:lnTo>
                      <a:pt x="50" y="688"/>
                    </a:lnTo>
                    <a:lnTo>
                      <a:pt x="43" y="637"/>
                    </a:lnTo>
                    <a:lnTo>
                      <a:pt x="36" y="587"/>
                    </a:lnTo>
                    <a:lnTo>
                      <a:pt x="32" y="537"/>
                    </a:lnTo>
                    <a:lnTo>
                      <a:pt x="25" y="483"/>
                    </a:lnTo>
                    <a:lnTo>
                      <a:pt x="18" y="429"/>
                    </a:lnTo>
                    <a:lnTo>
                      <a:pt x="3" y="382"/>
                    </a:lnTo>
                    <a:lnTo>
                      <a:pt x="0" y="339"/>
                    </a:lnTo>
                    <a:lnTo>
                      <a:pt x="3" y="292"/>
                    </a:lnTo>
                    <a:lnTo>
                      <a:pt x="14" y="245"/>
                    </a:lnTo>
                    <a:lnTo>
                      <a:pt x="25" y="202"/>
                    </a:lnTo>
                    <a:lnTo>
                      <a:pt x="36" y="155"/>
                    </a:lnTo>
                    <a:lnTo>
                      <a:pt x="43" y="108"/>
                    </a:lnTo>
                    <a:lnTo>
                      <a:pt x="43" y="61"/>
                    </a:lnTo>
                    <a:lnTo>
                      <a:pt x="57" y="47"/>
                    </a:lnTo>
                    <a:lnTo>
                      <a:pt x="61" y="40"/>
                    </a:lnTo>
                    <a:lnTo>
                      <a:pt x="64" y="29"/>
                    </a:lnTo>
                    <a:lnTo>
                      <a:pt x="68" y="22"/>
                    </a:lnTo>
                    <a:lnTo>
                      <a:pt x="72" y="15"/>
                    </a:lnTo>
                    <a:lnTo>
                      <a:pt x="79" y="7"/>
                    </a:lnTo>
                    <a:lnTo>
                      <a:pt x="82" y="0"/>
                    </a:lnTo>
                    <a:lnTo>
                      <a:pt x="86" y="4"/>
                    </a:lnTo>
                    <a:lnTo>
                      <a:pt x="93" y="7"/>
                    </a:lnTo>
                    <a:lnTo>
                      <a:pt x="100" y="15"/>
                    </a:lnTo>
                    <a:lnTo>
                      <a:pt x="108" y="18"/>
                    </a:lnTo>
                    <a:lnTo>
                      <a:pt x="115" y="22"/>
                    </a:lnTo>
                    <a:lnTo>
                      <a:pt x="118" y="25"/>
                    </a:lnTo>
                    <a:lnTo>
                      <a:pt x="126" y="29"/>
                    </a:lnTo>
                    <a:lnTo>
                      <a:pt x="133" y="33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7" name="Freeform 305"/>
              <p:cNvSpPr>
                <a:spLocks/>
              </p:cNvSpPr>
              <p:nvPr/>
            </p:nvSpPr>
            <p:spPr bwMode="auto">
              <a:xfrm>
                <a:off x="3182" y="1881"/>
                <a:ext cx="18" cy="7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3" y="7"/>
                  </a:cxn>
                  <a:cxn ang="0">
                    <a:pos x="18" y="7"/>
                  </a:cxn>
                  <a:cxn ang="0">
                    <a:pos x="18" y="0"/>
                  </a:cxn>
                  <a:cxn ang="0">
                    <a:pos x="3" y="0"/>
                  </a:cxn>
                  <a:cxn ang="0">
                    <a:pos x="7" y="7"/>
                  </a:cxn>
                  <a:cxn ang="0">
                    <a:pos x="3" y="4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3" y="4"/>
                  </a:cxn>
                </a:cxnLst>
                <a:rect l="0" t="0" r="r" b="b"/>
                <a:pathLst>
                  <a:path w="18" h="7">
                    <a:moveTo>
                      <a:pt x="3" y="4"/>
                    </a:moveTo>
                    <a:lnTo>
                      <a:pt x="3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3" y="0"/>
                    </a:lnTo>
                    <a:lnTo>
                      <a:pt x="7" y="7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8" name="Freeform 306"/>
              <p:cNvSpPr>
                <a:spLocks/>
              </p:cNvSpPr>
              <p:nvPr/>
            </p:nvSpPr>
            <p:spPr bwMode="auto">
              <a:xfrm>
                <a:off x="3182" y="1877"/>
                <a:ext cx="11" cy="11"/>
              </a:xfrm>
              <a:custGeom>
                <a:avLst/>
                <a:gdLst/>
                <a:ahLst/>
                <a:cxnLst>
                  <a:cxn ang="0">
                    <a:pos x="3" y="8"/>
                  </a:cxn>
                  <a:cxn ang="0">
                    <a:pos x="0" y="4"/>
                  </a:cxn>
                  <a:cxn ang="0">
                    <a:pos x="7" y="11"/>
                  </a:cxn>
                  <a:cxn ang="0">
                    <a:pos x="11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3" y="8"/>
                  </a:cxn>
                </a:cxnLst>
                <a:rect l="0" t="0" r="r" b="b"/>
                <a:pathLst>
                  <a:path w="11" h="11">
                    <a:moveTo>
                      <a:pt x="3" y="8"/>
                    </a:moveTo>
                    <a:lnTo>
                      <a:pt x="0" y="4"/>
                    </a:lnTo>
                    <a:lnTo>
                      <a:pt x="7" y="11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9" name="Freeform 307"/>
              <p:cNvSpPr>
                <a:spLocks/>
              </p:cNvSpPr>
              <p:nvPr/>
            </p:nvSpPr>
            <p:spPr bwMode="auto">
              <a:xfrm>
                <a:off x="3171" y="1877"/>
                <a:ext cx="14" cy="15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11" y="8"/>
                  </a:cxn>
                  <a:cxn ang="0">
                    <a:pos x="14" y="8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5"/>
                  </a:cxn>
                  <a:cxn ang="0">
                    <a:pos x="4" y="11"/>
                  </a:cxn>
                  <a:cxn ang="0">
                    <a:pos x="0" y="15"/>
                  </a:cxn>
                  <a:cxn ang="0">
                    <a:pos x="4" y="15"/>
                  </a:cxn>
                  <a:cxn ang="0">
                    <a:pos x="11" y="15"/>
                  </a:cxn>
                </a:cxnLst>
                <a:rect l="0" t="0" r="r" b="b"/>
                <a:pathLst>
                  <a:path w="14" h="15">
                    <a:moveTo>
                      <a:pt x="11" y="15"/>
                    </a:moveTo>
                    <a:lnTo>
                      <a:pt x="11" y="8"/>
                    </a:lnTo>
                    <a:lnTo>
                      <a:pt x="14" y="8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5"/>
                    </a:lnTo>
                    <a:lnTo>
                      <a:pt x="4" y="11"/>
                    </a:lnTo>
                    <a:lnTo>
                      <a:pt x="0" y="15"/>
                    </a:lnTo>
                    <a:lnTo>
                      <a:pt x="4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0" name="Freeform 308"/>
              <p:cNvSpPr>
                <a:spLocks/>
              </p:cNvSpPr>
              <p:nvPr/>
            </p:nvSpPr>
            <p:spPr bwMode="auto">
              <a:xfrm>
                <a:off x="3175" y="1892"/>
                <a:ext cx="36" cy="115"/>
              </a:xfrm>
              <a:custGeom>
                <a:avLst/>
                <a:gdLst/>
                <a:ahLst/>
                <a:cxnLst>
                  <a:cxn ang="0">
                    <a:pos x="32" y="115"/>
                  </a:cxn>
                  <a:cxn ang="0">
                    <a:pos x="32" y="97"/>
                  </a:cxn>
                  <a:cxn ang="0">
                    <a:pos x="28" y="83"/>
                  </a:cxn>
                  <a:cxn ang="0">
                    <a:pos x="25" y="68"/>
                  </a:cxn>
                  <a:cxn ang="0">
                    <a:pos x="21" y="54"/>
                  </a:cxn>
                  <a:cxn ang="0">
                    <a:pos x="14" y="43"/>
                  </a:cxn>
                  <a:cxn ang="0">
                    <a:pos x="10" y="29"/>
                  </a:cxn>
                  <a:cxn ang="0">
                    <a:pos x="7" y="1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3" y="29"/>
                  </a:cxn>
                  <a:cxn ang="0">
                    <a:pos x="10" y="43"/>
                  </a:cxn>
                  <a:cxn ang="0">
                    <a:pos x="14" y="57"/>
                  </a:cxn>
                  <a:cxn ang="0">
                    <a:pos x="18" y="72"/>
                  </a:cxn>
                  <a:cxn ang="0">
                    <a:pos x="21" y="86"/>
                  </a:cxn>
                  <a:cxn ang="0">
                    <a:pos x="25" y="101"/>
                  </a:cxn>
                  <a:cxn ang="0">
                    <a:pos x="28" y="115"/>
                  </a:cxn>
                  <a:cxn ang="0">
                    <a:pos x="28" y="111"/>
                  </a:cxn>
                  <a:cxn ang="0">
                    <a:pos x="32" y="115"/>
                  </a:cxn>
                  <a:cxn ang="0">
                    <a:pos x="36" y="115"/>
                  </a:cxn>
                  <a:cxn ang="0">
                    <a:pos x="32" y="115"/>
                  </a:cxn>
                </a:cxnLst>
                <a:rect l="0" t="0" r="r" b="b"/>
                <a:pathLst>
                  <a:path w="36" h="115">
                    <a:moveTo>
                      <a:pt x="32" y="115"/>
                    </a:moveTo>
                    <a:lnTo>
                      <a:pt x="32" y="97"/>
                    </a:lnTo>
                    <a:lnTo>
                      <a:pt x="28" y="83"/>
                    </a:lnTo>
                    <a:lnTo>
                      <a:pt x="25" y="68"/>
                    </a:lnTo>
                    <a:lnTo>
                      <a:pt x="21" y="54"/>
                    </a:lnTo>
                    <a:lnTo>
                      <a:pt x="14" y="43"/>
                    </a:lnTo>
                    <a:lnTo>
                      <a:pt x="10" y="29"/>
                    </a:lnTo>
                    <a:lnTo>
                      <a:pt x="7" y="1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3" y="29"/>
                    </a:lnTo>
                    <a:lnTo>
                      <a:pt x="10" y="43"/>
                    </a:lnTo>
                    <a:lnTo>
                      <a:pt x="14" y="57"/>
                    </a:lnTo>
                    <a:lnTo>
                      <a:pt x="18" y="72"/>
                    </a:lnTo>
                    <a:lnTo>
                      <a:pt x="21" y="86"/>
                    </a:lnTo>
                    <a:lnTo>
                      <a:pt x="25" y="101"/>
                    </a:lnTo>
                    <a:lnTo>
                      <a:pt x="28" y="115"/>
                    </a:lnTo>
                    <a:lnTo>
                      <a:pt x="28" y="111"/>
                    </a:lnTo>
                    <a:lnTo>
                      <a:pt x="32" y="115"/>
                    </a:lnTo>
                    <a:lnTo>
                      <a:pt x="36" y="115"/>
                    </a:lnTo>
                    <a:lnTo>
                      <a:pt x="32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1" name="Freeform 309"/>
              <p:cNvSpPr>
                <a:spLocks/>
              </p:cNvSpPr>
              <p:nvPr/>
            </p:nvSpPr>
            <p:spPr bwMode="auto">
              <a:xfrm>
                <a:off x="3149" y="2003"/>
                <a:ext cx="58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15"/>
                  </a:cxn>
                  <a:cxn ang="0">
                    <a:pos x="36" y="11"/>
                  </a:cxn>
                  <a:cxn ang="0">
                    <a:pos x="44" y="11"/>
                  </a:cxn>
                  <a:cxn ang="0">
                    <a:pos x="51" y="8"/>
                  </a:cxn>
                  <a:cxn ang="0">
                    <a:pos x="58" y="4"/>
                  </a:cxn>
                  <a:cxn ang="0">
                    <a:pos x="54" y="0"/>
                  </a:cxn>
                  <a:cxn ang="0">
                    <a:pos x="51" y="0"/>
                  </a:cxn>
                  <a:cxn ang="0">
                    <a:pos x="44" y="4"/>
                  </a:cxn>
                  <a:cxn ang="0">
                    <a:pos x="36" y="4"/>
                  </a:cxn>
                  <a:cxn ang="0">
                    <a:pos x="29" y="8"/>
                  </a:cxn>
                  <a:cxn ang="0">
                    <a:pos x="0" y="8"/>
                  </a:cxn>
                  <a:cxn ang="0">
                    <a:pos x="0" y="15"/>
                  </a:cxn>
                </a:cxnLst>
                <a:rect l="0" t="0" r="r" b="b"/>
                <a:pathLst>
                  <a:path w="58" h="15">
                    <a:moveTo>
                      <a:pt x="0" y="15"/>
                    </a:moveTo>
                    <a:lnTo>
                      <a:pt x="29" y="15"/>
                    </a:lnTo>
                    <a:lnTo>
                      <a:pt x="36" y="11"/>
                    </a:lnTo>
                    <a:lnTo>
                      <a:pt x="44" y="11"/>
                    </a:lnTo>
                    <a:lnTo>
                      <a:pt x="51" y="8"/>
                    </a:lnTo>
                    <a:lnTo>
                      <a:pt x="58" y="4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4" y="4"/>
                    </a:lnTo>
                    <a:lnTo>
                      <a:pt x="36" y="4"/>
                    </a:lnTo>
                    <a:lnTo>
                      <a:pt x="29" y="8"/>
                    </a:lnTo>
                    <a:lnTo>
                      <a:pt x="0" y="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2" name="Freeform 310"/>
              <p:cNvSpPr>
                <a:spLocks/>
              </p:cNvSpPr>
              <p:nvPr/>
            </p:nvSpPr>
            <p:spPr bwMode="auto">
              <a:xfrm>
                <a:off x="3139" y="2011"/>
                <a:ext cx="10" cy="28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7" y="18"/>
                  </a:cxn>
                  <a:cxn ang="0">
                    <a:pos x="7" y="10"/>
                  </a:cxn>
                  <a:cxn ang="0">
                    <a:pos x="10" y="7"/>
                  </a:cxn>
                  <a:cxn ang="0">
                    <a:pos x="10" y="0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3" y="21"/>
                  </a:cxn>
                  <a:cxn ang="0">
                    <a:pos x="7" y="28"/>
                  </a:cxn>
                  <a:cxn ang="0">
                    <a:pos x="10" y="21"/>
                  </a:cxn>
                </a:cxnLst>
                <a:rect l="0" t="0" r="r" b="b"/>
                <a:pathLst>
                  <a:path w="10" h="28">
                    <a:moveTo>
                      <a:pt x="10" y="21"/>
                    </a:moveTo>
                    <a:lnTo>
                      <a:pt x="7" y="18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0" y="0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3" y="21"/>
                    </a:lnTo>
                    <a:lnTo>
                      <a:pt x="7" y="28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3" name="Freeform 311"/>
              <p:cNvSpPr>
                <a:spLocks/>
              </p:cNvSpPr>
              <p:nvPr/>
            </p:nvSpPr>
            <p:spPr bwMode="auto">
              <a:xfrm>
                <a:off x="3146" y="2032"/>
                <a:ext cx="97" cy="79"/>
              </a:xfrm>
              <a:custGeom>
                <a:avLst/>
                <a:gdLst/>
                <a:ahLst/>
                <a:cxnLst>
                  <a:cxn ang="0">
                    <a:pos x="93" y="79"/>
                  </a:cxn>
                  <a:cxn ang="0">
                    <a:pos x="93" y="76"/>
                  </a:cxn>
                  <a:cxn ang="0">
                    <a:pos x="50" y="33"/>
                  </a:cxn>
                  <a:cxn ang="0">
                    <a:pos x="39" y="25"/>
                  </a:cxn>
                  <a:cxn ang="0">
                    <a:pos x="29" y="15"/>
                  </a:cxn>
                  <a:cxn ang="0">
                    <a:pos x="18" y="7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14" y="15"/>
                  </a:cxn>
                  <a:cxn ang="0">
                    <a:pos x="25" y="22"/>
                  </a:cxn>
                  <a:cxn ang="0">
                    <a:pos x="36" y="29"/>
                  </a:cxn>
                  <a:cxn ang="0">
                    <a:pos x="47" y="40"/>
                  </a:cxn>
                  <a:cxn ang="0">
                    <a:pos x="57" y="47"/>
                  </a:cxn>
                  <a:cxn ang="0">
                    <a:pos x="79" y="69"/>
                  </a:cxn>
                  <a:cxn ang="0">
                    <a:pos x="86" y="79"/>
                  </a:cxn>
                  <a:cxn ang="0">
                    <a:pos x="86" y="76"/>
                  </a:cxn>
                  <a:cxn ang="0">
                    <a:pos x="93" y="79"/>
                  </a:cxn>
                  <a:cxn ang="0">
                    <a:pos x="97" y="79"/>
                  </a:cxn>
                  <a:cxn ang="0">
                    <a:pos x="93" y="76"/>
                  </a:cxn>
                  <a:cxn ang="0">
                    <a:pos x="93" y="79"/>
                  </a:cxn>
                </a:cxnLst>
                <a:rect l="0" t="0" r="r" b="b"/>
                <a:pathLst>
                  <a:path w="97" h="79">
                    <a:moveTo>
                      <a:pt x="93" y="79"/>
                    </a:moveTo>
                    <a:lnTo>
                      <a:pt x="93" y="76"/>
                    </a:lnTo>
                    <a:lnTo>
                      <a:pt x="50" y="33"/>
                    </a:lnTo>
                    <a:lnTo>
                      <a:pt x="39" y="25"/>
                    </a:lnTo>
                    <a:lnTo>
                      <a:pt x="29" y="15"/>
                    </a:lnTo>
                    <a:lnTo>
                      <a:pt x="18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4" y="15"/>
                    </a:lnTo>
                    <a:lnTo>
                      <a:pt x="25" y="22"/>
                    </a:lnTo>
                    <a:lnTo>
                      <a:pt x="36" y="29"/>
                    </a:lnTo>
                    <a:lnTo>
                      <a:pt x="47" y="40"/>
                    </a:lnTo>
                    <a:lnTo>
                      <a:pt x="57" y="47"/>
                    </a:lnTo>
                    <a:lnTo>
                      <a:pt x="79" y="69"/>
                    </a:lnTo>
                    <a:lnTo>
                      <a:pt x="86" y="79"/>
                    </a:lnTo>
                    <a:lnTo>
                      <a:pt x="86" y="76"/>
                    </a:lnTo>
                    <a:lnTo>
                      <a:pt x="93" y="79"/>
                    </a:lnTo>
                    <a:lnTo>
                      <a:pt x="97" y="79"/>
                    </a:lnTo>
                    <a:lnTo>
                      <a:pt x="93" y="76"/>
                    </a:lnTo>
                    <a:lnTo>
                      <a:pt x="93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4" name="Freeform 312"/>
              <p:cNvSpPr>
                <a:spLocks/>
              </p:cNvSpPr>
              <p:nvPr/>
            </p:nvSpPr>
            <p:spPr bwMode="auto">
              <a:xfrm>
                <a:off x="3149" y="2108"/>
                <a:ext cx="90" cy="119"/>
              </a:xfrm>
              <a:custGeom>
                <a:avLst/>
                <a:gdLst/>
                <a:ahLst/>
                <a:cxnLst>
                  <a:cxn ang="0">
                    <a:pos x="8" y="119"/>
                  </a:cxn>
                  <a:cxn ang="0">
                    <a:pos x="18" y="104"/>
                  </a:cxn>
                  <a:cxn ang="0">
                    <a:pos x="26" y="90"/>
                  </a:cxn>
                  <a:cxn ang="0">
                    <a:pos x="33" y="75"/>
                  </a:cxn>
                  <a:cxn ang="0">
                    <a:pos x="44" y="61"/>
                  </a:cxn>
                  <a:cxn ang="0">
                    <a:pos x="54" y="47"/>
                  </a:cxn>
                  <a:cxn ang="0">
                    <a:pos x="65" y="32"/>
                  </a:cxn>
                  <a:cxn ang="0">
                    <a:pos x="76" y="18"/>
                  </a:cxn>
                  <a:cxn ang="0">
                    <a:pos x="90" y="3"/>
                  </a:cxn>
                  <a:cxn ang="0">
                    <a:pos x="83" y="0"/>
                  </a:cxn>
                  <a:cxn ang="0">
                    <a:pos x="58" y="25"/>
                  </a:cxn>
                  <a:cxn ang="0">
                    <a:pos x="47" y="39"/>
                  </a:cxn>
                  <a:cxn ang="0">
                    <a:pos x="36" y="57"/>
                  </a:cxn>
                  <a:cxn ang="0">
                    <a:pos x="29" y="72"/>
                  </a:cxn>
                  <a:cxn ang="0">
                    <a:pos x="18" y="86"/>
                  </a:cxn>
                  <a:cxn ang="0">
                    <a:pos x="11" y="101"/>
                  </a:cxn>
                  <a:cxn ang="0">
                    <a:pos x="0" y="115"/>
                  </a:cxn>
                  <a:cxn ang="0">
                    <a:pos x="0" y="119"/>
                  </a:cxn>
                  <a:cxn ang="0">
                    <a:pos x="8" y="119"/>
                  </a:cxn>
                </a:cxnLst>
                <a:rect l="0" t="0" r="r" b="b"/>
                <a:pathLst>
                  <a:path w="90" h="119">
                    <a:moveTo>
                      <a:pt x="8" y="119"/>
                    </a:moveTo>
                    <a:lnTo>
                      <a:pt x="18" y="104"/>
                    </a:lnTo>
                    <a:lnTo>
                      <a:pt x="26" y="90"/>
                    </a:lnTo>
                    <a:lnTo>
                      <a:pt x="33" y="75"/>
                    </a:lnTo>
                    <a:lnTo>
                      <a:pt x="44" y="61"/>
                    </a:lnTo>
                    <a:lnTo>
                      <a:pt x="54" y="47"/>
                    </a:lnTo>
                    <a:lnTo>
                      <a:pt x="65" y="32"/>
                    </a:lnTo>
                    <a:lnTo>
                      <a:pt x="76" y="18"/>
                    </a:lnTo>
                    <a:lnTo>
                      <a:pt x="90" y="3"/>
                    </a:lnTo>
                    <a:lnTo>
                      <a:pt x="83" y="0"/>
                    </a:lnTo>
                    <a:lnTo>
                      <a:pt x="58" y="25"/>
                    </a:lnTo>
                    <a:lnTo>
                      <a:pt x="47" y="39"/>
                    </a:lnTo>
                    <a:lnTo>
                      <a:pt x="36" y="57"/>
                    </a:lnTo>
                    <a:lnTo>
                      <a:pt x="29" y="72"/>
                    </a:lnTo>
                    <a:lnTo>
                      <a:pt x="18" y="86"/>
                    </a:lnTo>
                    <a:lnTo>
                      <a:pt x="11" y="101"/>
                    </a:lnTo>
                    <a:lnTo>
                      <a:pt x="0" y="115"/>
                    </a:lnTo>
                    <a:lnTo>
                      <a:pt x="0" y="119"/>
                    </a:lnTo>
                    <a:lnTo>
                      <a:pt x="8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5" name="Freeform 313"/>
              <p:cNvSpPr>
                <a:spLocks/>
              </p:cNvSpPr>
              <p:nvPr/>
            </p:nvSpPr>
            <p:spPr bwMode="auto">
              <a:xfrm>
                <a:off x="3095" y="2227"/>
                <a:ext cx="62" cy="108"/>
              </a:xfrm>
              <a:custGeom>
                <a:avLst/>
                <a:gdLst/>
                <a:ahLst/>
                <a:cxnLst>
                  <a:cxn ang="0">
                    <a:pos x="8" y="108"/>
                  </a:cxn>
                  <a:cxn ang="0">
                    <a:pos x="11" y="97"/>
                  </a:cxn>
                  <a:cxn ang="0">
                    <a:pos x="18" y="82"/>
                  </a:cxn>
                  <a:cxn ang="0">
                    <a:pos x="26" y="68"/>
                  </a:cxn>
                  <a:cxn ang="0">
                    <a:pos x="33" y="54"/>
                  </a:cxn>
                  <a:cxn ang="0">
                    <a:pos x="40" y="43"/>
                  </a:cxn>
                  <a:cxn ang="0">
                    <a:pos x="51" y="28"/>
                  </a:cxn>
                  <a:cxn ang="0">
                    <a:pos x="54" y="14"/>
                  </a:cxn>
                  <a:cxn ang="0">
                    <a:pos x="62" y="0"/>
                  </a:cxn>
                  <a:cxn ang="0">
                    <a:pos x="54" y="0"/>
                  </a:cxn>
                  <a:cxn ang="0">
                    <a:pos x="51" y="10"/>
                  </a:cxn>
                  <a:cxn ang="0">
                    <a:pos x="44" y="25"/>
                  </a:cxn>
                  <a:cxn ang="0">
                    <a:pos x="33" y="39"/>
                  </a:cxn>
                  <a:cxn ang="0">
                    <a:pos x="26" y="50"/>
                  </a:cxn>
                  <a:cxn ang="0">
                    <a:pos x="18" y="64"/>
                  </a:cxn>
                  <a:cxn ang="0">
                    <a:pos x="11" y="79"/>
                  </a:cxn>
                  <a:cxn ang="0">
                    <a:pos x="8" y="93"/>
                  </a:cxn>
                  <a:cxn ang="0">
                    <a:pos x="0" y="108"/>
                  </a:cxn>
                  <a:cxn ang="0">
                    <a:pos x="8" y="108"/>
                  </a:cxn>
                </a:cxnLst>
                <a:rect l="0" t="0" r="r" b="b"/>
                <a:pathLst>
                  <a:path w="62" h="108">
                    <a:moveTo>
                      <a:pt x="8" y="108"/>
                    </a:moveTo>
                    <a:lnTo>
                      <a:pt x="11" y="97"/>
                    </a:lnTo>
                    <a:lnTo>
                      <a:pt x="18" y="82"/>
                    </a:lnTo>
                    <a:lnTo>
                      <a:pt x="26" y="68"/>
                    </a:lnTo>
                    <a:lnTo>
                      <a:pt x="33" y="54"/>
                    </a:lnTo>
                    <a:lnTo>
                      <a:pt x="40" y="43"/>
                    </a:lnTo>
                    <a:lnTo>
                      <a:pt x="51" y="28"/>
                    </a:lnTo>
                    <a:lnTo>
                      <a:pt x="54" y="14"/>
                    </a:lnTo>
                    <a:lnTo>
                      <a:pt x="62" y="0"/>
                    </a:lnTo>
                    <a:lnTo>
                      <a:pt x="54" y="0"/>
                    </a:lnTo>
                    <a:lnTo>
                      <a:pt x="51" y="10"/>
                    </a:lnTo>
                    <a:lnTo>
                      <a:pt x="44" y="25"/>
                    </a:lnTo>
                    <a:lnTo>
                      <a:pt x="33" y="39"/>
                    </a:lnTo>
                    <a:lnTo>
                      <a:pt x="26" y="50"/>
                    </a:lnTo>
                    <a:lnTo>
                      <a:pt x="18" y="64"/>
                    </a:lnTo>
                    <a:lnTo>
                      <a:pt x="11" y="79"/>
                    </a:lnTo>
                    <a:lnTo>
                      <a:pt x="8" y="93"/>
                    </a:lnTo>
                    <a:lnTo>
                      <a:pt x="0" y="108"/>
                    </a:lnTo>
                    <a:lnTo>
                      <a:pt x="8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6" name="Freeform 314"/>
              <p:cNvSpPr>
                <a:spLocks/>
              </p:cNvSpPr>
              <p:nvPr/>
            </p:nvSpPr>
            <p:spPr bwMode="auto">
              <a:xfrm>
                <a:off x="3095" y="2335"/>
                <a:ext cx="15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5" y="3"/>
                  </a:cxn>
                  <a:cxn ang="0">
                    <a:pos x="11" y="7"/>
                  </a:cxn>
                  <a:cxn ang="0">
                    <a:pos x="15" y="3"/>
                  </a:cxn>
                  <a:cxn ang="0">
                    <a:pos x="8" y="0"/>
                  </a:cxn>
                </a:cxnLst>
                <a:rect l="0" t="0" r="r" b="b"/>
                <a:pathLst>
                  <a:path w="15" h="7">
                    <a:moveTo>
                      <a:pt x="8" y="0"/>
                    </a:moveTo>
                    <a:lnTo>
                      <a:pt x="11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1" y="7"/>
                    </a:lnTo>
                    <a:lnTo>
                      <a:pt x="15" y="3"/>
                    </a:lnTo>
                    <a:lnTo>
                      <a:pt x="11" y="7"/>
                    </a:lnTo>
                    <a:lnTo>
                      <a:pt x="15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7" name="Freeform 315"/>
              <p:cNvSpPr>
                <a:spLocks/>
              </p:cNvSpPr>
              <p:nvPr/>
            </p:nvSpPr>
            <p:spPr bwMode="auto">
              <a:xfrm>
                <a:off x="3103" y="2209"/>
                <a:ext cx="75" cy="129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1" y="14"/>
                  </a:cxn>
                  <a:cxn ang="0">
                    <a:pos x="50" y="28"/>
                  </a:cxn>
                  <a:cxn ang="0">
                    <a:pos x="39" y="46"/>
                  </a:cxn>
                  <a:cxn ang="0">
                    <a:pos x="32" y="64"/>
                  </a:cxn>
                  <a:cxn ang="0">
                    <a:pos x="25" y="79"/>
                  </a:cxn>
                  <a:cxn ang="0">
                    <a:pos x="18" y="97"/>
                  </a:cxn>
                  <a:cxn ang="0">
                    <a:pos x="10" y="111"/>
                  </a:cxn>
                  <a:cxn ang="0">
                    <a:pos x="0" y="126"/>
                  </a:cxn>
                  <a:cxn ang="0">
                    <a:pos x="7" y="129"/>
                  </a:cxn>
                  <a:cxn ang="0">
                    <a:pos x="18" y="115"/>
                  </a:cxn>
                  <a:cxn ang="0">
                    <a:pos x="25" y="100"/>
                  </a:cxn>
                  <a:cxn ang="0">
                    <a:pos x="32" y="82"/>
                  </a:cxn>
                  <a:cxn ang="0">
                    <a:pos x="39" y="64"/>
                  </a:cxn>
                  <a:cxn ang="0">
                    <a:pos x="46" y="50"/>
                  </a:cxn>
                  <a:cxn ang="0">
                    <a:pos x="57" y="36"/>
                  </a:cxn>
                  <a:cxn ang="0">
                    <a:pos x="64" y="18"/>
                  </a:cxn>
                  <a:cxn ang="0">
                    <a:pos x="75" y="3"/>
                  </a:cxn>
                  <a:cxn ang="0">
                    <a:pos x="68" y="0"/>
                  </a:cxn>
                </a:cxnLst>
                <a:rect l="0" t="0" r="r" b="b"/>
                <a:pathLst>
                  <a:path w="75" h="129">
                    <a:moveTo>
                      <a:pt x="68" y="0"/>
                    </a:moveTo>
                    <a:lnTo>
                      <a:pt x="61" y="14"/>
                    </a:lnTo>
                    <a:lnTo>
                      <a:pt x="50" y="28"/>
                    </a:lnTo>
                    <a:lnTo>
                      <a:pt x="39" y="46"/>
                    </a:lnTo>
                    <a:lnTo>
                      <a:pt x="32" y="64"/>
                    </a:lnTo>
                    <a:lnTo>
                      <a:pt x="25" y="79"/>
                    </a:lnTo>
                    <a:lnTo>
                      <a:pt x="18" y="97"/>
                    </a:lnTo>
                    <a:lnTo>
                      <a:pt x="10" y="111"/>
                    </a:lnTo>
                    <a:lnTo>
                      <a:pt x="0" y="126"/>
                    </a:lnTo>
                    <a:lnTo>
                      <a:pt x="7" y="129"/>
                    </a:lnTo>
                    <a:lnTo>
                      <a:pt x="18" y="115"/>
                    </a:lnTo>
                    <a:lnTo>
                      <a:pt x="25" y="100"/>
                    </a:lnTo>
                    <a:lnTo>
                      <a:pt x="32" y="82"/>
                    </a:lnTo>
                    <a:lnTo>
                      <a:pt x="39" y="64"/>
                    </a:lnTo>
                    <a:lnTo>
                      <a:pt x="46" y="50"/>
                    </a:lnTo>
                    <a:lnTo>
                      <a:pt x="57" y="36"/>
                    </a:lnTo>
                    <a:lnTo>
                      <a:pt x="64" y="18"/>
                    </a:lnTo>
                    <a:lnTo>
                      <a:pt x="75" y="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8" name="Freeform 316"/>
              <p:cNvSpPr>
                <a:spLocks/>
              </p:cNvSpPr>
              <p:nvPr/>
            </p:nvSpPr>
            <p:spPr bwMode="auto">
              <a:xfrm>
                <a:off x="3171" y="2108"/>
                <a:ext cx="79" cy="104"/>
              </a:xfrm>
              <a:custGeom>
                <a:avLst/>
                <a:gdLst/>
                <a:ahLst/>
                <a:cxnLst>
                  <a:cxn ang="0">
                    <a:pos x="76" y="3"/>
                  </a:cxn>
                  <a:cxn ang="0">
                    <a:pos x="76" y="0"/>
                  </a:cxn>
                  <a:cxn ang="0">
                    <a:pos x="65" y="14"/>
                  </a:cxn>
                  <a:cxn ang="0">
                    <a:pos x="32" y="47"/>
                  </a:cxn>
                  <a:cxn ang="0">
                    <a:pos x="22" y="61"/>
                  </a:cxn>
                  <a:cxn ang="0">
                    <a:pos x="14" y="72"/>
                  </a:cxn>
                  <a:cxn ang="0">
                    <a:pos x="7" y="86"/>
                  </a:cxn>
                  <a:cxn ang="0">
                    <a:pos x="0" y="101"/>
                  </a:cxn>
                  <a:cxn ang="0">
                    <a:pos x="7" y="104"/>
                  </a:cxn>
                  <a:cxn ang="0">
                    <a:pos x="14" y="90"/>
                  </a:cxn>
                  <a:cxn ang="0">
                    <a:pos x="18" y="75"/>
                  </a:cxn>
                  <a:cxn ang="0">
                    <a:pos x="29" y="65"/>
                  </a:cxn>
                  <a:cxn ang="0">
                    <a:pos x="36" y="54"/>
                  </a:cxn>
                  <a:cxn ang="0">
                    <a:pos x="47" y="43"/>
                  </a:cxn>
                  <a:cxn ang="0">
                    <a:pos x="58" y="29"/>
                  </a:cxn>
                  <a:cxn ang="0">
                    <a:pos x="79" y="7"/>
                  </a:cxn>
                  <a:cxn ang="0">
                    <a:pos x="79" y="3"/>
                  </a:cxn>
                  <a:cxn ang="0">
                    <a:pos x="79" y="7"/>
                  </a:cxn>
                  <a:cxn ang="0">
                    <a:pos x="79" y="3"/>
                  </a:cxn>
                  <a:cxn ang="0">
                    <a:pos x="76" y="3"/>
                  </a:cxn>
                </a:cxnLst>
                <a:rect l="0" t="0" r="r" b="b"/>
                <a:pathLst>
                  <a:path w="79" h="104">
                    <a:moveTo>
                      <a:pt x="76" y="3"/>
                    </a:moveTo>
                    <a:lnTo>
                      <a:pt x="76" y="0"/>
                    </a:lnTo>
                    <a:lnTo>
                      <a:pt x="65" y="14"/>
                    </a:lnTo>
                    <a:lnTo>
                      <a:pt x="32" y="47"/>
                    </a:lnTo>
                    <a:lnTo>
                      <a:pt x="22" y="61"/>
                    </a:lnTo>
                    <a:lnTo>
                      <a:pt x="14" y="72"/>
                    </a:lnTo>
                    <a:lnTo>
                      <a:pt x="7" y="86"/>
                    </a:lnTo>
                    <a:lnTo>
                      <a:pt x="0" y="101"/>
                    </a:lnTo>
                    <a:lnTo>
                      <a:pt x="7" y="104"/>
                    </a:lnTo>
                    <a:lnTo>
                      <a:pt x="14" y="90"/>
                    </a:lnTo>
                    <a:lnTo>
                      <a:pt x="18" y="75"/>
                    </a:lnTo>
                    <a:lnTo>
                      <a:pt x="29" y="65"/>
                    </a:lnTo>
                    <a:lnTo>
                      <a:pt x="36" y="54"/>
                    </a:lnTo>
                    <a:lnTo>
                      <a:pt x="47" y="43"/>
                    </a:lnTo>
                    <a:lnTo>
                      <a:pt x="58" y="29"/>
                    </a:lnTo>
                    <a:lnTo>
                      <a:pt x="79" y="7"/>
                    </a:lnTo>
                    <a:lnTo>
                      <a:pt x="79" y="3"/>
                    </a:lnTo>
                    <a:lnTo>
                      <a:pt x="79" y="7"/>
                    </a:lnTo>
                    <a:lnTo>
                      <a:pt x="79" y="3"/>
                    </a:lnTo>
                    <a:lnTo>
                      <a:pt x="7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69" name="Freeform 317"/>
              <p:cNvSpPr>
                <a:spLocks/>
              </p:cNvSpPr>
              <p:nvPr/>
            </p:nvSpPr>
            <p:spPr bwMode="auto">
              <a:xfrm>
                <a:off x="3243" y="2097"/>
                <a:ext cx="7" cy="1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14"/>
                  </a:cxn>
                  <a:cxn ang="0">
                    <a:pos x="7" y="14"/>
                  </a:cxn>
                  <a:cxn ang="0">
                    <a:pos x="4" y="4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7" h="14">
                    <a:moveTo>
                      <a:pt x="0" y="4"/>
                    </a:moveTo>
                    <a:lnTo>
                      <a:pt x="4" y="14"/>
                    </a:lnTo>
                    <a:lnTo>
                      <a:pt x="7" y="14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0" name="Freeform 318"/>
              <p:cNvSpPr>
                <a:spLocks/>
              </p:cNvSpPr>
              <p:nvPr/>
            </p:nvSpPr>
            <p:spPr bwMode="auto">
              <a:xfrm>
                <a:off x="3146" y="2021"/>
                <a:ext cx="101" cy="8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" y="8"/>
                  </a:cxn>
                  <a:cxn ang="0">
                    <a:pos x="25" y="15"/>
                  </a:cxn>
                  <a:cxn ang="0">
                    <a:pos x="36" y="26"/>
                  </a:cxn>
                  <a:cxn ang="0">
                    <a:pos x="47" y="33"/>
                  </a:cxn>
                  <a:cxn ang="0">
                    <a:pos x="57" y="44"/>
                  </a:cxn>
                  <a:cxn ang="0">
                    <a:pos x="68" y="51"/>
                  </a:cxn>
                  <a:cxn ang="0">
                    <a:pos x="79" y="62"/>
                  </a:cxn>
                  <a:cxn ang="0">
                    <a:pos x="86" y="72"/>
                  </a:cxn>
                  <a:cxn ang="0">
                    <a:pos x="97" y="80"/>
                  </a:cxn>
                  <a:cxn ang="0">
                    <a:pos x="101" y="76"/>
                  </a:cxn>
                  <a:cxn ang="0">
                    <a:pos x="93" y="65"/>
                  </a:cxn>
                  <a:cxn ang="0">
                    <a:pos x="83" y="54"/>
                  </a:cxn>
                  <a:cxn ang="0">
                    <a:pos x="72" y="47"/>
                  </a:cxn>
                  <a:cxn ang="0">
                    <a:pos x="50" y="26"/>
                  </a:cxn>
                  <a:cxn ang="0">
                    <a:pos x="39" y="18"/>
                  </a:cxn>
                  <a:cxn ang="0">
                    <a:pos x="29" y="11"/>
                  </a:cxn>
                  <a:cxn ang="0">
                    <a:pos x="14" y="0"/>
                  </a:cxn>
                  <a:cxn ang="0">
                    <a:pos x="14" y="8"/>
                  </a:cxn>
                  <a:cxn ang="0">
                    <a:pos x="14" y="0"/>
                  </a:cxn>
                  <a:cxn ang="0">
                    <a:pos x="0" y="0"/>
                  </a:cxn>
                  <a:cxn ang="0">
                    <a:pos x="11" y="8"/>
                  </a:cxn>
                  <a:cxn ang="0">
                    <a:pos x="14" y="0"/>
                  </a:cxn>
                </a:cxnLst>
                <a:rect l="0" t="0" r="r" b="b"/>
                <a:pathLst>
                  <a:path w="101" h="80">
                    <a:moveTo>
                      <a:pt x="14" y="0"/>
                    </a:moveTo>
                    <a:lnTo>
                      <a:pt x="11" y="8"/>
                    </a:lnTo>
                    <a:lnTo>
                      <a:pt x="25" y="15"/>
                    </a:lnTo>
                    <a:lnTo>
                      <a:pt x="36" y="26"/>
                    </a:lnTo>
                    <a:lnTo>
                      <a:pt x="47" y="33"/>
                    </a:lnTo>
                    <a:lnTo>
                      <a:pt x="57" y="44"/>
                    </a:lnTo>
                    <a:lnTo>
                      <a:pt x="68" y="51"/>
                    </a:lnTo>
                    <a:lnTo>
                      <a:pt x="79" y="62"/>
                    </a:lnTo>
                    <a:lnTo>
                      <a:pt x="86" y="72"/>
                    </a:lnTo>
                    <a:lnTo>
                      <a:pt x="97" y="80"/>
                    </a:lnTo>
                    <a:lnTo>
                      <a:pt x="101" y="76"/>
                    </a:lnTo>
                    <a:lnTo>
                      <a:pt x="93" y="65"/>
                    </a:lnTo>
                    <a:lnTo>
                      <a:pt x="83" y="54"/>
                    </a:lnTo>
                    <a:lnTo>
                      <a:pt x="72" y="47"/>
                    </a:lnTo>
                    <a:lnTo>
                      <a:pt x="50" y="26"/>
                    </a:lnTo>
                    <a:lnTo>
                      <a:pt x="39" y="18"/>
                    </a:lnTo>
                    <a:lnTo>
                      <a:pt x="29" y="11"/>
                    </a:lnTo>
                    <a:lnTo>
                      <a:pt x="14" y="0"/>
                    </a:lnTo>
                    <a:lnTo>
                      <a:pt x="14" y="8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11" y="8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1" name="Freeform 319"/>
              <p:cNvSpPr>
                <a:spLocks/>
              </p:cNvSpPr>
              <p:nvPr/>
            </p:nvSpPr>
            <p:spPr bwMode="auto">
              <a:xfrm>
                <a:off x="3160" y="2011"/>
                <a:ext cx="65" cy="21"/>
              </a:xfrm>
              <a:custGeom>
                <a:avLst/>
                <a:gdLst/>
                <a:ahLst/>
                <a:cxnLst>
                  <a:cxn ang="0">
                    <a:pos x="54" y="3"/>
                  </a:cxn>
                  <a:cxn ang="0">
                    <a:pos x="58" y="0"/>
                  </a:cxn>
                  <a:cxn ang="0">
                    <a:pos x="51" y="3"/>
                  </a:cxn>
                  <a:cxn ang="0">
                    <a:pos x="43" y="3"/>
                  </a:cxn>
                  <a:cxn ang="0">
                    <a:pos x="36" y="7"/>
                  </a:cxn>
                  <a:cxn ang="0">
                    <a:pos x="29" y="7"/>
                  </a:cxn>
                  <a:cxn ang="0">
                    <a:pos x="22" y="10"/>
                  </a:cxn>
                  <a:cxn ang="0">
                    <a:pos x="0" y="10"/>
                  </a:cxn>
                  <a:cxn ang="0">
                    <a:pos x="0" y="18"/>
                  </a:cxn>
                  <a:cxn ang="0">
                    <a:pos x="7" y="21"/>
                  </a:cxn>
                  <a:cxn ang="0">
                    <a:pos x="15" y="18"/>
                  </a:cxn>
                  <a:cxn ang="0">
                    <a:pos x="22" y="18"/>
                  </a:cxn>
                  <a:cxn ang="0">
                    <a:pos x="29" y="14"/>
                  </a:cxn>
                  <a:cxn ang="0">
                    <a:pos x="36" y="14"/>
                  </a:cxn>
                  <a:cxn ang="0">
                    <a:pos x="47" y="10"/>
                  </a:cxn>
                  <a:cxn ang="0">
                    <a:pos x="51" y="7"/>
                  </a:cxn>
                  <a:cxn ang="0">
                    <a:pos x="58" y="7"/>
                  </a:cxn>
                  <a:cxn ang="0">
                    <a:pos x="61" y="3"/>
                  </a:cxn>
                  <a:cxn ang="0">
                    <a:pos x="58" y="7"/>
                  </a:cxn>
                  <a:cxn ang="0">
                    <a:pos x="65" y="7"/>
                  </a:cxn>
                  <a:cxn ang="0">
                    <a:pos x="61" y="3"/>
                  </a:cxn>
                  <a:cxn ang="0">
                    <a:pos x="54" y="3"/>
                  </a:cxn>
                </a:cxnLst>
                <a:rect l="0" t="0" r="r" b="b"/>
                <a:pathLst>
                  <a:path w="65" h="21">
                    <a:moveTo>
                      <a:pt x="54" y="3"/>
                    </a:moveTo>
                    <a:lnTo>
                      <a:pt x="58" y="0"/>
                    </a:lnTo>
                    <a:lnTo>
                      <a:pt x="51" y="3"/>
                    </a:lnTo>
                    <a:lnTo>
                      <a:pt x="43" y="3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2" y="10"/>
                    </a:lnTo>
                    <a:lnTo>
                      <a:pt x="0" y="10"/>
                    </a:lnTo>
                    <a:lnTo>
                      <a:pt x="0" y="18"/>
                    </a:lnTo>
                    <a:lnTo>
                      <a:pt x="7" y="21"/>
                    </a:lnTo>
                    <a:lnTo>
                      <a:pt x="15" y="18"/>
                    </a:lnTo>
                    <a:lnTo>
                      <a:pt x="22" y="18"/>
                    </a:lnTo>
                    <a:lnTo>
                      <a:pt x="29" y="14"/>
                    </a:lnTo>
                    <a:lnTo>
                      <a:pt x="36" y="14"/>
                    </a:lnTo>
                    <a:lnTo>
                      <a:pt x="47" y="10"/>
                    </a:lnTo>
                    <a:lnTo>
                      <a:pt x="51" y="7"/>
                    </a:lnTo>
                    <a:lnTo>
                      <a:pt x="58" y="7"/>
                    </a:lnTo>
                    <a:lnTo>
                      <a:pt x="61" y="3"/>
                    </a:lnTo>
                    <a:lnTo>
                      <a:pt x="58" y="7"/>
                    </a:lnTo>
                    <a:lnTo>
                      <a:pt x="65" y="7"/>
                    </a:lnTo>
                    <a:lnTo>
                      <a:pt x="61" y="3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2" name="Freeform 320"/>
              <p:cNvSpPr>
                <a:spLocks/>
              </p:cNvSpPr>
              <p:nvPr/>
            </p:nvSpPr>
            <p:spPr bwMode="auto">
              <a:xfrm>
                <a:off x="3185" y="1881"/>
                <a:ext cx="36" cy="133"/>
              </a:xfrm>
              <a:custGeom>
                <a:avLst/>
                <a:gdLst/>
                <a:ahLst/>
                <a:cxnLst>
                  <a:cxn ang="0">
                    <a:pos x="8" y="14"/>
                  </a:cxn>
                  <a:cxn ang="0">
                    <a:pos x="0" y="18"/>
                  </a:cxn>
                  <a:cxn ang="0">
                    <a:pos x="4" y="29"/>
                  </a:cxn>
                  <a:cxn ang="0">
                    <a:pos x="8" y="47"/>
                  </a:cxn>
                  <a:cxn ang="0">
                    <a:pos x="15" y="61"/>
                  </a:cxn>
                  <a:cxn ang="0">
                    <a:pos x="18" y="76"/>
                  </a:cxn>
                  <a:cxn ang="0">
                    <a:pos x="22" y="90"/>
                  </a:cxn>
                  <a:cxn ang="0">
                    <a:pos x="26" y="104"/>
                  </a:cxn>
                  <a:cxn ang="0">
                    <a:pos x="29" y="119"/>
                  </a:cxn>
                  <a:cxn ang="0">
                    <a:pos x="29" y="133"/>
                  </a:cxn>
                  <a:cxn ang="0">
                    <a:pos x="36" y="133"/>
                  </a:cxn>
                  <a:cxn ang="0">
                    <a:pos x="36" y="119"/>
                  </a:cxn>
                  <a:cxn ang="0">
                    <a:pos x="33" y="104"/>
                  </a:cxn>
                  <a:cxn ang="0">
                    <a:pos x="29" y="90"/>
                  </a:cxn>
                  <a:cxn ang="0">
                    <a:pos x="26" y="76"/>
                  </a:cxn>
                  <a:cxn ang="0">
                    <a:pos x="22" y="58"/>
                  </a:cxn>
                  <a:cxn ang="0">
                    <a:pos x="15" y="43"/>
                  </a:cxn>
                  <a:cxn ang="0">
                    <a:pos x="11" y="29"/>
                  </a:cxn>
                  <a:cxn ang="0">
                    <a:pos x="8" y="14"/>
                  </a:cxn>
                  <a:cxn ang="0">
                    <a:pos x="0" y="18"/>
                  </a:cxn>
                  <a:cxn ang="0">
                    <a:pos x="8" y="14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8" y="14"/>
                  </a:cxn>
                </a:cxnLst>
                <a:rect l="0" t="0" r="r" b="b"/>
                <a:pathLst>
                  <a:path w="36" h="133">
                    <a:moveTo>
                      <a:pt x="8" y="14"/>
                    </a:moveTo>
                    <a:lnTo>
                      <a:pt x="0" y="18"/>
                    </a:lnTo>
                    <a:lnTo>
                      <a:pt x="4" y="29"/>
                    </a:lnTo>
                    <a:lnTo>
                      <a:pt x="8" y="47"/>
                    </a:lnTo>
                    <a:lnTo>
                      <a:pt x="15" y="61"/>
                    </a:lnTo>
                    <a:lnTo>
                      <a:pt x="18" y="76"/>
                    </a:lnTo>
                    <a:lnTo>
                      <a:pt x="22" y="90"/>
                    </a:lnTo>
                    <a:lnTo>
                      <a:pt x="26" y="104"/>
                    </a:lnTo>
                    <a:lnTo>
                      <a:pt x="29" y="119"/>
                    </a:lnTo>
                    <a:lnTo>
                      <a:pt x="29" y="133"/>
                    </a:lnTo>
                    <a:lnTo>
                      <a:pt x="36" y="133"/>
                    </a:lnTo>
                    <a:lnTo>
                      <a:pt x="36" y="119"/>
                    </a:lnTo>
                    <a:lnTo>
                      <a:pt x="33" y="104"/>
                    </a:lnTo>
                    <a:lnTo>
                      <a:pt x="29" y="90"/>
                    </a:lnTo>
                    <a:lnTo>
                      <a:pt x="26" y="76"/>
                    </a:lnTo>
                    <a:lnTo>
                      <a:pt x="22" y="58"/>
                    </a:lnTo>
                    <a:lnTo>
                      <a:pt x="15" y="43"/>
                    </a:lnTo>
                    <a:lnTo>
                      <a:pt x="11" y="29"/>
                    </a:lnTo>
                    <a:lnTo>
                      <a:pt x="8" y="14"/>
                    </a:lnTo>
                    <a:lnTo>
                      <a:pt x="0" y="18"/>
                    </a:lnTo>
                    <a:lnTo>
                      <a:pt x="8" y="14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8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3" name="Freeform 321"/>
              <p:cNvSpPr>
                <a:spLocks/>
              </p:cNvSpPr>
              <p:nvPr/>
            </p:nvSpPr>
            <p:spPr bwMode="auto">
              <a:xfrm>
                <a:off x="3185" y="1881"/>
                <a:ext cx="22" cy="1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5" y="4"/>
                  </a:cxn>
                  <a:cxn ang="0">
                    <a:pos x="15" y="7"/>
                  </a:cxn>
                  <a:cxn ang="0">
                    <a:pos x="8" y="14"/>
                  </a:cxn>
                  <a:cxn ang="0">
                    <a:pos x="0" y="18"/>
                  </a:cxn>
                  <a:cxn ang="0">
                    <a:pos x="15" y="18"/>
                  </a:cxn>
                  <a:cxn ang="0">
                    <a:pos x="18" y="14"/>
                  </a:cxn>
                  <a:cxn ang="0">
                    <a:pos x="22" y="7"/>
                  </a:cxn>
                  <a:cxn ang="0">
                    <a:pos x="18" y="11"/>
                  </a:cxn>
                  <a:cxn ang="0">
                    <a:pos x="18" y="0"/>
                  </a:cxn>
                  <a:cxn ang="0">
                    <a:pos x="15" y="4"/>
                  </a:cxn>
                  <a:cxn ang="0">
                    <a:pos x="18" y="4"/>
                  </a:cxn>
                </a:cxnLst>
                <a:rect l="0" t="0" r="r" b="b"/>
                <a:pathLst>
                  <a:path w="22" h="18">
                    <a:moveTo>
                      <a:pt x="18" y="4"/>
                    </a:moveTo>
                    <a:lnTo>
                      <a:pt x="15" y="4"/>
                    </a:lnTo>
                    <a:lnTo>
                      <a:pt x="15" y="7"/>
                    </a:lnTo>
                    <a:lnTo>
                      <a:pt x="8" y="14"/>
                    </a:lnTo>
                    <a:lnTo>
                      <a:pt x="0" y="18"/>
                    </a:lnTo>
                    <a:lnTo>
                      <a:pt x="15" y="18"/>
                    </a:lnTo>
                    <a:lnTo>
                      <a:pt x="18" y="14"/>
                    </a:lnTo>
                    <a:lnTo>
                      <a:pt x="22" y="7"/>
                    </a:lnTo>
                    <a:lnTo>
                      <a:pt x="18" y="11"/>
                    </a:lnTo>
                    <a:lnTo>
                      <a:pt x="18" y="0"/>
                    </a:lnTo>
                    <a:lnTo>
                      <a:pt x="15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4" name="Freeform 322"/>
              <p:cNvSpPr>
                <a:spLocks/>
              </p:cNvSpPr>
              <p:nvPr/>
            </p:nvSpPr>
            <p:spPr bwMode="auto">
              <a:xfrm>
                <a:off x="3203" y="1885"/>
                <a:ext cx="173" cy="133"/>
              </a:xfrm>
              <a:custGeom>
                <a:avLst/>
                <a:gdLst/>
                <a:ahLst/>
                <a:cxnLst>
                  <a:cxn ang="0">
                    <a:pos x="170" y="133"/>
                  </a:cxn>
                  <a:cxn ang="0">
                    <a:pos x="173" y="129"/>
                  </a:cxn>
                  <a:cxn ang="0">
                    <a:pos x="162" y="118"/>
                  </a:cxn>
                  <a:cxn ang="0">
                    <a:pos x="155" y="108"/>
                  </a:cxn>
                  <a:cxn ang="0">
                    <a:pos x="148" y="97"/>
                  </a:cxn>
                  <a:cxn ang="0">
                    <a:pos x="126" y="75"/>
                  </a:cxn>
                  <a:cxn ang="0">
                    <a:pos x="119" y="64"/>
                  </a:cxn>
                  <a:cxn ang="0">
                    <a:pos x="108" y="57"/>
                  </a:cxn>
                  <a:cxn ang="0">
                    <a:pos x="98" y="46"/>
                  </a:cxn>
                  <a:cxn ang="0">
                    <a:pos x="87" y="39"/>
                  </a:cxn>
                  <a:cxn ang="0">
                    <a:pos x="76" y="32"/>
                  </a:cxn>
                  <a:cxn ang="0">
                    <a:pos x="62" y="25"/>
                  </a:cxn>
                  <a:cxn ang="0">
                    <a:pos x="51" y="18"/>
                  </a:cxn>
                  <a:cxn ang="0">
                    <a:pos x="40" y="10"/>
                  </a:cxn>
                  <a:cxn ang="0">
                    <a:pos x="26" y="7"/>
                  </a:cxn>
                  <a:cxn ang="0">
                    <a:pos x="15" y="3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11" y="10"/>
                  </a:cxn>
                  <a:cxn ang="0">
                    <a:pos x="22" y="14"/>
                  </a:cxn>
                  <a:cxn ang="0">
                    <a:pos x="36" y="18"/>
                  </a:cxn>
                  <a:cxn ang="0">
                    <a:pos x="47" y="25"/>
                  </a:cxn>
                  <a:cxn ang="0">
                    <a:pos x="58" y="32"/>
                  </a:cxn>
                  <a:cxn ang="0">
                    <a:pos x="72" y="36"/>
                  </a:cxn>
                  <a:cxn ang="0">
                    <a:pos x="90" y="54"/>
                  </a:cxn>
                  <a:cxn ang="0">
                    <a:pos x="101" y="61"/>
                  </a:cxn>
                  <a:cxn ang="0">
                    <a:pos x="112" y="72"/>
                  </a:cxn>
                  <a:cxn ang="0">
                    <a:pos x="123" y="79"/>
                  </a:cxn>
                  <a:cxn ang="0">
                    <a:pos x="130" y="90"/>
                  </a:cxn>
                  <a:cxn ang="0">
                    <a:pos x="152" y="111"/>
                  </a:cxn>
                  <a:cxn ang="0">
                    <a:pos x="159" y="122"/>
                  </a:cxn>
                  <a:cxn ang="0">
                    <a:pos x="166" y="133"/>
                  </a:cxn>
                  <a:cxn ang="0">
                    <a:pos x="166" y="129"/>
                  </a:cxn>
                  <a:cxn ang="0">
                    <a:pos x="170" y="133"/>
                  </a:cxn>
                  <a:cxn ang="0">
                    <a:pos x="173" y="133"/>
                  </a:cxn>
                  <a:cxn ang="0">
                    <a:pos x="173" y="129"/>
                  </a:cxn>
                  <a:cxn ang="0">
                    <a:pos x="170" y="133"/>
                  </a:cxn>
                </a:cxnLst>
                <a:rect l="0" t="0" r="r" b="b"/>
                <a:pathLst>
                  <a:path w="173" h="133">
                    <a:moveTo>
                      <a:pt x="170" y="133"/>
                    </a:moveTo>
                    <a:lnTo>
                      <a:pt x="173" y="129"/>
                    </a:lnTo>
                    <a:lnTo>
                      <a:pt x="162" y="118"/>
                    </a:lnTo>
                    <a:lnTo>
                      <a:pt x="155" y="108"/>
                    </a:lnTo>
                    <a:lnTo>
                      <a:pt x="148" y="97"/>
                    </a:lnTo>
                    <a:lnTo>
                      <a:pt x="126" y="75"/>
                    </a:lnTo>
                    <a:lnTo>
                      <a:pt x="119" y="64"/>
                    </a:lnTo>
                    <a:lnTo>
                      <a:pt x="108" y="57"/>
                    </a:lnTo>
                    <a:lnTo>
                      <a:pt x="98" y="46"/>
                    </a:lnTo>
                    <a:lnTo>
                      <a:pt x="87" y="39"/>
                    </a:lnTo>
                    <a:lnTo>
                      <a:pt x="76" y="32"/>
                    </a:lnTo>
                    <a:lnTo>
                      <a:pt x="62" y="25"/>
                    </a:lnTo>
                    <a:lnTo>
                      <a:pt x="51" y="18"/>
                    </a:lnTo>
                    <a:lnTo>
                      <a:pt x="40" y="10"/>
                    </a:lnTo>
                    <a:lnTo>
                      <a:pt x="26" y="7"/>
                    </a:lnTo>
                    <a:lnTo>
                      <a:pt x="15" y="3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11" y="10"/>
                    </a:lnTo>
                    <a:lnTo>
                      <a:pt x="22" y="14"/>
                    </a:lnTo>
                    <a:lnTo>
                      <a:pt x="36" y="18"/>
                    </a:lnTo>
                    <a:lnTo>
                      <a:pt x="47" y="25"/>
                    </a:lnTo>
                    <a:lnTo>
                      <a:pt x="58" y="32"/>
                    </a:lnTo>
                    <a:lnTo>
                      <a:pt x="72" y="36"/>
                    </a:lnTo>
                    <a:lnTo>
                      <a:pt x="90" y="54"/>
                    </a:lnTo>
                    <a:lnTo>
                      <a:pt x="101" y="61"/>
                    </a:lnTo>
                    <a:lnTo>
                      <a:pt x="112" y="72"/>
                    </a:lnTo>
                    <a:lnTo>
                      <a:pt x="123" y="79"/>
                    </a:lnTo>
                    <a:lnTo>
                      <a:pt x="130" y="90"/>
                    </a:lnTo>
                    <a:lnTo>
                      <a:pt x="152" y="111"/>
                    </a:lnTo>
                    <a:lnTo>
                      <a:pt x="159" y="122"/>
                    </a:lnTo>
                    <a:lnTo>
                      <a:pt x="166" y="133"/>
                    </a:lnTo>
                    <a:lnTo>
                      <a:pt x="166" y="129"/>
                    </a:lnTo>
                    <a:lnTo>
                      <a:pt x="170" y="133"/>
                    </a:lnTo>
                    <a:lnTo>
                      <a:pt x="173" y="133"/>
                    </a:lnTo>
                    <a:lnTo>
                      <a:pt x="173" y="129"/>
                    </a:lnTo>
                    <a:lnTo>
                      <a:pt x="170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5" name="Freeform 323"/>
              <p:cNvSpPr>
                <a:spLocks/>
              </p:cNvSpPr>
              <p:nvPr/>
            </p:nvSpPr>
            <p:spPr bwMode="auto">
              <a:xfrm>
                <a:off x="3279" y="2014"/>
                <a:ext cx="94" cy="195"/>
              </a:xfrm>
              <a:custGeom>
                <a:avLst/>
                <a:gdLst/>
                <a:ahLst/>
                <a:cxnLst>
                  <a:cxn ang="0">
                    <a:pos x="7" y="195"/>
                  </a:cxn>
                  <a:cxn ang="0">
                    <a:pos x="7" y="151"/>
                  </a:cxn>
                  <a:cxn ang="0">
                    <a:pos x="11" y="137"/>
                  </a:cxn>
                  <a:cxn ang="0">
                    <a:pos x="14" y="126"/>
                  </a:cxn>
                  <a:cxn ang="0">
                    <a:pos x="18" y="112"/>
                  </a:cxn>
                  <a:cxn ang="0">
                    <a:pos x="22" y="101"/>
                  </a:cxn>
                  <a:cxn ang="0">
                    <a:pos x="25" y="87"/>
                  </a:cxn>
                  <a:cxn ang="0">
                    <a:pos x="32" y="76"/>
                  </a:cxn>
                  <a:cxn ang="0">
                    <a:pos x="40" y="61"/>
                  </a:cxn>
                  <a:cxn ang="0">
                    <a:pos x="47" y="54"/>
                  </a:cxn>
                  <a:cxn ang="0">
                    <a:pos x="54" y="43"/>
                  </a:cxn>
                  <a:cxn ang="0">
                    <a:pos x="65" y="33"/>
                  </a:cxn>
                  <a:cxn ang="0">
                    <a:pos x="72" y="22"/>
                  </a:cxn>
                  <a:cxn ang="0">
                    <a:pos x="83" y="15"/>
                  </a:cxn>
                  <a:cxn ang="0">
                    <a:pos x="94" y="4"/>
                  </a:cxn>
                  <a:cxn ang="0">
                    <a:pos x="90" y="0"/>
                  </a:cxn>
                  <a:cxn ang="0">
                    <a:pos x="79" y="7"/>
                  </a:cxn>
                  <a:cxn ang="0">
                    <a:pos x="68" y="18"/>
                  </a:cxn>
                  <a:cxn ang="0">
                    <a:pos x="58" y="25"/>
                  </a:cxn>
                  <a:cxn ang="0">
                    <a:pos x="47" y="36"/>
                  </a:cxn>
                  <a:cxn ang="0">
                    <a:pos x="40" y="47"/>
                  </a:cxn>
                  <a:cxn ang="0">
                    <a:pos x="32" y="61"/>
                  </a:cxn>
                  <a:cxn ang="0">
                    <a:pos x="25" y="72"/>
                  </a:cxn>
                  <a:cxn ang="0">
                    <a:pos x="18" y="83"/>
                  </a:cxn>
                  <a:cxn ang="0">
                    <a:pos x="14" y="97"/>
                  </a:cxn>
                  <a:cxn ang="0">
                    <a:pos x="11" y="112"/>
                  </a:cxn>
                  <a:cxn ang="0">
                    <a:pos x="7" y="123"/>
                  </a:cxn>
                  <a:cxn ang="0">
                    <a:pos x="4" y="137"/>
                  </a:cxn>
                  <a:cxn ang="0">
                    <a:pos x="4" y="151"/>
                  </a:cxn>
                  <a:cxn ang="0">
                    <a:pos x="0" y="166"/>
                  </a:cxn>
                  <a:cxn ang="0">
                    <a:pos x="0" y="195"/>
                  </a:cxn>
                  <a:cxn ang="0">
                    <a:pos x="7" y="195"/>
                  </a:cxn>
                </a:cxnLst>
                <a:rect l="0" t="0" r="r" b="b"/>
                <a:pathLst>
                  <a:path w="94" h="195">
                    <a:moveTo>
                      <a:pt x="7" y="195"/>
                    </a:moveTo>
                    <a:lnTo>
                      <a:pt x="7" y="151"/>
                    </a:lnTo>
                    <a:lnTo>
                      <a:pt x="11" y="137"/>
                    </a:lnTo>
                    <a:lnTo>
                      <a:pt x="14" y="126"/>
                    </a:lnTo>
                    <a:lnTo>
                      <a:pt x="18" y="112"/>
                    </a:lnTo>
                    <a:lnTo>
                      <a:pt x="22" y="101"/>
                    </a:lnTo>
                    <a:lnTo>
                      <a:pt x="25" y="87"/>
                    </a:lnTo>
                    <a:lnTo>
                      <a:pt x="32" y="76"/>
                    </a:lnTo>
                    <a:lnTo>
                      <a:pt x="40" y="61"/>
                    </a:lnTo>
                    <a:lnTo>
                      <a:pt x="47" y="54"/>
                    </a:lnTo>
                    <a:lnTo>
                      <a:pt x="54" y="43"/>
                    </a:lnTo>
                    <a:lnTo>
                      <a:pt x="65" y="33"/>
                    </a:lnTo>
                    <a:lnTo>
                      <a:pt x="72" y="22"/>
                    </a:lnTo>
                    <a:lnTo>
                      <a:pt x="83" y="15"/>
                    </a:lnTo>
                    <a:lnTo>
                      <a:pt x="94" y="4"/>
                    </a:lnTo>
                    <a:lnTo>
                      <a:pt x="90" y="0"/>
                    </a:lnTo>
                    <a:lnTo>
                      <a:pt x="79" y="7"/>
                    </a:lnTo>
                    <a:lnTo>
                      <a:pt x="68" y="18"/>
                    </a:lnTo>
                    <a:lnTo>
                      <a:pt x="58" y="25"/>
                    </a:lnTo>
                    <a:lnTo>
                      <a:pt x="47" y="36"/>
                    </a:lnTo>
                    <a:lnTo>
                      <a:pt x="40" y="47"/>
                    </a:lnTo>
                    <a:lnTo>
                      <a:pt x="32" y="61"/>
                    </a:lnTo>
                    <a:lnTo>
                      <a:pt x="25" y="72"/>
                    </a:lnTo>
                    <a:lnTo>
                      <a:pt x="18" y="83"/>
                    </a:lnTo>
                    <a:lnTo>
                      <a:pt x="14" y="97"/>
                    </a:lnTo>
                    <a:lnTo>
                      <a:pt x="11" y="112"/>
                    </a:lnTo>
                    <a:lnTo>
                      <a:pt x="7" y="123"/>
                    </a:lnTo>
                    <a:lnTo>
                      <a:pt x="4" y="137"/>
                    </a:lnTo>
                    <a:lnTo>
                      <a:pt x="4" y="151"/>
                    </a:lnTo>
                    <a:lnTo>
                      <a:pt x="0" y="166"/>
                    </a:lnTo>
                    <a:lnTo>
                      <a:pt x="0" y="195"/>
                    </a:lnTo>
                    <a:lnTo>
                      <a:pt x="7" y="1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6" name="Freeform 324"/>
              <p:cNvSpPr>
                <a:spLocks/>
              </p:cNvSpPr>
              <p:nvPr/>
            </p:nvSpPr>
            <p:spPr bwMode="auto">
              <a:xfrm>
                <a:off x="3279" y="2209"/>
                <a:ext cx="36" cy="280"/>
              </a:xfrm>
              <a:custGeom>
                <a:avLst/>
                <a:gdLst/>
                <a:ahLst/>
                <a:cxnLst>
                  <a:cxn ang="0">
                    <a:pos x="32" y="280"/>
                  </a:cxn>
                  <a:cxn ang="0">
                    <a:pos x="36" y="277"/>
                  </a:cxn>
                  <a:cxn ang="0">
                    <a:pos x="29" y="244"/>
                  </a:cxn>
                  <a:cxn ang="0">
                    <a:pos x="22" y="212"/>
                  </a:cxn>
                  <a:cxn ang="0">
                    <a:pos x="18" y="180"/>
                  </a:cxn>
                  <a:cxn ang="0">
                    <a:pos x="14" y="144"/>
                  </a:cxn>
                  <a:cxn ang="0">
                    <a:pos x="11" y="108"/>
                  </a:cxn>
                  <a:cxn ang="0">
                    <a:pos x="11" y="36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4" y="36"/>
                  </a:cxn>
                  <a:cxn ang="0">
                    <a:pos x="4" y="72"/>
                  </a:cxn>
                  <a:cxn ang="0">
                    <a:pos x="7" y="108"/>
                  </a:cxn>
                  <a:cxn ang="0">
                    <a:pos x="7" y="144"/>
                  </a:cxn>
                  <a:cxn ang="0">
                    <a:pos x="11" y="180"/>
                  </a:cxn>
                  <a:cxn ang="0">
                    <a:pos x="14" y="212"/>
                  </a:cxn>
                  <a:cxn ang="0">
                    <a:pos x="22" y="248"/>
                  </a:cxn>
                  <a:cxn ang="0">
                    <a:pos x="29" y="277"/>
                  </a:cxn>
                  <a:cxn ang="0">
                    <a:pos x="32" y="273"/>
                  </a:cxn>
                  <a:cxn ang="0">
                    <a:pos x="32" y="280"/>
                  </a:cxn>
                  <a:cxn ang="0">
                    <a:pos x="36" y="280"/>
                  </a:cxn>
                  <a:cxn ang="0">
                    <a:pos x="36" y="277"/>
                  </a:cxn>
                  <a:cxn ang="0">
                    <a:pos x="32" y="280"/>
                  </a:cxn>
                </a:cxnLst>
                <a:rect l="0" t="0" r="r" b="b"/>
                <a:pathLst>
                  <a:path w="36" h="280">
                    <a:moveTo>
                      <a:pt x="32" y="280"/>
                    </a:moveTo>
                    <a:lnTo>
                      <a:pt x="36" y="277"/>
                    </a:lnTo>
                    <a:lnTo>
                      <a:pt x="29" y="244"/>
                    </a:lnTo>
                    <a:lnTo>
                      <a:pt x="22" y="212"/>
                    </a:lnTo>
                    <a:lnTo>
                      <a:pt x="18" y="180"/>
                    </a:lnTo>
                    <a:lnTo>
                      <a:pt x="14" y="144"/>
                    </a:lnTo>
                    <a:lnTo>
                      <a:pt x="11" y="108"/>
                    </a:lnTo>
                    <a:lnTo>
                      <a:pt x="11" y="3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4" y="36"/>
                    </a:lnTo>
                    <a:lnTo>
                      <a:pt x="4" y="72"/>
                    </a:lnTo>
                    <a:lnTo>
                      <a:pt x="7" y="108"/>
                    </a:lnTo>
                    <a:lnTo>
                      <a:pt x="7" y="144"/>
                    </a:lnTo>
                    <a:lnTo>
                      <a:pt x="11" y="180"/>
                    </a:lnTo>
                    <a:lnTo>
                      <a:pt x="14" y="212"/>
                    </a:lnTo>
                    <a:lnTo>
                      <a:pt x="22" y="248"/>
                    </a:lnTo>
                    <a:lnTo>
                      <a:pt x="29" y="277"/>
                    </a:lnTo>
                    <a:lnTo>
                      <a:pt x="32" y="273"/>
                    </a:lnTo>
                    <a:lnTo>
                      <a:pt x="32" y="280"/>
                    </a:lnTo>
                    <a:lnTo>
                      <a:pt x="36" y="280"/>
                    </a:lnTo>
                    <a:lnTo>
                      <a:pt x="36" y="277"/>
                    </a:lnTo>
                    <a:lnTo>
                      <a:pt x="32" y="2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7" name="Freeform 325"/>
              <p:cNvSpPr>
                <a:spLocks/>
              </p:cNvSpPr>
              <p:nvPr/>
            </p:nvSpPr>
            <p:spPr bwMode="auto">
              <a:xfrm>
                <a:off x="3207" y="2479"/>
                <a:ext cx="104" cy="10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7" y="7"/>
                  </a:cxn>
                  <a:cxn ang="0">
                    <a:pos x="54" y="7"/>
                  </a:cxn>
                  <a:cxn ang="0">
                    <a:pos x="58" y="10"/>
                  </a:cxn>
                  <a:cxn ang="0">
                    <a:pos x="104" y="10"/>
                  </a:cxn>
                  <a:cxn ang="0">
                    <a:pos x="104" y="3"/>
                  </a:cxn>
                  <a:cxn ang="0">
                    <a:pos x="72" y="3"/>
                  </a:cxn>
                  <a:cxn ang="0">
                    <a:pos x="65" y="0"/>
                  </a:cxn>
                  <a:cxn ang="0">
                    <a:pos x="7" y="0"/>
                  </a:cxn>
                  <a:cxn ang="0">
                    <a:pos x="4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4" y="7"/>
                  </a:cxn>
                  <a:cxn ang="0">
                    <a:pos x="11" y="3"/>
                  </a:cxn>
                </a:cxnLst>
                <a:rect l="0" t="0" r="r" b="b"/>
                <a:pathLst>
                  <a:path w="104" h="10">
                    <a:moveTo>
                      <a:pt x="11" y="3"/>
                    </a:moveTo>
                    <a:lnTo>
                      <a:pt x="7" y="7"/>
                    </a:lnTo>
                    <a:lnTo>
                      <a:pt x="54" y="7"/>
                    </a:lnTo>
                    <a:lnTo>
                      <a:pt x="58" y="10"/>
                    </a:lnTo>
                    <a:lnTo>
                      <a:pt x="104" y="10"/>
                    </a:lnTo>
                    <a:lnTo>
                      <a:pt x="104" y="3"/>
                    </a:lnTo>
                    <a:lnTo>
                      <a:pt x="72" y="3"/>
                    </a:lnTo>
                    <a:lnTo>
                      <a:pt x="65" y="0"/>
                    </a:lnTo>
                    <a:lnTo>
                      <a:pt x="7" y="0"/>
                    </a:lnTo>
                    <a:lnTo>
                      <a:pt x="4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8" name="Freeform 326"/>
              <p:cNvSpPr>
                <a:spLocks/>
              </p:cNvSpPr>
              <p:nvPr/>
            </p:nvSpPr>
            <p:spPr bwMode="auto">
              <a:xfrm>
                <a:off x="3211" y="2482"/>
                <a:ext cx="36" cy="58"/>
              </a:xfrm>
              <a:custGeom>
                <a:avLst/>
                <a:gdLst/>
                <a:ahLst/>
                <a:cxnLst>
                  <a:cxn ang="0">
                    <a:pos x="32" y="51"/>
                  </a:cxn>
                  <a:cxn ang="0">
                    <a:pos x="36" y="51"/>
                  </a:cxn>
                  <a:cxn ang="0">
                    <a:pos x="28" y="47"/>
                  </a:cxn>
                  <a:cxn ang="0">
                    <a:pos x="21" y="40"/>
                  </a:cxn>
                  <a:cxn ang="0">
                    <a:pos x="18" y="33"/>
                  </a:cxn>
                  <a:cxn ang="0">
                    <a:pos x="14" y="29"/>
                  </a:cxn>
                  <a:cxn ang="0">
                    <a:pos x="14" y="22"/>
                  </a:cxn>
                  <a:cxn ang="0">
                    <a:pos x="10" y="15"/>
                  </a:cxn>
                  <a:cxn ang="0">
                    <a:pos x="10" y="7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3" y="15"/>
                  </a:cxn>
                  <a:cxn ang="0">
                    <a:pos x="7" y="22"/>
                  </a:cxn>
                  <a:cxn ang="0">
                    <a:pos x="10" y="29"/>
                  </a:cxn>
                  <a:cxn ang="0">
                    <a:pos x="14" y="36"/>
                  </a:cxn>
                  <a:cxn ang="0">
                    <a:pos x="18" y="43"/>
                  </a:cxn>
                  <a:cxn ang="0">
                    <a:pos x="25" y="51"/>
                  </a:cxn>
                  <a:cxn ang="0">
                    <a:pos x="32" y="54"/>
                  </a:cxn>
                  <a:cxn ang="0">
                    <a:pos x="32" y="58"/>
                  </a:cxn>
                  <a:cxn ang="0">
                    <a:pos x="32" y="54"/>
                  </a:cxn>
                  <a:cxn ang="0">
                    <a:pos x="32" y="51"/>
                  </a:cxn>
                </a:cxnLst>
                <a:rect l="0" t="0" r="r" b="b"/>
                <a:pathLst>
                  <a:path w="36" h="58">
                    <a:moveTo>
                      <a:pt x="32" y="51"/>
                    </a:moveTo>
                    <a:lnTo>
                      <a:pt x="36" y="51"/>
                    </a:lnTo>
                    <a:lnTo>
                      <a:pt x="28" y="47"/>
                    </a:lnTo>
                    <a:lnTo>
                      <a:pt x="21" y="40"/>
                    </a:lnTo>
                    <a:lnTo>
                      <a:pt x="18" y="33"/>
                    </a:lnTo>
                    <a:lnTo>
                      <a:pt x="14" y="29"/>
                    </a:lnTo>
                    <a:lnTo>
                      <a:pt x="14" y="22"/>
                    </a:lnTo>
                    <a:lnTo>
                      <a:pt x="10" y="15"/>
                    </a:lnTo>
                    <a:lnTo>
                      <a:pt x="10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3" y="15"/>
                    </a:lnTo>
                    <a:lnTo>
                      <a:pt x="7" y="22"/>
                    </a:lnTo>
                    <a:lnTo>
                      <a:pt x="10" y="29"/>
                    </a:lnTo>
                    <a:lnTo>
                      <a:pt x="14" y="36"/>
                    </a:lnTo>
                    <a:lnTo>
                      <a:pt x="18" y="43"/>
                    </a:lnTo>
                    <a:lnTo>
                      <a:pt x="25" y="51"/>
                    </a:lnTo>
                    <a:lnTo>
                      <a:pt x="32" y="54"/>
                    </a:lnTo>
                    <a:lnTo>
                      <a:pt x="32" y="58"/>
                    </a:lnTo>
                    <a:lnTo>
                      <a:pt x="32" y="54"/>
                    </a:lnTo>
                    <a:lnTo>
                      <a:pt x="32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79" name="Freeform 327"/>
              <p:cNvSpPr>
                <a:spLocks/>
              </p:cNvSpPr>
              <p:nvPr/>
            </p:nvSpPr>
            <p:spPr bwMode="auto">
              <a:xfrm>
                <a:off x="3243" y="2533"/>
                <a:ext cx="94" cy="14"/>
              </a:xfrm>
              <a:custGeom>
                <a:avLst/>
                <a:gdLst/>
                <a:ahLst/>
                <a:cxnLst>
                  <a:cxn ang="0">
                    <a:pos x="94" y="10"/>
                  </a:cxn>
                  <a:cxn ang="0">
                    <a:pos x="90" y="7"/>
                  </a:cxn>
                  <a:cxn ang="0">
                    <a:pos x="79" y="3"/>
                  </a:cxn>
                  <a:cxn ang="0">
                    <a:pos x="58" y="3"/>
                  </a:cxn>
                  <a:cxn ang="0">
                    <a:pos x="47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11" y="7"/>
                  </a:cxn>
                  <a:cxn ang="0">
                    <a:pos x="22" y="3"/>
                  </a:cxn>
                  <a:cxn ang="0">
                    <a:pos x="36" y="7"/>
                  </a:cxn>
                  <a:cxn ang="0">
                    <a:pos x="47" y="7"/>
                  </a:cxn>
                  <a:cxn ang="0">
                    <a:pos x="58" y="10"/>
                  </a:cxn>
                  <a:cxn ang="0">
                    <a:pos x="79" y="10"/>
                  </a:cxn>
                  <a:cxn ang="0">
                    <a:pos x="90" y="14"/>
                  </a:cxn>
                  <a:cxn ang="0">
                    <a:pos x="86" y="10"/>
                  </a:cxn>
                  <a:cxn ang="0">
                    <a:pos x="94" y="10"/>
                  </a:cxn>
                  <a:cxn ang="0">
                    <a:pos x="94" y="7"/>
                  </a:cxn>
                  <a:cxn ang="0">
                    <a:pos x="90" y="7"/>
                  </a:cxn>
                  <a:cxn ang="0">
                    <a:pos x="94" y="10"/>
                  </a:cxn>
                </a:cxnLst>
                <a:rect l="0" t="0" r="r" b="b"/>
                <a:pathLst>
                  <a:path w="94" h="14">
                    <a:moveTo>
                      <a:pt x="94" y="10"/>
                    </a:moveTo>
                    <a:lnTo>
                      <a:pt x="90" y="7"/>
                    </a:lnTo>
                    <a:lnTo>
                      <a:pt x="79" y="3"/>
                    </a:lnTo>
                    <a:lnTo>
                      <a:pt x="58" y="3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1" y="7"/>
                    </a:lnTo>
                    <a:lnTo>
                      <a:pt x="22" y="3"/>
                    </a:lnTo>
                    <a:lnTo>
                      <a:pt x="36" y="7"/>
                    </a:lnTo>
                    <a:lnTo>
                      <a:pt x="47" y="7"/>
                    </a:lnTo>
                    <a:lnTo>
                      <a:pt x="58" y="10"/>
                    </a:lnTo>
                    <a:lnTo>
                      <a:pt x="79" y="10"/>
                    </a:lnTo>
                    <a:lnTo>
                      <a:pt x="90" y="14"/>
                    </a:lnTo>
                    <a:lnTo>
                      <a:pt x="86" y="10"/>
                    </a:lnTo>
                    <a:lnTo>
                      <a:pt x="94" y="10"/>
                    </a:lnTo>
                    <a:lnTo>
                      <a:pt x="94" y="7"/>
                    </a:lnTo>
                    <a:lnTo>
                      <a:pt x="90" y="7"/>
                    </a:lnTo>
                    <a:lnTo>
                      <a:pt x="94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0" name="Freeform 328"/>
              <p:cNvSpPr>
                <a:spLocks/>
              </p:cNvSpPr>
              <p:nvPr/>
            </p:nvSpPr>
            <p:spPr bwMode="auto">
              <a:xfrm>
                <a:off x="3329" y="2543"/>
                <a:ext cx="47" cy="98"/>
              </a:xfrm>
              <a:custGeom>
                <a:avLst/>
                <a:gdLst/>
                <a:ahLst/>
                <a:cxnLst>
                  <a:cxn ang="0">
                    <a:pos x="47" y="98"/>
                  </a:cxn>
                  <a:cxn ang="0">
                    <a:pos x="47" y="94"/>
                  </a:cxn>
                  <a:cxn ang="0">
                    <a:pos x="44" y="83"/>
                  </a:cxn>
                  <a:cxn ang="0">
                    <a:pos x="36" y="72"/>
                  </a:cxn>
                  <a:cxn ang="0">
                    <a:pos x="33" y="62"/>
                  </a:cxn>
                  <a:cxn ang="0">
                    <a:pos x="26" y="47"/>
                  </a:cxn>
                  <a:cxn ang="0">
                    <a:pos x="22" y="36"/>
                  </a:cxn>
                  <a:cxn ang="0">
                    <a:pos x="15" y="26"/>
                  </a:cxn>
                  <a:cxn ang="0">
                    <a:pos x="11" y="11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4" y="11"/>
                  </a:cxn>
                  <a:cxn ang="0">
                    <a:pos x="8" y="26"/>
                  </a:cxn>
                  <a:cxn ang="0">
                    <a:pos x="15" y="40"/>
                  </a:cxn>
                  <a:cxn ang="0">
                    <a:pos x="18" y="51"/>
                  </a:cxn>
                  <a:cxn ang="0">
                    <a:pos x="26" y="65"/>
                  </a:cxn>
                  <a:cxn ang="0">
                    <a:pos x="33" y="72"/>
                  </a:cxn>
                  <a:cxn ang="0">
                    <a:pos x="36" y="87"/>
                  </a:cxn>
                  <a:cxn ang="0">
                    <a:pos x="40" y="98"/>
                  </a:cxn>
                  <a:cxn ang="0">
                    <a:pos x="40" y="94"/>
                  </a:cxn>
                  <a:cxn ang="0">
                    <a:pos x="47" y="98"/>
                  </a:cxn>
                  <a:cxn ang="0">
                    <a:pos x="47" y="94"/>
                  </a:cxn>
                  <a:cxn ang="0">
                    <a:pos x="47" y="98"/>
                  </a:cxn>
                </a:cxnLst>
                <a:rect l="0" t="0" r="r" b="b"/>
                <a:pathLst>
                  <a:path w="47" h="98">
                    <a:moveTo>
                      <a:pt x="47" y="98"/>
                    </a:moveTo>
                    <a:lnTo>
                      <a:pt x="47" y="94"/>
                    </a:lnTo>
                    <a:lnTo>
                      <a:pt x="44" y="83"/>
                    </a:lnTo>
                    <a:lnTo>
                      <a:pt x="36" y="72"/>
                    </a:lnTo>
                    <a:lnTo>
                      <a:pt x="33" y="62"/>
                    </a:lnTo>
                    <a:lnTo>
                      <a:pt x="26" y="47"/>
                    </a:lnTo>
                    <a:lnTo>
                      <a:pt x="22" y="36"/>
                    </a:lnTo>
                    <a:lnTo>
                      <a:pt x="15" y="26"/>
                    </a:lnTo>
                    <a:lnTo>
                      <a:pt x="11" y="11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4" y="11"/>
                    </a:lnTo>
                    <a:lnTo>
                      <a:pt x="8" y="26"/>
                    </a:lnTo>
                    <a:lnTo>
                      <a:pt x="15" y="40"/>
                    </a:lnTo>
                    <a:lnTo>
                      <a:pt x="18" y="51"/>
                    </a:lnTo>
                    <a:lnTo>
                      <a:pt x="26" y="65"/>
                    </a:lnTo>
                    <a:lnTo>
                      <a:pt x="33" y="72"/>
                    </a:lnTo>
                    <a:lnTo>
                      <a:pt x="36" y="87"/>
                    </a:lnTo>
                    <a:lnTo>
                      <a:pt x="40" y="98"/>
                    </a:lnTo>
                    <a:lnTo>
                      <a:pt x="40" y="94"/>
                    </a:lnTo>
                    <a:lnTo>
                      <a:pt x="47" y="98"/>
                    </a:lnTo>
                    <a:lnTo>
                      <a:pt x="47" y="94"/>
                    </a:lnTo>
                    <a:lnTo>
                      <a:pt x="47" y="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Freeform 329"/>
              <p:cNvSpPr>
                <a:spLocks/>
              </p:cNvSpPr>
              <p:nvPr/>
            </p:nvSpPr>
            <p:spPr bwMode="auto">
              <a:xfrm>
                <a:off x="3185" y="2637"/>
                <a:ext cx="191" cy="86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15" y="83"/>
                  </a:cxn>
                  <a:cxn ang="0">
                    <a:pos x="26" y="79"/>
                  </a:cxn>
                  <a:cxn ang="0">
                    <a:pos x="40" y="76"/>
                  </a:cxn>
                  <a:cxn ang="0">
                    <a:pos x="54" y="76"/>
                  </a:cxn>
                  <a:cxn ang="0">
                    <a:pos x="65" y="72"/>
                  </a:cxn>
                  <a:cxn ang="0">
                    <a:pos x="80" y="68"/>
                  </a:cxn>
                  <a:cxn ang="0">
                    <a:pos x="90" y="65"/>
                  </a:cxn>
                  <a:cxn ang="0">
                    <a:pos x="101" y="61"/>
                  </a:cxn>
                  <a:cxn ang="0">
                    <a:pos x="116" y="54"/>
                  </a:cxn>
                  <a:cxn ang="0">
                    <a:pos x="126" y="50"/>
                  </a:cxn>
                  <a:cxn ang="0">
                    <a:pos x="141" y="47"/>
                  </a:cxn>
                  <a:cxn ang="0">
                    <a:pos x="152" y="40"/>
                  </a:cxn>
                  <a:cxn ang="0">
                    <a:pos x="162" y="32"/>
                  </a:cxn>
                  <a:cxn ang="0">
                    <a:pos x="191" y="4"/>
                  </a:cxn>
                  <a:cxn ang="0">
                    <a:pos x="184" y="0"/>
                  </a:cxn>
                  <a:cxn ang="0">
                    <a:pos x="177" y="11"/>
                  </a:cxn>
                  <a:cxn ang="0">
                    <a:pos x="166" y="18"/>
                  </a:cxn>
                  <a:cxn ang="0">
                    <a:pos x="159" y="25"/>
                  </a:cxn>
                  <a:cxn ang="0">
                    <a:pos x="148" y="32"/>
                  </a:cxn>
                  <a:cxn ang="0">
                    <a:pos x="137" y="40"/>
                  </a:cxn>
                  <a:cxn ang="0">
                    <a:pos x="126" y="43"/>
                  </a:cxn>
                  <a:cxn ang="0">
                    <a:pos x="112" y="50"/>
                  </a:cxn>
                  <a:cxn ang="0">
                    <a:pos x="101" y="54"/>
                  </a:cxn>
                  <a:cxn ang="0">
                    <a:pos x="90" y="58"/>
                  </a:cxn>
                  <a:cxn ang="0">
                    <a:pos x="76" y="61"/>
                  </a:cxn>
                  <a:cxn ang="0">
                    <a:pos x="65" y="65"/>
                  </a:cxn>
                  <a:cxn ang="0">
                    <a:pos x="51" y="68"/>
                  </a:cxn>
                  <a:cxn ang="0">
                    <a:pos x="40" y="72"/>
                  </a:cxn>
                  <a:cxn ang="0">
                    <a:pos x="26" y="76"/>
                  </a:cxn>
                  <a:cxn ang="0">
                    <a:pos x="15" y="76"/>
                  </a:cxn>
                  <a:cxn ang="0">
                    <a:pos x="0" y="79"/>
                  </a:cxn>
                  <a:cxn ang="0">
                    <a:pos x="0" y="86"/>
                  </a:cxn>
                </a:cxnLst>
                <a:rect l="0" t="0" r="r" b="b"/>
                <a:pathLst>
                  <a:path w="191" h="86">
                    <a:moveTo>
                      <a:pt x="0" y="86"/>
                    </a:moveTo>
                    <a:lnTo>
                      <a:pt x="15" y="83"/>
                    </a:lnTo>
                    <a:lnTo>
                      <a:pt x="26" y="79"/>
                    </a:lnTo>
                    <a:lnTo>
                      <a:pt x="40" y="76"/>
                    </a:lnTo>
                    <a:lnTo>
                      <a:pt x="54" y="76"/>
                    </a:lnTo>
                    <a:lnTo>
                      <a:pt x="65" y="72"/>
                    </a:lnTo>
                    <a:lnTo>
                      <a:pt x="80" y="68"/>
                    </a:lnTo>
                    <a:lnTo>
                      <a:pt x="90" y="65"/>
                    </a:lnTo>
                    <a:lnTo>
                      <a:pt x="101" y="61"/>
                    </a:lnTo>
                    <a:lnTo>
                      <a:pt x="116" y="54"/>
                    </a:lnTo>
                    <a:lnTo>
                      <a:pt x="126" y="50"/>
                    </a:lnTo>
                    <a:lnTo>
                      <a:pt x="141" y="47"/>
                    </a:lnTo>
                    <a:lnTo>
                      <a:pt x="152" y="40"/>
                    </a:lnTo>
                    <a:lnTo>
                      <a:pt x="162" y="32"/>
                    </a:lnTo>
                    <a:lnTo>
                      <a:pt x="191" y="4"/>
                    </a:lnTo>
                    <a:lnTo>
                      <a:pt x="184" y="0"/>
                    </a:lnTo>
                    <a:lnTo>
                      <a:pt x="177" y="11"/>
                    </a:lnTo>
                    <a:lnTo>
                      <a:pt x="166" y="18"/>
                    </a:lnTo>
                    <a:lnTo>
                      <a:pt x="159" y="25"/>
                    </a:lnTo>
                    <a:lnTo>
                      <a:pt x="148" y="32"/>
                    </a:lnTo>
                    <a:lnTo>
                      <a:pt x="137" y="40"/>
                    </a:lnTo>
                    <a:lnTo>
                      <a:pt x="126" y="43"/>
                    </a:lnTo>
                    <a:lnTo>
                      <a:pt x="112" y="50"/>
                    </a:lnTo>
                    <a:lnTo>
                      <a:pt x="101" y="54"/>
                    </a:lnTo>
                    <a:lnTo>
                      <a:pt x="90" y="58"/>
                    </a:lnTo>
                    <a:lnTo>
                      <a:pt x="76" y="61"/>
                    </a:lnTo>
                    <a:lnTo>
                      <a:pt x="65" y="65"/>
                    </a:lnTo>
                    <a:lnTo>
                      <a:pt x="51" y="68"/>
                    </a:lnTo>
                    <a:lnTo>
                      <a:pt x="40" y="72"/>
                    </a:lnTo>
                    <a:lnTo>
                      <a:pt x="26" y="76"/>
                    </a:lnTo>
                    <a:lnTo>
                      <a:pt x="15" y="76"/>
                    </a:lnTo>
                    <a:lnTo>
                      <a:pt x="0" y="79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2" name="Freeform 330"/>
              <p:cNvSpPr>
                <a:spLocks/>
              </p:cNvSpPr>
              <p:nvPr/>
            </p:nvSpPr>
            <p:spPr bwMode="auto">
              <a:xfrm>
                <a:off x="3142" y="2695"/>
                <a:ext cx="43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7"/>
                  </a:cxn>
                  <a:cxn ang="0">
                    <a:pos x="7" y="14"/>
                  </a:cxn>
                  <a:cxn ang="0">
                    <a:pos x="15" y="18"/>
                  </a:cxn>
                  <a:cxn ang="0">
                    <a:pos x="18" y="21"/>
                  </a:cxn>
                  <a:cxn ang="0">
                    <a:pos x="25" y="25"/>
                  </a:cxn>
                  <a:cxn ang="0">
                    <a:pos x="33" y="28"/>
                  </a:cxn>
                  <a:cxn ang="0">
                    <a:pos x="43" y="28"/>
                  </a:cxn>
                  <a:cxn ang="0">
                    <a:pos x="43" y="21"/>
                  </a:cxn>
                  <a:cxn ang="0">
                    <a:pos x="33" y="21"/>
                  </a:cxn>
                  <a:cxn ang="0">
                    <a:pos x="25" y="18"/>
                  </a:cxn>
                  <a:cxn ang="0">
                    <a:pos x="22" y="18"/>
                  </a:cxn>
                  <a:cxn ang="0">
                    <a:pos x="15" y="10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43" h="28">
                    <a:moveTo>
                      <a:pt x="0" y="0"/>
                    </a:moveTo>
                    <a:lnTo>
                      <a:pt x="4" y="7"/>
                    </a:lnTo>
                    <a:lnTo>
                      <a:pt x="7" y="14"/>
                    </a:lnTo>
                    <a:lnTo>
                      <a:pt x="15" y="18"/>
                    </a:lnTo>
                    <a:lnTo>
                      <a:pt x="18" y="21"/>
                    </a:lnTo>
                    <a:lnTo>
                      <a:pt x="25" y="25"/>
                    </a:lnTo>
                    <a:lnTo>
                      <a:pt x="33" y="28"/>
                    </a:lnTo>
                    <a:lnTo>
                      <a:pt x="43" y="28"/>
                    </a:lnTo>
                    <a:lnTo>
                      <a:pt x="43" y="21"/>
                    </a:lnTo>
                    <a:lnTo>
                      <a:pt x="33" y="21"/>
                    </a:lnTo>
                    <a:lnTo>
                      <a:pt x="25" y="18"/>
                    </a:lnTo>
                    <a:lnTo>
                      <a:pt x="22" y="18"/>
                    </a:lnTo>
                    <a:lnTo>
                      <a:pt x="15" y="10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Freeform 331"/>
              <p:cNvSpPr>
                <a:spLocks/>
              </p:cNvSpPr>
              <p:nvPr/>
            </p:nvSpPr>
            <p:spPr bwMode="auto">
              <a:xfrm>
                <a:off x="3081" y="2281"/>
                <a:ext cx="68" cy="4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54"/>
                  </a:cxn>
                  <a:cxn ang="0">
                    <a:pos x="14" y="108"/>
                  </a:cxn>
                  <a:cxn ang="0">
                    <a:pos x="18" y="158"/>
                  </a:cxn>
                  <a:cxn ang="0">
                    <a:pos x="25" y="208"/>
                  </a:cxn>
                  <a:cxn ang="0">
                    <a:pos x="32" y="262"/>
                  </a:cxn>
                  <a:cxn ang="0">
                    <a:pos x="43" y="313"/>
                  </a:cxn>
                  <a:cxn ang="0">
                    <a:pos x="50" y="363"/>
                  </a:cxn>
                  <a:cxn ang="0">
                    <a:pos x="61" y="414"/>
                  </a:cxn>
                  <a:cxn ang="0">
                    <a:pos x="68" y="414"/>
                  </a:cxn>
                  <a:cxn ang="0">
                    <a:pos x="58" y="363"/>
                  </a:cxn>
                  <a:cxn ang="0">
                    <a:pos x="47" y="313"/>
                  </a:cxn>
                  <a:cxn ang="0">
                    <a:pos x="40" y="259"/>
                  </a:cxn>
                  <a:cxn ang="0">
                    <a:pos x="32" y="208"/>
                  </a:cxn>
                  <a:cxn ang="0">
                    <a:pos x="25" y="158"/>
                  </a:cxn>
                  <a:cxn ang="0">
                    <a:pos x="22" y="108"/>
                  </a:cxn>
                  <a:cxn ang="0">
                    <a:pos x="14" y="54"/>
                  </a:cxn>
                  <a:cxn ang="0">
                    <a:pos x="7" y="0"/>
                  </a:cxn>
                  <a:cxn ang="0">
                    <a:pos x="0" y="3"/>
                  </a:cxn>
                </a:cxnLst>
                <a:rect l="0" t="0" r="r" b="b"/>
                <a:pathLst>
                  <a:path w="68" h="414">
                    <a:moveTo>
                      <a:pt x="0" y="3"/>
                    </a:moveTo>
                    <a:lnTo>
                      <a:pt x="7" y="54"/>
                    </a:lnTo>
                    <a:lnTo>
                      <a:pt x="14" y="108"/>
                    </a:lnTo>
                    <a:lnTo>
                      <a:pt x="18" y="158"/>
                    </a:lnTo>
                    <a:lnTo>
                      <a:pt x="25" y="208"/>
                    </a:lnTo>
                    <a:lnTo>
                      <a:pt x="32" y="262"/>
                    </a:lnTo>
                    <a:lnTo>
                      <a:pt x="43" y="313"/>
                    </a:lnTo>
                    <a:lnTo>
                      <a:pt x="50" y="363"/>
                    </a:lnTo>
                    <a:lnTo>
                      <a:pt x="61" y="414"/>
                    </a:lnTo>
                    <a:lnTo>
                      <a:pt x="68" y="414"/>
                    </a:lnTo>
                    <a:lnTo>
                      <a:pt x="58" y="363"/>
                    </a:lnTo>
                    <a:lnTo>
                      <a:pt x="47" y="313"/>
                    </a:lnTo>
                    <a:lnTo>
                      <a:pt x="40" y="259"/>
                    </a:lnTo>
                    <a:lnTo>
                      <a:pt x="32" y="208"/>
                    </a:lnTo>
                    <a:lnTo>
                      <a:pt x="25" y="158"/>
                    </a:lnTo>
                    <a:lnTo>
                      <a:pt x="22" y="108"/>
                    </a:lnTo>
                    <a:lnTo>
                      <a:pt x="14" y="54"/>
                    </a:lnTo>
                    <a:lnTo>
                      <a:pt x="7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4" name="Freeform 332"/>
              <p:cNvSpPr>
                <a:spLocks/>
              </p:cNvSpPr>
              <p:nvPr/>
            </p:nvSpPr>
            <p:spPr bwMode="auto">
              <a:xfrm>
                <a:off x="3063" y="1910"/>
                <a:ext cx="50" cy="374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3" y="3"/>
                  </a:cxn>
                  <a:cxn ang="0">
                    <a:pos x="43" y="50"/>
                  </a:cxn>
                  <a:cxn ang="0">
                    <a:pos x="36" y="97"/>
                  </a:cxn>
                  <a:cxn ang="0">
                    <a:pos x="25" y="140"/>
                  </a:cxn>
                  <a:cxn ang="0">
                    <a:pos x="14" y="187"/>
                  </a:cxn>
                  <a:cxn ang="0">
                    <a:pos x="4" y="234"/>
                  </a:cxn>
                  <a:cxn ang="0">
                    <a:pos x="0" y="281"/>
                  </a:cxn>
                  <a:cxn ang="0">
                    <a:pos x="4" y="324"/>
                  </a:cxn>
                  <a:cxn ang="0">
                    <a:pos x="18" y="374"/>
                  </a:cxn>
                  <a:cxn ang="0">
                    <a:pos x="25" y="371"/>
                  </a:cxn>
                  <a:cxn ang="0">
                    <a:pos x="11" y="324"/>
                  </a:cxn>
                  <a:cxn ang="0">
                    <a:pos x="7" y="281"/>
                  </a:cxn>
                  <a:cxn ang="0">
                    <a:pos x="11" y="234"/>
                  </a:cxn>
                  <a:cxn ang="0">
                    <a:pos x="22" y="187"/>
                  </a:cxn>
                  <a:cxn ang="0">
                    <a:pos x="32" y="144"/>
                  </a:cxn>
                  <a:cxn ang="0">
                    <a:pos x="43" y="97"/>
                  </a:cxn>
                  <a:cxn ang="0">
                    <a:pos x="50" y="50"/>
                  </a:cxn>
                  <a:cxn ang="0">
                    <a:pos x="50" y="3"/>
                  </a:cxn>
                  <a:cxn ang="0">
                    <a:pos x="50" y="7"/>
                  </a:cxn>
                  <a:cxn ang="0">
                    <a:pos x="47" y="0"/>
                  </a:cxn>
                  <a:cxn ang="0">
                    <a:pos x="43" y="3"/>
                  </a:cxn>
                  <a:cxn ang="0">
                    <a:pos x="47" y="0"/>
                  </a:cxn>
                </a:cxnLst>
                <a:rect l="0" t="0" r="r" b="b"/>
                <a:pathLst>
                  <a:path w="50" h="374">
                    <a:moveTo>
                      <a:pt x="47" y="0"/>
                    </a:moveTo>
                    <a:lnTo>
                      <a:pt x="43" y="3"/>
                    </a:lnTo>
                    <a:lnTo>
                      <a:pt x="43" y="50"/>
                    </a:lnTo>
                    <a:lnTo>
                      <a:pt x="36" y="97"/>
                    </a:lnTo>
                    <a:lnTo>
                      <a:pt x="25" y="140"/>
                    </a:lnTo>
                    <a:lnTo>
                      <a:pt x="14" y="187"/>
                    </a:lnTo>
                    <a:lnTo>
                      <a:pt x="4" y="234"/>
                    </a:lnTo>
                    <a:lnTo>
                      <a:pt x="0" y="281"/>
                    </a:lnTo>
                    <a:lnTo>
                      <a:pt x="4" y="324"/>
                    </a:lnTo>
                    <a:lnTo>
                      <a:pt x="18" y="374"/>
                    </a:lnTo>
                    <a:lnTo>
                      <a:pt x="25" y="371"/>
                    </a:lnTo>
                    <a:lnTo>
                      <a:pt x="11" y="324"/>
                    </a:lnTo>
                    <a:lnTo>
                      <a:pt x="7" y="281"/>
                    </a:lnTo>
                    <a:lnTo>
                      <a:pt x="11" y="234"/>
                    </a:lnTo>
                    <a:lnTo>
                      <a:pt x="22" y="187"/>
                    </a:lnTo>
                    <a:lnTo>
                      <a:pt x="32" y="144"/>
                    </a:lnTo>
                    <a:lnTo>
                      <a:pt x="43" y="97"/>
                    </a:lnTo>
                    <a:lnTo>
                      <a:pt x="50" y="50"/>
                    </a:lnTo>
                    <a:lnTo>
                      <a:pt x="50" y="3"/>
                    </a:lnTo>
                    <a:lnTo>
                      <a:pt x="50" y="7"/>
                    </a:lnTo>
                    <a:lnTo>
                      <a:pt x="47" y="0"/>
                    </a:lnTo>
                    <a:lnTo>
                      <a:pt x="43" y="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Freeform 333"/>
              <p:cNvSpPr>
                <a:spLocks/>
              </p:cNvSpPr>
              <p:nvPr/>
            </p:nvSpPr>
            <p:spPr bwMode="auto">
              <a:xfrm>
                <a:off x="3110" y="1845"/>
                <a:ext cx="39" cy="72"/>
              </a:xfrm>
              <a:custGeom>
                <a:avLst/>
                <a:gdLst/>
                <a:ahLst/>
                <a:cxnLst>
                  <a:cxn ang="0">
                    <a:pos x="39" y="4"/>
                  </a:cxn>
                  <a:cxn ang="0">
                    <a:pos x="36" y="4"/>
                  </a:cxn>
                  <a:cxn ang="0">
                    <a:pos x="32" y="14"/>
                  </a:cxn>
                  <a:cxn ang="0">
                    <a:pos x="25" y="22"/>
                  </a:cxn>
                  <a:cxn ang="0">
                    <a:pos x="21" y="29"/>
                  </a:cxn>
                  <a:cxn ang="0">
                    <a:pos x="18" y="36"/>
                  </a:cxn>
                  <a:cxn ang="0">
                    <a:pos x="14" y="43"/>
                  </a:cxn>
                  <a:cxn ang="0">
                    <a:pos x="7" y="50"/>
                  </a:cxn>
                  <a:cxn ang="0">
                    <a:pos x="3" y="58"/>
                  </a:cxn>
                  <a:cxn ang="0">
                    <a:pos x="0" y="65"/>
                  </a:cxn>
                  <a:cxn ang="0">
                    <a:pos x="3" y="72"/>
                  </a:cxn>
                  <a:cxn ang="0">
                    <a:pos x="11" y="61"/>
                  </a:cxn>
                  <a:cxn ang="0">
                    <a:pos x="18" y="54"/>
                  </a:cxn>
                  <a:cxn ang="0">
                    <a:pos x="21" y="47"/>
                  </a:cxn>
                  <a:cxn ang="0">
                    <a:pos x="25" y="40"/>
                  </a:cxn>
                  <a:cxn ang="0">
                    <a:pos x="29" y="32"/>
                  </a:cxn>
                  <a:cxn ang="0">
                    <a:pos x="32" y="25"/>
                  </a:cxn>
                  <a:cxn ang="0">
                    <a:pos x="36" y="14"/>
                  </a:cxn>
                  <a:cxn ang="0">
                    <a:pos x="39" y="7"/>
                  </a:cxn>
                  <a:cxn ang="0">
                    <a:pos x="36" y="11"/>
                  </a:cxn>
                  <a:cxn ang="0">
                    <a:pos x="39" y="4"/>
                  </a:cxn>
                  <a:cxn ang="0">
                    <a:pos x="36" y="0"/>
                  </a:cxn>
                  <a:cxn ang="0">
                    <a:pos x="36" y="4"/>
                  </a:cxn>
                  <a:cxn ang="0">
                    <a:pos x="39" y="4"/>
                  </a:cxn>
                </a:cxnLst>
                <a:rect l="0" t="0" r="r" b="b"/>
                <a:pathLst>
                  <a:path w="39" h="72">
                    <a:moveTo>
                      <a:pt x="39" y="4"/>
                    </a:moveTo>
                    <a:lnTo>
                      <a:pt x="36" y="4"/>
                    </a:lnTo>
                    <a:lnTo>
                      <a:pt x="32" y="14"/>
                    </a:lnTo>
                    <a:lnTo>
                      <a:pt x="25" y="22"/>
                    </a:lnTo>
                    <a:lnTo>
                      <a:pt x="21" y="29"/>
                    </a:lnTo>
                    <a:lnTo>
                      <a:pt x="18" y="36"/>
                    </a:lnTo>
                    <a:lnTo>
                      <a:pt x="14" y="43"/>
                    </a:lnTo>
                    <a:lnTo>
                      <a:pt x="7" y="50"/>
                    </a:lnTo>
                    <a:lnTo>
                      <a:pt x="3" y="58"/>
                    </a:lnTo>
                    <a:lnTo>
                      <a:pt x="0" y="65"/>
                    </a:lnTo>
                    <a:lnTo>
                      <a:pt x="3" y="72"/>
                    </a:lnTo>
                    <a:lnTo>
                      <a:pt x="11" y="61"/>
                    </a:lnTo>
                    <a:lnTo>
                      <a:pt x="18" y="54"/>
                    </a:lnTo>
                    <a:lnTo>
                      <a:pt x="21" y="47"/>
                    </a:lnTo>
                    <a:lnTo>
                      <a:pt x="25" y="40"/>
                    </a:lnTo>
                    <a:lnTo>
                      <a:pt x="29" y="32"/>
                    </a:lnTo>
                    <a:lnTo>
                      <a:pt x="32" y="25"/>
                    </a:lnTo>
                    <a:lnTo>
                      <a:pt x="36" y="14"/>
                    </a:lnTo>
                    <a:lnTo>
                      <a:pt x="39" y="7"/>
                    </a:lnTo>
                    <a:lnTo>
                      <a:pt x="36" y="11"/>
                    </a:lnTo>
                    <a:lnTo>
                      <a:pt x="39" y="4"/>
                    </a:lnTo>
                    <a:lnTo>
                      <a:pt x="36" y="0"/>
                    </a:lnTo>
                    <a:lnTo>
                      <a:pt x="36" y="4"/>
                    </a:lnTo>
                    <a:lnTo>
                      <a:pt x="3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6" name="Freeform 334"/>
              <p:cNvSpPr>
                <a:spLocks/>
              </p:cNvSpPr>
              <p:nvPr/>
            </p:nvSpPr>
            <p:spPr bwMode="auto">
              <a:xfrm>
                <a:off x="3146" y="1849"/>
                <a:ext cx="75" cy="39"/>
              </a:xfrm>
              <a:custGeom>
                <a:avLst/>
                <a:gdLst/>
                <a:ahLst/>
                <a:cxnLst>
                  <a:cxn ang="0">
                    <a:pos x="54" y="39"/>
                  </a:cxn>
                  <a:cxn ang="0">
                    <a:pos x="54" y="32"/>
                  </a:cxn>
                  <a:cxn ang="0">
                    <a:pos x="50" y="28"/>
                  </a:cxn>
                  <a:cxn ang="0">
                    <a:pos x="43" y="25"/>
                  </a:cxn>
                  <a:cxn ang="0">
                    <a:pos x="36" y="21"/>
                  </a:cxn>
                  <a:cxn ang="0">
                    <a:pos x="29" y="18"/>
                  </a:cxn>
                  <a:cxn ang="0">
                    <a:pos x="21" y="14"/>
                  </a:cxn>
                  <a:cxn ang="0">
                    <a:pos x="11" y="3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7" y="10"/>
                  </a:cxn>
                  <a:cxn ang="0">
                    <a:pos x="14" y="14"/>
                  </a:cxn>
                  <a:cxn ang="0">
                    <a:pos x="25" y="25"/>
                  </a:cxn>
                  <a:cxn ang="0">
                    <a:pos x="32" y="28"/>
                  </a:cxn>
                  <a:cxn ang="0">
                    <a:pos x="39" y="32"/>
                  </a:cxn>
                  <a:cxn ang="0">
                    <a:pos x="47" y="36"/>
                  </a:cxn>
                  <a:cxn ang="0">
                    <a:pos x="54" y="39"/>
                  </a:cxn>
                  <a:cxn ang="0">
                    <a:pos x="54" y="32"/>
                  </a:cxn>
                  <a:cxn ang="0">
                    <a:pos x="54" y="39"/>
                  </a:cxn>
                  <a:cxn ang="0">
                    <a:pos x="75" y="39"/>
                  </a:cxn>
                  <a:cxn ang="0">
                    <a:pos x="54" y="32"/>
                  </a:cxn>
                  <a:cxn ang="0">
                    <a:pos x="54" y="39"/>
                  </a:cxn>
                </a:cxnLst>
                <a:rect l="0" t="0" r="r" b="b"/>
                <a:pathLst>
                  <a:path w="75" h="39">
                    <a:moveTo>
                      <a:pt x="54" y="39"/>
                    </a:moveTo>
                    <a:lnTo>
                      <a:pt x="54" y="32"/>
                    </a:lnTo>
                    <a:lnTo>
                      <a:pt x="50" y="28"/>
                    </a:lnTo>
                    <a:lnTo>
                      <a:pt x="43" y="25"/>
                    </a:lnTo>
                    <a:lnTo>
                      <a:pt x="36" y="21"/>
                    </a:lnTo>
                    <a:lnTo>
                      <a:pt x="29" y="18"/>
                    </a:lnTo>
                    <a:lnTo>
                      <a:pt x="21" y="14"/>
                    </a:lnTo>
                    <a:lnTo>
                      <a:pt x="11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14" y="14"/>
                    </a:lnTo>
                    <a:lnTo>
                      <a:pt x="25" y="25"/>
                    </a:lnTo>
                    <a:lnTo>
                      <a:pt x="32" y="28"/>
                    </a:lnTo>
                    <a:lnTo>
                      <a:pt x="39" y="32"/>
                    </a:lnTo>
                    <a:lnTo>
                      <a:pt x="47" y="36"/>
                    </a:lnTo>
                    <a:lnTo>
                      <a:pt x="54" y="39"/>
                    </a:lnTo>
                    <a:lnTo>
                      <a:pt x="54" y="32"/>
                    </a:lnTo>
                    <a:lnTo>
                      <a:pt x="54" y="39"/>
                    </a:lnTo>
                    <a:lnTo>
                      <a:pt x="75" y="39"/>
                    </a:lnTo>
                    <a:lnTo>
                      <a:pt x="54" y="32"/>
                    </a:lnTo>
                    <a:lnTo>
                      <a:pt x="54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Freeform 335"/>
              <p:cNvSpPr>
                <a:spLocks/>
              </p:cNvSpPr>
              <p:nvPr/>
            </p:nvSpPr>
            <p:spPr bwMode="auto">
              <a:xfrm>
                <a:off x="2973" y="1939"/>
                <a:ext cx="126" cy="180"/>
              </a:xfrm>
              <a:custGeom>
                <a:avLst/>
                <a:gdLst/>
                <a:ahLst/>
                <a:cxnLst>
                  <a:cxn ang="0">
                    <a:pos x="94" y="180"/>
                  </a:cxn>
                  <a:cxn ang="0">
                    <a:pos x="90" y="176"/>
                  </a:cxn>
                  <a:cxn ang="0">
                    <a:pos x="83" y="172"/>
                  </a:cxn>
                  <a:cxn ang="0">
                    <a:pos x="79" y="169"/>
                  </a:cxn>
                  <a:cxn ang="0">
                    <a:pos x="72" y="165"/>
                  </a:cxn>
                  <a:cxn ang="0">
                    <a:pos x="68" y="162"/>
                  </a:cxn>
                  <a:cxn ang="0">
                    <a:pos x="61" y="158"/>
                  </a:cxn>
                  <a:cxn ang="0">
                    <a:pos x="54" y="154"/>
                  </a:cxn>
                  <a:cxn ang="0">
                    <a:pos x="50" y="151"/>
                  </a:cxn>
                  <a:cxn ang="0">
                    <a:pos x="43" y="147"/>
                  </a:cxn>
                  <a:cxn ang="0">
                    <a:pos x="36" y="144"/>
                  </a:cxn>
                  <a:cxn ang="0">
                    <a:pos x="32" y="140"/>
                  </a:cxn>
                  <a:cxn ang="0">
                    <a:pos x="25" y="136"/>
                  </a:cxn>
                  <a:cxn ang="0">
                    <a:pos x="18" y="133"/>
                  </a:cxn>
                  <a:cxn ang="0">
                    <a:pos x="11" y="133"/>
                  </a:cxn>
                  <a:cxn ang="0">
                    <a:pos x="7" y="129"/>
                  </a:cxn>
                  <a:cxn ang="0">
                    <a:pos x="0" y="126"/>
                  </a:cxn>
                  <a:cxn ang="0">
                    <a:pos x="7" y="122"/>
                  </a:cxn>
                  <a:cxn ang="0">
                    <a:pos x="14" y="115"/>
                  </a:cxn>
                  <a:cxn ang="0">
                    <a:pos x="22" y="111"/>
                  </a:cxn>
                  <a:cxn ang="0">
                    <a:pos x="32" y="104"/>
                  </a:cxn>
                  <a:cxn ang="0">
                    <a:pos x="36" y="97"/>
                  </a:cxn>
                  <a:cxn ang="0">
                    <a:pos x="43" y="93"/>
                  </a:cxn>
                  <a:cxn ang="0">
                    <a:pos x="58" y="79"/>
                  </a:cxn>
                  <a:cxn ang="0">
                    <a:pos x="61" y="72"/>
                  </a:cxn>
                  <a:cxn ang="0">
                    <a:pos x="76" y="57"/>
                  </a:cxn>
                  <a:cxn ang="0">
                    <a:pos x="79" y="50"/>
                  </a:cxn>
                  <a:cxn ang="0">
                    <a:pos x="83" y="43"/>
                  </a:cxn>
                  <a:cxn ang="0">
                    <a:pos x="90" y="36"/>
                  </a:cxn>
                  <a:cxn ang="0">
                    <a:pos x="94" y="28"/>
                  </a:cxn>
                  <a:cxn ang="0">
                    <a:pos x="97" y="21"/>
                  </a:cxn>
                  <a:cxn ang="0">
                    <a:pos x="126" y="0"/>
                  </a:cxn>
                  <a:cxn ang="0">
                    <a:pos x="122" y="21"/>
                  </a:cxn>
                  <a:cxn ang="0">
                    <a:pos x="119" y="46"/>
                  </a:cxn>
                  <a:cxn ang="0">
                    <a:pos x="115" y="68"/>
                  </a:cxn>
                  <a:cxn ang="0">
                    <a:pos x="112" y="90"/>
                  </a:cxn>
                  <a:cxn ang="0">
                    <a:pos x="104" y="111"/>
                  </a:cxn>
                  <a:cxn ang="0">
                    <a:pos x="101" y="136"/>
                  </a:cxn>
                  <a:cxn ang="0">
                    <a:pos x="97" y="158"/>
                  </a:cxn>
                  <a:cxn ang="0">
                    <a:pos x="94" y="180"/>
                  </a:cxn>
                </a:cxnLst>
                <a:rect l="0" t="0" r="r" b="b"/>
                <a:pathLst>
                  <a:path w="126" h="180">
                    <a:moveTo>
                      <a:pt x="94" y="180"/>
                    </a:moveTo>
                    <a:lnTo>
                      <a:pt x="90" y="176"/>
                    </a:lnTo>
                    <a:lnTo>
                      <a:pt x="83" y="172"/>
                    </a:lnTo>
                    <a:lnTo>
                      <a:pt x="79" y="169"/>
                    </a:lnTo>
                    <a:lnTo>
                      <a:pt x="72" y="165"/>
                    </a:lnTo>
                    <a:lnTo>
                      <a:pt x="68" y="162"/>
                    </a:lnTo>
                    <a:lnTo>
                      <a:pt x="61" y="158"/>
                    </a:lnTo>
                    <a:lnTo>
                      <a:pt x="54" y="154"/>
                    </a:lnTo>
                    <a:lnTo>
                      <a:pt x="50" y="151"/>
                    </a:lnTo>
                    <a:lnTo>
                      <a:pt x="43" y="147"/>
                    </a:lnTo>
                    <a:lnTo>
                      <a:pt x="36" y="144"/>
                    </a:lnTo>
                    <a:lnTo>
                      <a:pt x="32" y="140"/>
                    </a:lnTo>
                    <a:lnTo>
                      <a:pt x="25" y="136"/>
                    </a:lnTo>
                    <a:lnTo>
                      <a:pt x="18" y="133"/>
                    </a:lnTo>
                    <a:lnTo>
                      <a:pt x="11" y="133"/>
                    </a:lnTo>
                    <a:lnTo>
                      <a:pt x="7" y="129"/>
                    </a:lnTo>
                    <a:lnTo>
                      <a:pt x="0" y="126"/>
                    </a:lnTo>
                    <a:lnTo>
                      <a:pt x="7" y="122"/>
                    </a:lnTo>
                    <a:lnTo>
                      <a:pt x="14" y="115"/>
                    </a:lnTo>
                    <a:lnTo>
                      <a:pt x="22" y="111"/>
                    </a:lnTo>
                    <a:lnTo>
                      <a:pt x="32" y="104"/>
                    </a:lnTo>
                    <a:lnTo>
                      <a:pt x="36" y="97"/>
                    </a:lnTo>
                    <a:lnTo>
                      <a:pt x="43" y="93"/>
                    </a:lnTo>
                    <a:lnTo>
                      <a:pt x="58" y="79"/>
                    </a:lnTo>
                    <a:lnTo>
                      <a:pt x="61" y="72"/>
                    </a:lnTo>
                    <a:lnTo>
                      <a:pt x="76" y="57"/>
                    </a:lnTo>
                    <a:lnTo>
                      <a:pt x="79" y="50"/>
                    </a:lnTo>
                    <a:lnTo>
                      <a:pt x="83" y="43"/>
                    </a:lnTo>
                    <a:lnTo>
                      <a:pt x="90" y="36"/>
                    </a:lnTo>
                    <a:lnTo>
                      <a:pt x="94" y="28"/>
                    </a:lnTo>
                    <a:lnTo>
                      <a:pt x="97" y="21"/>
                    </a:lnTo>
                    <a:lnTo>
                      <a:pt x="126" y="0"/>
                    </a:lnTo>
                    <a:lnTo>
                      <a:pt x="122" y="21"/>
                    </a:lnTo>
                    <a:lnTo>
                      <a:pt x="119" y="46"/>
                    </a:lnTo>
                    <a:lnTo>
                      <a:pt x="115" y="68"/>
                    </a:lnTo>
                    <a:lnTo>
                      <a:pt x="112" y="90"/>
                    </a:lnTo>
                    <a:lnTo>
                      <a:pt x="104" y="111"/>
                    </a:lnTo>
                    <a:lnTo>
                      <a:pt x="101" y="136"/>
                    </a:lnTo>
                    <a:lnTo>
                      <a:pt x="97" y="158"/>
                    </a:lnTo>
                    <a:lnTo>
                      <a:pt x="94" y="1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8" name="Freeform 336"/>
              <p:cNvSpPr>
                <a:spLocks/>
              </p:cNvSpPr>
              <p:nvPr/>
            </p:nvSpPr>
            <p:spPr bwMode="auto">
              <a:xfrm>
                <a:off x="2962" y="2061"/>
                <a:ext cx="108" cy="6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7"/>
                  </a:cxn>
                  <a:cxn ang="0">
                    <a:pos x="15" y="11"/>
                  </a:cxn>
                  <a:cxn ang="0">
                    <a:pos x="22" y="14"/>
                  </a:cxn>
                  <a:cxn ang="0">
                    <a:pos x="29" y="14"/>
                  </a:cxn>
                  <a:cxn ang="0">
                    <a:pos x="33" y="18"/>
                  </a:cxn>
                  <a:cxn ang="0">
                    <a:pos x="40" y="22"/>
                  </a:cxn>
                  <a:cxn ang="0">
                    <a:pos x="47" y="25"/>
                  </a:cxn>
                  <a:cxn ang="0">
                    <a:pos x="54" y="29"/>
                  </a:cxn>
                  <a:cxn ang="0">
                    <a:pos x="58" y="32"/>
                  </a:cxn>
                  <a:cxn ang="0">
                    <a:pos x="65" y="36"/>
                  </a:cxn>
                  <a:cxn ang="0">
                    <a:pos x="69" y="40"/>
                  </a:cxn>
                  <a:cxn ang="0">
                    <a:pos x="76" y="43"/>
                  </a:cxn>
                  <a:cxn ang="0">
                    <a:pos x="83" y="47"/>
                  </a:cxn>
                  <a:cxn ang="0">
                    <a:pos x="87" y="50"/>
                  </a:cxn>
                  <a:cxn ang="0">
                    <a:pos x="94" y="54"/>
                  </a:cxn>
                  <a:cxn ang="0">
                    <a:pos x="101" y="58"/>
                  </a:cxn>
                  <a:cxn ang="0">
                    <a:pos x="105" y="61"/>
                  </a:cxn>
                  <a:cxn ang="0">
                    <a:pos x="108" y="54"/>
                  </a:cxn>
                  <a:cxn ang="0">
                    <a:pos x="105" y="50"/>
                  </a:cxn>
                  <a:cxn ang="0">
                    <a:pos x="97" y="47"/>
                  </a:cxn>
                  <a:cxn ang="0">
                    <a:pos x="90" y="43"/>
                  </a:cxn>
                  <a:cxn ang="0">
                    <a:pos x="87" y="40"/>
                  </a:cxn>
                  <a:cxn ang="0">
                    <a:pos x="79" y="36"/>
                  </a:cxn>
                  <a:cxn ang="0">
                    <a:pos x="72" y="32"/>
                  </a:cxn>
                  <a:cxn ang="0">
                    <a:pos x="69" y="29"/>
                  </a:cxn>
                  <a:cxn ang="0">
                    <a:pos x="61" y="25"/>
                  </a:cxn>
                  <a:cxn ang="0">
                    <a:pos x="58" y="22"/>
                  </a:cxn>
                  <a:cxn ang="0">
                    <a:pos x="51" y="18"/>
                  </a:cxn>
                  <a:cxn ang="0">
                    <a:pos x="43" y="14"/>
                  </a:cxn>
                  <a:cxn ang="0">
                    <a:pos x="36" y="11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4"/>
                  </a:cxn>
                  <a:cxn ang="0">
                    <a:pos x="11" y="0"/>
                  </a:cxn>
                  <a:cxn ang="0">
                    <a:pos x="11" y="7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7" y="7"/>
                  </a:cxn>
                  <a:cxn ang="0">
                    <a:pos x="7" y="0"/>
                  </a:cxn>
                </a:cxnLst>
                <a:rect l="0" t="0" r="r" b="b"/>
                <a:pathLst>
                  <a:path w="108" h="61">
                    <a:moveTo>
                      <a:pt x="7" y="0"/>
                    </a:moveTo>
                    <a:lnTo>
                      <a:pt x="7" y="7"/>
                    </a:lnTo>
                    <a:lnTo>
                      <a:pt x="15" y="11"/>
                    </a:lnTo>
                    <a:lnTo>
                      <a:pt x="22" y="14"/>
                    </a:lnTo>
                    <a:lnTo>
                      <a:pt x="29" y="14"/>
                    </a:lnTo>
                    <a:lnTo>
                      <a:pt x="33" y="18"/>
                    </a:lnTo>
                    <a:lnTo>
                      <a:pt x="40" y="22"/>
                    </a:lnTo>
                    <a:lnTo>
                      <a:pt x="47" y="25"/>
                    </a:lnTo>
                    <a:lnTo>
                      <a:pt x="54" y="29"/>
                    </a:lnTo>
                    <a:lnTo>
                      <a:pt x="58" y="32"/>
                    </a:lnTo>
                    <a:lnTo>
                      <a:pt x="65" y="36"/>
                    </a:lnTo>
                    <a:lnTo>
                      <a:pt x="69" y="40"/>
                    </a:lnTo>
                    <a:lnTo>
                      <a:pt x="76" y="43"/>
                    </a:lnTo>
                    <a:lnTo>
                      <a:pt x="83" y="47"/>
                    </a:lnTo>
                    <a:lnTo>
                      <a:pt x="87" y="50"/>
                    </a:lnTo>
                    <a:lnTo>
                      <a:pt x="94" y="54"/>
                    </a:lnTo>
                    <a:lnTo>
                      <a:pt x="101" y="58"/>
                    </a:lnTo>
                    <a:lnTo>
                      <a:pt x="105" y="61"/>
                    </a:lnTo>
                    <a:lnTo>
                      <a:pt x="108" y="54"/>
                    </a:lnTo>
                    <a:lnTo>
                      <a:pt x="105" y="50"/>
                    </a:lnTo>
                    <a:lnTo>
                      <a:pt x="97" y="47"/>
                    </a:lnTo>
                    <a:lnTo>
                      <a:pt x="90" y="43"/>
                    </a:lnTo>
                    <a:lnTo>
                      <a:pt x="87" y="40"/>
                    </a:lnTo>
                    <a:lnTo>
                      <a:pt x="79" y="36"/>
                    </a:lnTo>
                    <a:lnTo>
                      <a:pt x="72" y="32"/>
                    </a:lnTo>
                    <a:lnTo>
                      <a:pt x="69" y="29"/>
                    </a:lnTo>
                    <a:lnTo>
                      <a:pt x="61" y="25"/>
                    </a:lnTo>
                    <a:lnTo>
                      <a:pt x="58" y="22"/>
                    </a:lnTo>
                    <a:lnTo>
                      <a:pt x="51" y="18"/>
                    </a:lnTo>
                    <a:lnTo>
                      <a:pt x="43" y="14"/>
                    </a:lnTo>
                    <a:lnTo>
                      <a:pt x="36" y="11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18" y="4"/>
                    </a:lnTo>
                    <a:lnTo>
                      <a:pt x="11" y="0"/>
                    </a:lnTo>
                    <a:lnTo>
                      <a:pt x="11" y="7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Freeform 337"/>
              <p:cNvSpPr>
                <a:spLocks/>
              </p:cNvSpPr>
              <p:nvPr/>
            </p:nvSpPr>
            <p:spPr bwMode="auto">
              <a:xfrm>
                <a:off x="2969" y="1957"/>
                <a:ext cx="105" cy="111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98" y="10"/>
                  </a:cxn>
                  <a:cxn ang="0">
                    <a:pos x="90" y="18"/>
                  </a:cxn>
                  <a:cxn ang="0">
                    <a:pos x="87" y="25"/>
                  </a:cxn>
                  <a:cxn ang="0">
                    <a:pos x="80" y="32"/>
                  </a:cxn>
                  <a:cxn ang="0">
                    <a:pos x="76" y="39"/>
                  </a:cxn>
                  <a:cxn ang="0">
                    <a:pos x="69" y="46"/>
                  </a:cxn>
                  <a:cxn ang="0">
                    <a:pos x="65" y="54"/>
                  </a:cxn>
                  <a:cxn ang="0">
                    <a:pos x="40" y="79"/>
                  </a:cxn>
                  <a:cxn ang="0">
                    <a:pos x="33" y="82"/>
                  </a:cxn>
                  <a:cxn ang="0">
                    <a:pos x="18" y="97"/>
                  </a:cxn>
                  <a:cxn ang="0">
                    <a:pos x="11" y="100"/>
                  </a:cxn>
                  <a:cxn ang="0">
                    <a:pos x="0" y="104"/>
                  </a:cxn>
                  <a:cxn ang="0">
                    <a:pos x="4" y="111"/>
                  </a:cxn>
                  <a:cxn ang="0">
                    <a:pos x="15" y="108"/>
                  </a:cxn>
                  <a:cxn ang="0">
                    <a:pos x="22" y="100"/>
                  </a:cxn>
                  <a:cxn ang="0">
                    <a:pos x="29" y="97"/>
                  </a:cxn>
                  <a:cxn ang="0">
                    <a:pos x="44" y="82"/>
                  </a:cxn>
                  <a:cxn ang="0">
                    <a:pos x="51" y="79"/>
                  </a:cxn>
                  <a:cxn ang="0">
                    <a:pos x="65" y="64"/>
                  </a:cxn>
                  <a:cxn ang="0">
                    <a:pos x="69" y="57"/>
                  </a:cxn>
                  <a:cxn ang="0">
                    <a:pos x="76" y="50"/>
                  </a:cxn>
                  <a:cxn ang="0">
                    <a:pos x="80" y="43"/>
                  </a:cxn>
                  <a:cxn ang="0">
                    <a:pos x="87" y="36"/>
                  </a:cxn>
                  <a:cxn ang="0">
                    <a:pos x="90" y="28"/>
                  </a:cxn>
                  <a:cxn ang="0">
                    <a:pos x="98" y="21"/>
                  </a:cxn>
                  <a:cxn ang="0">
                    <a:pos x="101" y="14"/>
                  </a:cxn>
                  <a:cxn ang="0">
                    <a:pos x="105" y="3"/>
                  </a:cxn>
                  <a:cxn ang="0">
                    <a:pos x="105" y="7"/>
                  </a:cxn>
                  <a:cxn ang="0">
                    <a:pos x="101" y="0"/>
                  </a:cxn>
                </a:cxnLst>
                <a:rect l="0" t="0" r="r" b="b"/>
                <a:pathLst>
                  <a:path w="105" h="111">
                    <a:moveTo>
                      <a:pt x="101" y="0"/>
                    </a:moveTo>
                    <a:lnTo>
                      <a:pt x="98" y="10"/>
                    </a:lnTo>
                    <a:lnTo>
                      <a:pt x="90" y="18"/>
                    </a:lnTo>
                    <a:lnTo>
                      <a:pt x="87" y="25"/>
                    </a:lnTo>
                    <a:lnTo>
                      <a:pt x="80" y="32"/>
                    </a:lnTo>
                    <a:lnTo>
                      <a:pt x="76" y="39"/>
                    </a:lnTo>
                    <a:lnTo>
                      <a:pt x="69" y="46"/>
                    </a:lnTo>
                    <a:lnTo>
                      <a:pt x="65" y="54"/>
                    </a:lnTo>
                    <a:lnTo>
                      <a:pt x="40" y="79"/>
                    </a:lnTo>
                    <a:lnTo>
                      <a:pt x="33" y="82"/>
                    </a:lnTo>
                    <a:lnTo>
                      <a:pt x="18" y="97"/>
                    </a:lnTo>
                    <a:lnTo>
                      <a:pt x="11" y="100"/>
                    </a:lnTo>
                    <a:lnTo>
                      <a:pt x="0" y="104"/>
                    </a:lnTo>
                    <a:lnTo>
                      <a:pt x="4" y="111"/>
                    </a:lnTo>
                    <a:lnTo>
                      <a:pt x="15" y="108"/>
                    </a:lnTo>
                    <a:lnTo>
                      <a:pt x="22" y="100"/>
                    </a:lnTo>
                    <a:lnTo>
                      <a:pt x="29" y="97"/>
                    </a:lnTo>
                    <a:lnTo>
                      <a:pt x="44" y="82"/>
                    </a:lnTo>
                    <a:lnTo>
                      <a:pt x="51" y="79"/>
                    </a:lnTo>
                    <a:lnTo>
                      <a:pt x="65" y="64"/>
                    </a:lnTo>
                    <a:lnTo>
                      <a:pt x="69" y="57"/>
                    </a:lnTo>
                    <a:lnTo>
                      <a:pt x="76" y="50"/>
                    </a:lnTo>
                    <a:lnTo>
                      <a:pt x="80" y="43"/>
                    </a:lnTo>
                    <a:lnTo>
                      <a:pt x="87" y="36"/>
                    </a:lnTo>
                    <a:lnTo>
                      <a:pt x="90" y="28"/>
                    </a:lnTo>
                    <a:lnTo>
                      <a:pt x="98" y="21"/>
                    </a:lnTo>
                    <a:lnTo>
                      <a:pt x="101" y="14"/>
                    </a:lnTo>
                    <a:lnTo>
                      <a:pt x="105" y="3"/>
                    </a:lnTo>
                    <a:lnTo>
                      <a:pt x="105" y="7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0" name="Freeform 338"/>
              <p:cNvSpPr>
                <a:spLocks/>
              </p:cNvSpPr>
              <p:nvPr/>
            </p:nvSpPr>
            <p:spPr bwMode="auto">
              <a:xfrm>
                <a:off x="3070" y="1931"/>
                <a:ext cx="33" cy="33"/>
              </a:xfrm>
              <a:custGeom>
                <a:avLst/>
                <a:gdLst/>
                <a:ahLst/>
                <a:cxnLst>
                  <a:cxn ang="0">
                    <a:pos x="33" y="8"/>
                  </a:cxn>
                  <a:cxn ang="0">
                    <a:pos x="25" y="4"/>
                  </a:cxn>
                  <a:cxn ang="0">
                    <a:pos x="0" y="26"/>
                  </a:cxn>
                  <a:cxn ang="0">
                    <a:pos x="4" y="33"/>
                  </a:cxn>
                  <a:cxn ang="0">
                    <a:pos x="33" y="11"/>
                  </a:cxn>
                  <a:cxn ang="0">
                    <a:pos x="25" y="8"/>
                  </a:cxn>
                  <a:cxn ang="0">
                    <a:pos x="33" y="8"/>
                  </a:cxn>
                  <a:cxn ang="0">
                    <a:pos x="33" y="0"/>
                  </a:cxn>
                  <a:cxn ang="0">
                    <a:pos x="25" y="4"/>
                  </a:cxn>
                  <a:cxn ang="0">
                    <a:pos x="33" y="8"/>
                  </a:cxn>
                </a:cxnLst>
                <a:rect l="0" t="0" r="r" b="b"/>
                <a:pathLst>
                  <a:path w="33" h="33">
                    <a:moveTo>
                      <a:pt x="33" y="8"/>
                    </a:moveTo>
                    <a:lnTo>
                      <a:pt x="25" y="4"/>
                    </a:lnTo>
                    <a:lnTo>
                      <a:pt x="0" y="26"/>
                    </a:lnTo>
                    <a:lnTo>
                      <a:pt x="4" y="33"/>
                    </a:lnTo>
                    <a:lnTo>
                      <a:pt x="33" y="11"/>
                    </a:lnTo>
                    <a:lnTo>
                      <a:pt x="25" y="8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3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Freeform 339"/>
              <p:cNvSpPr>
                <a:spLocks/>
              </p:cNvSpPr>
              <p:nvPr/>
            </p:nvSpPr>
            <p:spPr bwMode="auto">
              <a:xfrm>
                <a:off x="3067" y="1939"/>
                <a:ext cx="36" cy="187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3" y="180"/>
                  </a:cxn>
                  <a:cxn ang="0">
                    <a:pos x="7" y="158"/>
                  </a:cxn>
                  <a:cxn ang="0">
                    <a:pos x="10" y="136"/>
                  </a:cxn>
                  <a:cxn ang="0">
                    <a:pos x="14" y="111"/>
                  </a:cxn>
                  <a:cxn ang="0">
                    <a:pos x="21" y="90"/>
                  </a:cxn>
                  <a:cxn ang="0">
                    <a:pos x="25" y="68"/>
                  </a:cxn>
                  <a:cxn ang="0">
                    <a:pos x="28" y="46"/>
                  </a:cxn>
                  <a:cxn ang="0">
                    <a:pos x="32" y="21"/>
                  </a:cxn>
                  <a:cxn ang="0">
                    <a:pos x="36" y="0"/>
                  </a:cxn>
                  <a:cxn ang="0">
                    <a:pos x="28" y="0"/>
                  </a:cxn>
                  <a:cxn ang="0">
                    <a:pos x="25" y="21"/>
                  </a:cxn>
                  <a:cxn ang="0">
                    <a:pos x="21" y="43"/>
                  </a:cxn>
                  <a:cxn ang="0">
                    <a:pos x="18" y="68"/>
                  </a:cxn>
                  <a:cxn ang="0">
                    <a:pos x="14" y="90"/>
                  </a:cxn>
                  <a:cxn ang="0">
                    <a:pos x="7" y="111"/>
                  </a:cxn>
                  <a:cxn ang="0">
                    <a:pos x="3" y="133"/>
                  </a:cxn>
                  <a:cxn ang="0">
                    <a:pos x="0" y="158"/>
                  </a:cxn>
                  <a:cxn ang="0">
                    <a:pos x="0" y="180"/>
                  </a:cxn>
                  <a:cxn ang="0">
                    <a:pos x="3" y="176"/>
                  </a:cxn>
                  <a:cxn ang="0">
                    <a:pos x="0" y="183"/>
                  </a:cxn>
                  <a:cxn ang="0">
                    <a:pos x="3" y="187"/>
                  </a:cxn>
                  <a:cxn ang="0">
                    <a:pos x="3" y="180"/>
                  </a:cxn>
                  <a:cxn ang="0">
                    <a:pos x="0" y="183"/>
                  </a:cxn>
                </a:cxnLst>
                <a:rect l="0" t="0" r="r" b="b"/>
                <a:pathLst>
                  <a:path w="36" h="187">
                    <a:moveTo>
                      <a:pt x="0" y="183"/>
                    </a:moveTo>
                    <a:lnTo>
                      <a:pt x="3" y="180"/>
                    </a:lnTo>
                    <a:lnTo>
                      <a:pt x="7" y="158"/>
                    </a:lnTo>
                    <a:lnTo>
                      <a:pt x="10" y="136"/>
                    </a:lnTo>
                    <a:lnTo>
                      <a:pt x="14" y="111"/>
                    </a:lnTo>
                    <a:lnTo>
                      <a:pt x="21" y="90"/>
                    </a:lnTo>
                    <a:lnTo>
                      <a:pt x="25" y="68"/>
                    </a:lnTo>
                    <a:lnTo>
                      <a:pt x="28" y="46"/>
                    </a:lnTo>
                    <a:lnTo>
                      <a:pt x="32" y="21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5" y="21"/>
                    </a:lnTo>
                    <a:lnTo>
                      <a:pt x="21" y="43"/>
                    </a:lnTo>
                    <a:lnTo>
                      <a:pt x="18" y="68"/>
                    </a:lnTo>
                    <a:lnTo>
                      <a:pt x="14" y="90"/>
                    </a:lnTo>
                    <a:lnTo>
                      <a:pt x="7" y="111"/>
                    </a:lnTo>
                    <a:lnTo>
                      <a:pt x="3" y="133"/>
                    </a:lnTo>
                    <a:lnTo>
                      <a:pt x="0" y="158"/>
                    </a:lnTo>
                    <a:lnTo>
                      <a:pt x="0" y="180"/>
                    </a:lnTo>
                    <a:lnTo>
                      <a:pt x="3" y="176"/>
                    </a:lnTo>
                    <a:lnTo>
                      <a:pt x="0" y="183"/>
                    </a:lnTo>
                    <a:lnTo>
                      <a:pt x="3" y="187"/>
                    </a:lnTo>
                    <a:lnTo>
                      <a:pt x="3" y="180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2" name="Freeform 340"/>
              <p:cNvSpPr>
                <a:spLocks/>
              </p:cNvSpPr>
              <p:nvPr/>
            </p:nvSpPr>
            <p:spPr bwMode="auto">
              <a:xfrm>
                <a:off x="2739" y="1953"/>
                <a:ext cx="180" cy="50"/>
              </a:xfrm>
              <a:custGeom>
                <a:avLst/>
                <a:gdLst/>
                <a:ahLst/>
                <a:cxnLst>
                  <a:cxn ang="0">
                    <a:pos x="180" y="25"/>
                  </a:cxn>
                  <a:cxn ang="0">
                    <a:pos x="169" y="25"/>
                  </a:cxn>
                  <a:cxn ang="0">
                    <a:pos x="169" y="22"/>
                  </a:cxn>
                  <a:cxn ang="0">
                    <a:pos x="166" y="22"/>
                  </a:cxn>
                  <a:cxn ang="0">
                    <a:pos x="162" y="18"/>
                  </a:cxn>
                  <a:cxn ang="0">
                    <a:pos x="151" y="18"/>
                  </a:cxn>
                  <a:cxn ang="0">
                    <a:pos x="144" y="14"/>
                  </a:cxn>
                  <a:cxn ang="0">
                    <a:pos x="97" y="14"/>
                  </a:cxn>
                  <a:cxn ang="0">
                    <a:pos x="90" y="18"/>
                  </a:cxn>
                  <a:cxn ang="0">
                    <a:pos x="79" y="18"/>
                  </a:cxn>
                  <a:cxn ang="0">
                    <a:pos x="72" y="22"/>
                  </a:cxn>
                  <a:cxn ang="0">
                    <a:pos x="65" y="25"/>
                  </a:cxn>
                  <a:cxn ang="0">
                    <a:pos x="58" y="25"/>
                  </a:cxn>
                  <a:cxn ang="0">
                    <a:pos x="51" y="29"/>
                  </a:cxn>
                  <a:cxn ang="0">
                    <a:pos x="40" y="36"/>
                  </a:cxn>
                  <a:cxn ang="0">
                    <a:pos x="33" y="40"/>
                  </a:cxn>
                  <a:cxn ang="0">
                    <a:pos x="25" y="47"/>
                  </a:cxn>
                  <a:cxn ang="0">
                    <a:pos x="18" y="47"/>
                  </a:cxn>
                  <a:cxn ang="0">
                    <a:pos x="15" y="50"/>
                  </a:cxn>
                  <a:cxn ang="0">
                    <a:pos x="4" y="50"/>
                  </a:cxn>
                  <a:cxn ang="0">
                    <a:pos x="0" y="47"/>
                  </a:cxn>
                  <a:cxn ang="0">
                    <a:pos x="0" y="43"/>
                  </a:cxn>
                  <a:cxn ang="0">
                    <a:pos x="7" y="43"/>
                  </a:cxn>
                  <a:cxn ang="0">
                    <a:pos x="11" y="40"/>
                  </a:cxn>
                  <a:cxn ang="0">
                    <a:pos x="15" y="40"/>
                  </a:cxn>
                  <a:cxn ang="0">
                    <a:pos x="22" y="36"/>
                  </a:cxn>
                  <a:cxn ang="0">
                    <a:pos x="36" y="22"/>
                  </a:cxn>
                  <a:cxn ang="0">
                    <a:pos x="43" y="18"/>
                  </a:cxn>
                  <a:cxn ang="0">
                    <a:pos x="51" y="14"/>
                  </a:cxn>
                  <a:cxn ang="0">
                    <a:pos x="58" y="14"/>
                  </a:cxn>
                  <a:cxn ang="0">
                    <a:pos x="69" y="11"/>
                  </a:cxn>
                  <a:cxn ang="0">
                    <a:pos x="76" y="7"/>
                  </a:cxn>
                  <a:cxn ang="0">
                    <a:pos x="90" y="7"/>
                  </a:cxn>
                  <a:cxn ang="0">
                    <a:pos x="101" y="4"/>
                  </a:cxn>
                  <a:cxn ang="0">
                    <a:pos x="133" y="4"/>
                  </a:cxn>
                  <a:cxn ang="0">
                    <a:pos x="141" y="7"/>
                  </a:cxn>
                  <a:cxn ang="0">
                    <a:pos x="158" y="7"/>
                  </a:cxn>
                  <a:cxn ang="0">
                    <a:pos x="166" y="11"/>
                  </a:cxn>
                  <a:cxn ang="0">
                    <a:pos x="169" y="0"/>
                  </a:cxn>
                  <a:cxn ang="0">
                    <a:pos x="173" y="7"/>
                  </a:cxn>
                  <a:cxn ang="0">
                    <a:pos x="176" y="11"/>
                  </a:cxn>
                  <a:cxn ang="0">
                    <a:pos x="180" y="18"/>
                  </a:cxn>
                  <a:cxn ang="0">
                    <a:pos x="180" y="25"/>
                  </a:cxn>
                </a:cxnLst>
                <a:rect l="0" t="0" r="r" b="b"/>
                <a:pathLst>
                  <a:path w="180" h="50">
                    <a:moveTo>
                      <a:pt x="180" y="25"/>
                    </a:moveTo>
                    <a:lnTo>
                      <a:pt x="169" y="25"/>
                    </a:lnTo>
                    <a:lnTo>
                      <a:pt x="169" y="22"/>
                    </a:lnTo>
                    <a:lnTo>
                      <a:pt x="166" y="22"/>
                    </a:lnTo>
                    <a:lnTo>
                      <a:pt x="162" y="18"/>
                    </a:lnTo>
                    <a:lnTo>
                      <a:pt x="151" y="18"/>
                    </a:lnTo>
                    <a:lnTo>
                      <a:pt x="144" y="14"/>
                    </a:lnTo>
                    <a:lnTo>
                      <a:pt x="97" y="14"/>
                    </a:lnTo>
                    <a:lnTo>
                      <a:pt x="90" y="18"/>
                    </a:lnTo>
                    <a:lnTo>
                      <a:pt x="79" y="18"/>
                    </a:lnTo>
                    <a:lnTo>
                      <a:pt x="72" y="22"/>
                    </a:lnTo>
                    <a:lnTo>
                      <a:pt x="65" y="25"/>
                    </a:lnTo>
                    <a:lnTo>
                      <a:pt x="58" y="25"/>
                    </a:lnTo>
                    <a:lnTo>
                      <a:pt x="51" y="29"/>
                    </a:lnTo>
                    <a:lnTo>
                      <a:pt x="40" y="36"/>
                    </a:lnTo>
                    <a:lnTo>
                      <a:pt x="33" y="40"/>
                    </a:lnTo>
                    <a:lnTo>
                      <a:pt x="25" y="47"/>
                    </a:lnTo>
                    <a:lnTo>
                      <a:pt x="18" y="47"/>
                    </a:lnTo>
                    <a:lnTo>
                      <a:pt x="15" y="50"/>
                    </a:lnTo>
                    <a:lnTo>
                      <a:pt x="4" y="50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7" y="43"/>
                    </a:lnTo>
                    <a:lnTo>
                      <a:pt x="11" y="40"/>
                    </a:lnTo>
                    <a:lnTo>
                      <a:pt x="15" y="40"/>
                    </a:lnTo>
                    <a:lnTo>
                      <a:pt x="22" y="36"/>
                    </a:lnTo>
                    <a:lnTo>
                      <a:pt x="36" y="22"/>
                    </a:lnTo>
                    <a:lnTo>
                      <a:pt x="43" y="18"/>
                    </a:lnTo>
                    <a:lnTo>
                      <a:pt x="51" y="14"/>
                    </a:lnTo>
                    <a:lnTo>
                      <a:pt x="58" y="14"/>
                    </a:lnTo>
                    <a:lnTo>
                      <a:pt x="69" y="11"/>
                    </a:lnTo>
                    <a:lnTo>
                      <a:pt x="76" y="7"/>
                    </a:lnTo>
                    <a:lnTo>
                      <a:pt x="90" y="7"/>
                    </a:lnTo>
                    <a:lnTo>
                      <a:pt x="101" y="4"/>
                    </a:lnTo>
                    <a:lnTo>
                      <a:pt x="133" y="4"/>
                    </a:lnTo>
                    <a:lnTo>
                      <a:pt x="141" y="7"/>
                    </a:lnTo>
                    <a:lnTo>
                      <a:pt x="158" y="7"/>
                    </a:lnTo>
                    <a:lnTo>
                      <a:pt x="166" y="11"/>
                    </a:lnTo>
                    <a:lnTo>
                      <a:pt x="169" y="0"/>
                    </a:lnTo>
                    <a:lnTo>
                      <a:pt x="173" y="7"/>
                    </a:lnTo>
                    <a:lnTo>
                      <a:pt x="176" y="11"/>
                    </a:lnTo>
                    <a:lnTo>
                      <a:pt x="180" y="18"/>
                    </a:lnTo>
                    <a:lnTo>
                      <a:pt x="18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Freeform 341"/>
              <p:cNvSpPr>
                <a:spLocks/>
              </p:cNvSpPr>
              <p:nvPr/>
            </p:nvSpPr>
            <p:spPr bwMode="auto">
              <a:xfrm>
                <a:off x="2897" y="1967"/>
                <a:ext cx="22" cy="15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4" y="11"/>
                  </a:cxn>
                  <a:cxn ang="0">
                    <a:pos x="8" y="11"/>
                  </a:cxn>
                  <a:cxn ang="0">
                    <a:pos x="11" y="15"/>
                  </a:cxn>
                  <a:cxn ang="0">
                    <a:pos x="22" y="15"/>
                  </a:cxn>
                  <a:cxn ang="0">
                    <a:pos x="18" y="8"/>
                  </a:cxn>
                  <a:cxn ang="0">
                    <a:pos x="18" y="11"/>
                  </a:cxn>
                  <a:cxn ang="0">
                    <a:pos x="15" y="8"/>
                  </a:cxn>
                  <a:cxn ang="0">
                    <a:pos x="11" y="8"/>
                  </a:cxn>
                  <a:cxn ang="0">
                    <a:pos x="11" y="4"/>
                  </a:cxn>
                  <a:cxn ang="0">
                    <a:pos x="8" y="4"/>
                  </a:cxn>
                  <a:cxn ang="0">
                    <a:pos x="4" y="0"/>
                  </a:cxn>
                  <a:cxn ang="0">
                    <a:pos x="4" y="8"/>
                  </a:cxn>
                </a:cxnLst>
                <a:rect l="0" t="0" r="r" b="b"/>
                <a:pathLst>
                  <a:path w="22" h="15">
                    <a:moveTo>
                      <a:pt x="4" y="8"/>
                    </a:moveTo>
                    <a:lnTo>
                      <a:pt x="0" y="8"/>
                    </a:lnTo>
                    <a:lnTo>
                      <a:pt x="4" y="8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11" y="15"/>
                    </a:lnTo>
                    <a:lnTo>
                      <a:pt x="22" y="15"/>
                    </a:lnTo>
                    <a:lnTo>
                      <a:pt x="18" y="8"/>
                    </a:lnTo>
                    <a:lnTo>
                      <a:pt x="18" y="11"/>
                    </a:lnTo>
                    <a:lnTo>
                      <a:pt x="15" y="8"/>
                    </a:lnTo>
                    <a:lnTo>
                      <a:pt x="11" y="8"/>
                    </a:lnTo>
                    <a:lnTo>
                      <a:pt x="11" y="4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4" name="Freeform 342"/>
              <p:cNvSpPr>
                <a:spLocks/>
              </p:cNvSpPr>
              <p:nvPr/>
            </p:nvSpPr>
            <p:spPr bwMode="auto">
              <a:xfrm>
                <a:off x="2764" y="1964"/>
                <a:ext cx="137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4" y="39"/>
                  </a:cxn>
                  <a:cxn ang="0">
                    <a:pos x="11" y="32"/>
                  </a:cxn>
                  <a:cxn ang="0">
                    <a:pos x="18" y="29"/>
                  </a:cxn>
                  <a:cxn ang="0">
                    <a:pos x="26" y="21"/>
                  </a:cxn>
                  <a:cxn ang="0">
                    <a:pos x="33" y="18"/>
                  </a:cxn>
                  <a:cxn ang="0">
                    <a:pos x="40" y="14"/>
                  </a:cxn>
                  <a:cxn ang="0">
                    <a:pos x="47" y="14"/>
                  </a:cxn>
                  <a:cxn ang="0">
                    <a:pos x="58" y="11"/>
                  </a:cxn>
                  <a:cxn ang="0">
                    <a:pos x="65" y="11"/>
                  </a:cxn>
                  <a:cxn ang="0">
                    <a:pos x="72" y="7"/>
                  </a:cxn>
                  <a:cxn ang="0">
                    <a:pos x="119" y="7"/>
                  </a:cxn>
                  <a:cxn ang="0">
                    <a:pos x="126" y="11"/>
                  </a:cxn>
                  <a:cxn ang="0">
                    <a:pos x="137" y="11"/>
                  </a:cxn>
                  <a:cxn ang="0">
                    <a:pos x="137" y="3"/>
                  </a:cxn>
                  <a:cxn ang="0">
                    <a:pos x="126" y="3"/>
                  </a:cxn>
                  <a:cxn ang="0">
                    <a:pos x="119" y="0"/>
                  </a:cxn>
                  <a:cxn ang="0">
                    <a:pos x="72" y="0"/>
                  </a:cxn>
                  <a:cxn ang="0">
                    <a:pos x="65" y="3"/>
                  </a:cxn>
                  <a:cxn ang="0">
                    <a:pos x="54" y="3"/>
                  </a:cxn>
                  <a:cxn ang="0">
                    <a:pos x="47" y="7"/>
                  </a:cxn>
                  <a:cxn ang="0">
                    <a:pos x="40" y="11"/>
                  </a:cxn>
                  <a:cxn ang="0">
                    <a:pos x="29" y="11"/>
                  </a:cxn>
                  <a:cxn ang="0">
                    <a:pos x="22" y="14"/>
                  </a:cxn>
                  <a:cxn ang="0">
                    <a:pos x="8" y="29"/>
                  </a:cxn>
                  <a:cxn ang="0">
                    <a:pos x="0" y="32"/>
                  </a:cxn>
                  <a:cxn ang="0">
                    <a:pos x="4" y="32"/>
                  </a:cxn>
                  <a:cxn ang="0">
                    <a:pos x="0" y="39"/>
                  </a:cxn>
                  <a:cxn ang="0">
                    <a:pos x="4" y="39"/>
                  </a:cxn>
                  <a:cxn ang="0">
                    <a:pos x="0" y="39"/>
                  </a:cxn>
                </a:cxnLst>
                <a:rect l="0" t="0" r="r" b="b"/>
                <a:pathLst>
                  <a:path w="137" h="39">
                    <a:moveTo>
                      <a:pt x="0" y="39"/>
                    </a:moveTo>
                    <a:lnTo>
                      <a:pt x="4" y="39"/>
                    </a:lnTo>
                    <a:lnTo>
                      <a:pt x="11" y="32"/>
                    </a:lnTo>
                    <a:lnTo>
                      <a:pt x="18" y="29"/>
                    </a:lnTo>
                    <a:lnTo>
                      <a:pt x="26" y="21"/>
                    </a:lnTo>
                    <a:lnTo>
                      <a:pt x="33" y="18"/>
                    </a:lnTo>
                    <a:lnTo>
                      <a:pt x="40" y="14"/>
                    </a:lnTo>
                    <a:lnTo>
                      <a:pt x="47" y="14"/>
                    </a:lnTo>
                    <a:lnTo>
                      <a:pt x="58" y="11"/>
                    </a:lnTo>
                    <a:lnTo>
                      <a:pt x="65" y="11"/>
                    </a:lnTo>
                    <a:lnTo>
                      <a:pt x="72" y="7"/>
                    </a:lnTo>
                    <a:lnTo>
                      <a:pt x="119" y="7"/>
                    </a:lnTo>
                    <a:lnTo>
                      <a:pt x="126" y="11"/>
                    </a:lnTo>
                    <a:lnTo>
                      <a:pt x="137" y="11"/>
                    </a:lnTo>
                    <a:lnTo>
                      <a:pt x="137" y="3"/>
                    </a:lnTo>
                    <a:lnTo>
                      <a:pt x="126" y="3"/>
                    </a:lnTo>
                    <a:lnTo>
                      <a:pt x="119" y="0"/>
                    </a:lnTo>
                    <a:lnTo>
                      <a:pt x="72" y="0"/>
                    </a:lnTo>
                    <a:lnTo>
                      <a:pt x="65" y="3"/>
                    </a:lnTo>
                    <a:lnTo>
                      <a:pt x="54" y="3"/>
                    </a:lnTo>
                    <a:lnTo>
                      <a:pt x="47" y="7"/>
                    </a:lnTo>
                    <a:lnTo>
                      <a:pt x="40" y="11"/>
                    </a:lnTo>
                    <a:lnTo>
                      <a:pt x="29" y="11"/>
                    </a:lnTo>
                    <a:lnTo>
                      <a:pt x="22" y="14"/>
                    </a:lnTo>
                    <a:lnTo>
                      <a:pt x="8" y="29"/>
                    </a:lnTo>
                    <a:lnTo>
                      <a:pt x="0" y="32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4" y="3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Freeform 343"/>
              <p:cNvSpPr>
                <a:spLocks/>
              </p:cNvSpPr>
              <p:nvPr/>
            </p:nvSpPr>
            <p:spPr bwMode="auto">
              <a:xfrm>
                <a:off x="2736" y="1996"/>
                <a:ext cx="32" cy="1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7" y="11"/>
                  </a:cxn>
                  <a:cxn ang="0">
                    <a:pos x="18" y="11"/>
                  </a:cxn>
                  <a:cxn ang="0">
                    <a:pos x="25" y="7"/>
                  </a:cxn>
                  <a:cxn ang="0">
                    <a:pos x="28" y="7"/>
                  </a:cxn>
                  <a:cxn ang="0">
                    <a:pos x="32" y="0"/>
                  </a:cxn>
                  <a:cxn ang="0">
                    <a:pos x="21" y="0"/>
                  </a:cxn>
                  <a:cxn ang="0">
                    <a:pos x="18" y="4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10" y="4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0" y="4"/>
                  </a:cxn>
                </a:cxnLst>
                <a:rect l="0" t="0" r="r" b="b"/>
                <a:pathLst>
                  <a:path w="32" h="11">
                    <a:moveTo>
                      <a:pt x="0" y="4"/>
                    </a:moveTo>
                    <a:lnTo>
                      <a:pt x="7" y="11"/>
                    </a:lnTo>
                    <a:lnTo>
                      <a:pt x="18" y="11"/>
                    </a:lnTo>
                    <a:lnTo>
                      <a:pt x="25" y="7"/>
                    </a:lnTo>
                    <a:lnTo>
                      <a:pt x="28" y="7"/>
                    </a:lnTo>
                    <a:lnTo>
                      <a:pt x="32" y="0"/>
                    </a:lnTo>
                    <a:lnTo>
                      <a:pt x="21" y="0"/>
                    </a:lnTo>
                    <a:lnTo>
                      <a:pt x="18" y="4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6" name="Freeform 344"/>
              <p:cNvSpPr>
                <a:spLocks/>
              </p:cNvSpPr>
              <p:nvPr/>
            </p:nvSpPr>
            <p:spPr bwMode="auto">
              <a:xfrm>
                <a:off x="2736" y="1989"/>
                <a:ext cx="10" cy="11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3" y="4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4"/>
                  </a:cxn>
                </a:cxnLst>
                <a:rect l="0" t="0" r="r" b="b"/>
                <a:pathLst>
                  <a:path w="10" h="11">
                    <a:moveTo>
                      <a:pt x="3" y="4"/>
                    </a:moveTo>
                    <a:lnTo>
                      <a:pt x="0" y="7"/>
                    </a:lnTo>
                    <a:lnTo>
                      <a:pt x="0" y="11"/>
                    </a:lnTo>
                    <a:lnTo>
                      <a:pt x="10" y="11"/>
                    </a:lnTo>
                    <a:lnTo>
                      <a:pt x="10" y="7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Freeform 345"/>
              <p:cNvSpPr>
                <a:spLocks/>
              </p:cNvSpPr>
              <p:nvPr/>
            </p:nvSpPr>
            <p:spPr bwMode="auto">
              <a:xfrm>
                <a:off x="2739" y="1971"/>
                <a:ext cx="36" cy="2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3" y="0"/>
                  </a:cxn>
                  <a:cxn ang="0">
                    <a:pos x="15" y="18"/>
                  </a:cxn>
                  <a:cxn ang="0">
                    <a:pos x="11" y="18"/>
                  </a:cxn>
                  <a:cxn ang="0">
                    <a:pos x="7" y="22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29" y="11"/>
                  </a:cxn>
                  <a:cxn ang="0">
                    <a:pos x="33" y="11"/>
                  </a:cxn>
                  <a:cxn ang="0">
                    <a:pos x="36" y="7"/>
                  </a:cxn>
                  <a:cxn ang="0">
                    <a:pos x="36" y="0"/>
                  </a:cxn>
                </a:cxnLst>
                <a:rect l="0" t="0" r="r" b="b"/>
                <a:pathLst>
                  <a:path w="36" h="25">
                    <a:moveTo>
                      <a:pt x="36" y="0"/>
                    </a:moveTo>
                    <a:lnTo>
                      <a:pt x="33" y="0"/>
                    </a:lnTo>
                    <a:lnTo>
                      <a:pt x="15" y="18"/>
                    </a:lnTo>
                    <a:lnTo>
                      <a:pt x="11" y="18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18" y="25"/>
                    </a:lnTo>
                    <a:lnTo>
                      <a:pt x="25" y="18"/>
                    </a:lnTo>
                    <a:lnTo>
                      <a:pt x="29" y="11"/>
                    </a:lnTo>
                    <a:lnTo>
                      <a:pt x="33" y="11"/>
                    </a:lnTo>
                    <a:lnTo>
                      <a:pt x="36" y="7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8" name="Freeform 346"/>
              <p:cNvSpPr>
                <a:spLocks/>
              </p:cNvSpPr>
              <p:nvPr/>
            </p:nvSpPr>
            <p:spPr bwMode="auto">
              <a:xfrm>
                <a:off x="2775" y="1953"/>
                <a:ext cx="133" cy="25"/>
              </a:xfrm>
              <a:custGeom>
                <a:avLst/>
                <a:gdLst/>
                <a:ahLst/>
                <a:cxnLst>
                  <a:cxn ang="0">
                    <a:pos x="126" y="11"/>
                  </a:cxn>
                  <a:cxn ang="0">
                    <a:pos x="130" y="7"/>
                  </a:cxn>
                  <a:cxn ang="0">
                    <a:pos x="122" y="4"/>
                  </a:cxn>
                  <a:cxn ang="0">
                    <a:pos x="97" y="4"/>
                  </a:cxn>
                  <a:cxn ang="0">
                    <a:pos x="90" y="0"/>
                  </a:cxn>
                  <a:cxn ang="0">
                    <a:pos x="72" y="0"/>
                  </a:cxn>
                  <a:cxn ang="0">
                    <a:pos x="65" y="4"/>
                  </a:cxn>
                  <a:cxn ang="0">
                    <a:pos x="36" y="4"/>
                  </a:cxn>
                  <a:cxn ang="0">
                    <a:pos x="33" y="7"/>
                  </a:cxn>
                  <a:cxn ang="0">
                    <a:pos x="22" y="11"/>
                  </a:cxn>
                  <a:cxn ang="0">
                    <a:pos x="15" y="11"/>
                  </a:cxn>
                  <a:cxn ang="0">
                    <a:pos x="7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7" y="22"/>
                  </a:cxn>
                  <a:cxn ang="0">
                    <a:pos x="15" y="18"/>
                  </a:cxn>
                  <a:cxn ang="0">
                    <a:pos x="25" y="18"/>
                  </a:cxn>
                  <a:cxn ang="0">
                    <a:pos x="33" y="14"/>
                  </a:cxn>
                  <a:cxn ang="0">
                    <a:pos x="40" y="11"/>
                  </a:cxn>
                  <a:cxn ang="0">
                    <a:pos x="54" y="11"/>
                  </a:cxn>
                  <a:cxn ang="0">
                    <a:pos x="65" y="7"/>
                  </a:cxn>
                  <a:cxn ang="0">
                    <a:pos x="97" y="7"/>
                  </a:cxn>
                  <a:cxn ang="0">
                    <a:pos x="105" y="11"/>
                  </a:cxn>
                  <a:cxn ang="0">
                    <a:pos x="122" y="11"/>
                  </a:cxn>
                  <a:cxn ang="0">
                    <a:pos x="130" y="14"/>
                  </a:cxn>
                  <a:cxn ang="0">
                    <a:pos x="133" y="11"/>
                  </a:cxn>
                  <a:cxn ang="0">
                    <a:pos x="130" y="14"/>
                  </a:cxn>
                  <a:cxn ang="0">
                    <a:pos x="133" y="14"/>
                  </a:cxn>
                  <a:cxn ang="0">
                    <a:pos x="133" y="11"/>
                  </a:cxn>
                  <a:cxn ang="0">
                    <a:pos x="126" y="11"/>
                  </a:cxn>
                </a:cxnLst>
                <a:rect l="0" t="0" r="r" b="b"/>
                <a:pathLst>
                  <a:path w="133" h="25">
                    <a:moveTo>
                      <a:pt x="126" y="11"/>
                    </a:moveTo>
                    <a:lnTo>
                      <a:pt x="130" y="7"/>
                    </a:lnTo>
                    <a:lnTo>
                      <a:pt x="122" y="4"/>
                    </a:lnTo>
                    <a:lnTo>
                      <a:pt x="97" y="4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65" y="4"/>
                    </a:lnTo>
                    <a:lnTo>
                      <a:pt x="36" y="4"/>
                    </a:lnTo>
                    <a:lnTo>
                      <a:pt x="33" y="7"/>
                    </a:lnTo>
                    <a:lnTo>
                      <a:pt x="22" y="11"/>
                    </a:lnTo>
                    <a:lnTo>
                      <a:pt x="15" y="11"/>
                    </a:lnTo>
                    <a:lnTo>
                      <a:pt x="7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7" y="22"/>
                    </a:lnTo>
                    <a:lnTo>
                      <a:pt x="15" y="18"/>
                    </a:lnTo>
                    <a:lnTo>
                      <a:pt x="25" y="18"/>
                    </a:lnTo>
                    <a:lnTo>
                      <a:pt x="33" y="14"/>
                    </a:lnTo>
                    <a:lnTo>
                      <a:pt x="40" y="11"/>
                    </a:lnTo>
                    <a:lnTo>
                      <a:pt x="54" y="11"/>
                    </a:lnTo>
                    <a:lnTo>
                      <a:pt x="65" y="7"/>
                    </a:lnTo>
                    <a:lnTo>
                      <a:pt x="97" y="7"/>
                    </a:lnTo>
                    <a:lnTo>
                      <a:pt x="105" y="11"/>
                    </a:lnTo>
                    <a:lnTo>
                      <a:pt x="122" y="11"/>
                    </a:lnTo>
                    <a:lnTo>
                      <a:pt x="130" y="14"/>
                    </a:lnTo>
                    <a:lnTo>
                      <a:pt x="133" y="11"/>
                    </a:lnTo>
                    <a:lnTo>
                      <a:pt x="130" y="14"/>
                    </a:lnTo>
                    <a:lnTo>
                      <a:pt x="133" y="14"/>
                    </a:lnTo>
                    <a:lnTo>
                      <a:pt x="133" y="11"/>
                    </a:lnTo>
                    <a:lnTo>
                      <a:pt x="126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Freeform 347"/>
              <p:cNvSpPr>
                <a:spLocks/>
              </p:cNvSpPr>
              <p:nvPr/>
            </p:nvSpPr>
            <p:spPr bwMode="auto">
              <a:xfrm>
                <a:off x="2901" y="1946"/>
                <a:ext cx="11" cy="18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4" y="7"/>
                  </a:cxn>
                  <a:cxn ang="0">
                    <a:pos x="0" y="18"/>
                  </a:cxn>
                  <a:cxn ang="0">
                    <a:pos x="7" y="18"/>
                  </a:cxn>
                  <a:cxn ang="0">
                    <a:pos x="11" y="11"/>
                  </a:cxn>
                  <a:cxn ang="0">
                    <a:pos x="7" y="11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4" y="7"/>
                  </a:cxn>
                  <a:cxn ang="0">
                    <a:pos x="11" y="3"/>
                  </a:cxn>
                </a:cxnLst>
                <a:rect l="0" t="0" r="r" b="b"/>
                <a:pathLst>
                  <a:path w="11" h="18">
                    <a:moveTo>
                      <a:pt x="11" y="3"/>
                    </a:moveTo>
                    <a:lnTo>
                      <a:pt x="4" y="7"/>
                    </a:lnTo>
                    <a:lnTo>
                      <a:pt x="0" y="18"/>
                    </a:lnTo>
                    <a:lnTo>
                      <a:pt x="7" y="18"/>
                    </a:lnTo>
                    <a:lnTo>
                      <a:pt x="11" y="11"/>
                    </a:lnTo>
                    <a:lnTo>
                      <a:pt x="7" y="11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4" y="7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0" name="Freeform 348"/>
              <p:cNvSpPr>
                <a:spLocks/>
              </p:cNvSpPr>
              <p:nvPr/>
            </p:nvSpPr>
            <p:spPr bwMode="auto">
              <a:xfrm>
                <a:off x="2908" y="1949"/>
                <a:ext cx="15" cy="3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29"/>
                  </a:cxn>
                  <a:cxn ang="0">
                    <a:pos x="15" y="22"/>
                  </a:cxn>
                  <a:cxn ang="0">
                    <a:pos x="11" y="15"/>
                  </a:cxn>
                  <a:cxn ang="0">
                    <a:pos x="7" y="8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7" y="22"/>
                  </a:cxn>
                  <a:cxn ang="0">
                    <a:pos x="7" y="29"/>
                  </a:cxn>
                  <a:cxn ang="0">
                    <a:pos x="7" y="26"/>
                  </a:cxn>
                  <a:cxn ang="0">
                    <a:pos x="11" y="33"/>
                  </a:cxn>
                  <a:cxn ang="0">
                    <a:pos x="15" y="33"/>
                  </a:cxn>
                  <a:cxn ang="0">
                    <a:pos x="15" y="29"/>
                  </a:cxn>
                  <a:cxn ang="0">
                    <a:pos x="11" y="33"/>
                  </a:cxn>
                </a:cxnLst>
                <a:rect l="0" t="0" r="r" b="b"/>
                <a:pathLst>
                  <a:path w="15" h="33">
                    <a:moveTo>
                      <a:pt x="11" y="33"/>
                    </a:moveTo>
                    <a:lnTo>
                      <a:pt x="15" y="29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7" y="8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7" y="22"/>
                    </a:lnTo>
                    <a:lnTo>
                      <a:pt x="7" y="29"/>
                    </a:lnTo>
                    <a:lnTo>
                      <a:pt x="7" y="26"/>
                    </a:lnTo>
                    <a:lnTo>
                      <a:pt x="11" y="33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1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Freeform 349"/>
              <p:cNvSpPr>
                <a:spLocks/>
              </p:cNvSpPr>
              <p:nvPr/>
            </p:nvSpPr>
            <p:spPr bwMode="auto">
              <a:xfrm>
                <a:off x="2545" y="1996"/>
                <a:ext cx="201" cy="281"/>
              </a:xfrm>
              <a:custGeom>
                <a:avLst/>
                <a:gdLst/>
                <a:ahLst/>
                <a:cxnLst>
                  <a:cxn ang="0">
                    <a:pos x="201" y="61"/>
                  </a:cxn>
                  <a:cxn ang="0">
                    <a:pos x="176" y="58"/>
                  </a:cxn>
                  <a:cxn ang="0">
                    <a:pos x="129" y="72"/>
                  </a:cxn>
                  <a:cxn ang="0">
                    <a:pos x="122" y="83"/>
                  </a:cxn>
                  <a:cxn ang="0">
                    <a:pos x="115" y="97"/>
                  </a:cxn>
                  <a:cxn ang="0">
                    <a:pos x="119" y="112"/>
                  </a:cxn>
                  <a:cxn ang="0">
                    <a:pos x="129" y="126"/>
                  </a:cxn>
                  <a:cxn ang="0">
                    <a:pos x="140" y="133"/>
                  </a:cxn>
                  <a:cxn ang="0">
                    <a:pos x="155" y="144"/>
                  </a:cxn>
                  <a:cxn ang="0">
                    <a:pos x="151" y="169"/>
                  </a:cxn>
                  <a:cxn ang="0">
                    <a:pos x="147" y="195"/>
                  </a:cxn>
                  <a:cxn ang="0">
                    <a:pos x="126" y="202"/>
                  </a:cxn>
                  <a:cxn ang="0">
                    <a:pos x="108" y="209"/>
                  </a:cxn>
                  <a:cxn ang="0">
                    <a:pos x="86" y="216"/>
                  </a:cxn>
                  <a:cxn ang="0">
                    <a:pos x="65" y="227"/>
                  </a:cxn>
                  <a:cxn ang="0">
                    <a:pos x="47" y="234"/>
                  </a:cxn>
                  <a:cxn ang="0">
                    <a:pos x="29" y="249"/>
                  </a:cxn>
                  <a:cxn ang="0">
                    <a:pos x="7" y="274"/>
                  </a:cxn>
                  <a:cxn ang="0">
                    <a:pos x="3" y="270"/>
                  </a:cxn>
                  <a:cxn ang="0">
                    <a:pos x="14" y="252"/>
                  </a:cxn>
                  <a:cxn ang="0">
                    <a:pos x="36" y="227"/>
                  </a:cxn>
                  <a:cxn ang="0">
                    <a:pos x="50" y="205"/>
                  </a:cxn>
                  <a:cxn ang="0">
                    <a:pos x="47" y="202"/>
                  </a:cxn>
                  <a:cxn ang="0">
                    <a:pos x="39" y="205"/>
                  </a:cxn>
                  <a:cxn ang="0">
                    <a:pos x="36" y="213"/>
                  </a:cxn>
                  <a:cxn ang="0">
                    <a:pos x="29" y="216"/>
                  </a:cxn>
                  <a:cxn ang="0">
                    <a:pos x="25" y="223"/>
                  </a:cxn>
                  <a:cxn ang="0">
                    <a:pos x="21" y="216"/>
                  </a:cxn>
                  <a:cxn ang="0">
                    <a:pos x="29" y="202"/>
                  </a:cxn>
                  <a:cxn ang="0">
                    <a:pos x="36" y="184"/>
                  </a:cxn>
                  <a:cxn ang="0">
                    <a:pos x="47" y="169"/>
                  </a:cxn>
                  <a:cxn ang="0">
                    <a:pos x="54" y="155"/>
                  </a:cxn>
                  <a:cxn ang="0">
                    <a:pos x="50" y="130"/>
                  </a:cxn>
                  <a:cxn ang="0">
                    <a:pos x="47" y="119"/>
                  </a:cxn>
                  <a:cxn ang="0">
                    <a:pos x="50" y="108"/>
                  </a:cxn>
                  <a:cxn ang="0">
                    <a:pos x="68" y="123"/>
                  </a:cxn>
                  <a:cxn ang="0">
                    <a:pos x="79" y="133"/>
                  </a:cxn>
                  <a:cxn ang="0">
                    <a:pos x="90" y="144"/>
                  </a:cxn>
                  <a:cxn ang="0">
                    <a:pos x="108" y="159"/>
                  </a:cxn>
                  <a:cxn ang="0">
                    <a:pos x="126" y="173"/>
                  </a:cxn>
                  <a:cxn ang="0">
                    <a:pos x="140" y="180"/>
                  </a:cxn>
                  <a:cxn ang="0">
                    <a:pos x="151" y="180"/>
                  </a:cxn>
                  <a:cxn ang="0">
                    <a:pos x="140" y="169"/>
                  </a:cxn>
                  <a:cxn ang="0">
                    <a:pos x="126" y="159"/>
                  </a:cxn>
                  <a:cxn ang="0">
                    <a:pos x="115" y="148"/>
                  </a:cxn>
                  <a:cxn ang="0">
                    <a:pos x="104" y="133"/>
                  </a:cxn>
                  <a:cxn ang="0">
                    <a:pos x="93" y="123"/>
                  </a:cxn>
                  <a:cxn ang="0">
                    <a:pos x="79" y="115"/>
                  </a:cxn>
                  <a:cxn ang="0">
                    <a:pos x="68" y="105"/>
                  </a:cxn>
                  <a:cxn ang="0">
                    <a:pos x="54" y="97"/>
                  </a:cxn>
                  <a:cxn ang="0">
                    <a:pos x="68" y="72"/>
                  </a:cxn>
                  <a:cxn ang="0">
                    <a:pos x="97" y="40"/>
                  </a:cxn>
                  <a:cxn ang="0">
                    <a:pos x="108" y="18"/>
                  </a:cxn>
                  <a:cxn ang="0">
                    <a:pos x="119" y="15"/>
                  </a:cxn>
                  <a:cxn ang="0">
                    <a:pos x="133" y="33"/>
                  </a:cxn>
                  <a:cxn ang="0">
                    <a:pos x="155" y="47"/>
                  </a:cxn>
                  <a:cxn ang="0">
                    <a:pos x="180" y="54"/>
                  </a:cxn>
                </a:cxnLst>
                <a:rect l="0" t="0" r="r" b="b"/>
                <a:pathLst>
                  <a:path w="201" h="281">
                    <a:moveTo>
                      <a:pt x="191" y="54"/>
                    </a:moveTo>
                    <a:lnTo>
                      <a:pt x="201" y="61"/>
                    </a:lnTo>
                    <a:lnTo>
                      <a:pt x="187" y="61"/>
                    </a:lnTo>
                    <a:lnTo>
                      <a:pt x="176" y="58"/>
                    </a:lnTo>
                    <a:lnTo>
                      <a:pt x="144" y="58"/>
                    </a:lnTo>
                    <a:lnTo>
                      <a:pt x="129" y="72"/>
                    </a:lnTo>
                    <a:lnTo>
                      <a:pt x="126" y="79"/>
                    </a:lnTo>
                    <a:lnTo>
                      <a:pt x="122" y="83"/>
                    </a:lnTo>
                    <a:lnTo>
                      <a:pt x="119" y="90"/>
                    </a:lnTo>
                    <a:lnTo>
                      <a:pt x="115" y="97"/>
                    </a:lnTo>
                    <a:lnTo>
                      <a:pt x="115" y="105"/>
                    </a:lnTo>
                    <a:lnTo>
                      <a:pt x="119" y="112"/>
                    </a:lnTo>
                    <a:lnTo>
                      <a:pt x="126" y="119"/>
                    </a:lnTo>
                    <a:lnTo>
                      <a:pt x="129" y="126"/>
                    </a:lnTo>
                    <a:lnTo>
                      <a:pt x="133" y="130"/>
                    </a:lnTo>
                    <a:lnTo>
                      <a:pt x="140" y="133"/>
                    </a:lnTo>
                    <a:lnTo>
                      <a:pt x="147" y="141"/>
                    </a:lnTo>
                    <a:lnTo>
                      <a:pt x="155" y="144"/>
                    </a:lnTo>
                    <a:lnTo>
                      <a:pt x="155" y="155"/>
                    </a:lnTo>
                    <a:lnTo>
                      <a:pt x="151" y="169"/>
                    </a:lnTo>
                    <a:lnTo>
                      <a:pt x="147" y="180"/>
                    </a:lnTo>
                    <a:lnTo>
                      <a:pt x="147" y="195"/>
                    </a:lnTo>
                    <a:lnTo>
                      <a:pt x="137" y="198"/>
                    </a:lnTo>
                    <a:lnTo>
                      <a:pt x="126" y="202"/>
                    </a:lnTo>
                    <a:lnTo>
                      <a:pt x="119" y="205"/>
                    </a:lnTo>
                    <a:lnTo>
                      <a:pt x="108" y="209"/>
                    </a:lnTo>
                    <a:lnTo>
                      <a:pt x="97" y="213"/>
                    </a:lnTo>
                    <a:lnTo>
                      <a:pt x="86" y="216"/>
                    </a:lnTo>
                    <a:lnTo>
                      <a:pt x="75" y="220"/>
                    </a:lnTo>
                    <a:lnTo>
                      <a:pt x="65" y="227"/>
                    </a:lnTo>
                    <a:lnTo>
                      <a:pt x="57" y="231"/>
                    </a:lnTo>
                    <a:lnTo>
                      <a:pt x="47" y="234"/>
                    </a:lnTo>
                    <a:lnTo>
                      <a:pt x="39" y="241"/>
                    </a:lnTo>
                    <a:lnTo>
                      <a:pt x="29" y="249"/>
                    </a:lnTo>
                    <a:lnTo>
                      <a:pt x="14" y="263"/>
                    </a:lnTo>
                    <a:lnTo>
                      <a:pt x="7" y="274"/>
                    </a:lnTo>
                    <a:lnTo>
                      <a:pt x="0" y="281"/>
                    </a:lnTo>
                    <a:lnTo>
                      <a:pt x="3" y="270"/>
                    </a:lnTo>
                    <a:lnTo>
                      <a:pt x="7" y="259"/>
                    </a:lnTo>
                    <a:lnTo>
                      <a:pt x="14" y="252"/>
                    </a:lnTo>
                    <a:lnTo>
                      <a:pt x="21" y="241"/>
                    </a:lnTo>
                    <a:lnTo>
                      <a:pt x="36" y="227"/>
                    </a:lnTo>
                    <a:lnTo>
                      <a:pt x="43" y="216"/>
                    </a:lnTo>
                    <a:lnTo>
                      <a:pt x="50" y="205"/>
                    </a:lnTo>
                    <a:lnTo>
                      <a:pt x="47" y="205"/>
                    </a:lnTo>
                    <a:lnTo>
                      <a:pt x="47" y="202"/>
                    </a:lnTo>
                    <a:lnTo>
                      <a:pt x="39" y="202"/>
                    </a:lnTo>
                    <a:lnTo>
                      <a:pt x="39" y="205"/>
                    </a:lnTo>
                    <a:lnTo>
                      <a:pt x="36" y="209"/>
                    </a:lnTo>
                    <a:lnTo>
                      <a:pt x="36" y="213"/>
                    </a:lnTo>
                    <a:lnTo>
                      <a:pt x="32" y="216"/>
                    </a:lnTo>
                    <a:lnTo>
                      <a:pt x="29" y="216"/>
                    </a:lnTo>
                    <a:lnTo>
                      <a:pt x="25" y="220"/>
                    </a:lnTo>
                    <a:lnTo>
                      <a:pt x="25" y="223"/>
                    </a:lnTo>
                    <a:lnTo>
                      <a:pt x="18" y="223"/>
                    </a:lnTo>
                    <a:lnTo>
                      <a:pt x="21" y="216"/>
                    </a:lnTo>
                    <a:lnTo>
                      <a:pt x="25" y="209"/>
                    </a:lnTo>
                    <a:lnTo>
                      <a:pt x="29" y="202"/>
                    </a:lnTo>
                    <a:lnTo>
                      <a:pt x="32" y="195"/>
                    </a:lnTo>
                    <a:lnTo>
                      <a:pt x="36" y="184"/>
                    </a:lnTo>
                    <a:lnTo>
                      <a:pt x="39" y="177"/>
                    </a:lnTo>
                    <a:lnTo>
                      <a:pt x="47" y="169"/>
                    </a:lnTo>
                    <a:lnTo>
                      <a:pt x="50" y="162"/>
                    </a:lnTo>
                    <a:lnTo>
                      <a:pt x="54" y="155"/>
                    </a:lnTo>
                    <a:lnTo>
                      <a:pt x="54" y="137"/>
                    </a:lnTo>
                    <a:lnTo>
                      <a:pt x="50" y="130"/>
                    </a:lnTo>
                    <a:lnTo>
                      <a:pt x="47" y="123"/>
                    </a:lnTo>
                    <a:lnTo>
                      <a:pt x="47" y="119"/>
                    </a:lnTo>
                    <a:lnTo>
                      <a:pt x="43" y="112"/>
                    </a:lnTo>
                    <a:lnTo>
                      <a:pt x="50" y="108"/>
                    </a:lnTo>
                    <a:lnTo>
                      <a:pt x="57" y="112"/>
                    </a:lnTo>
                    <a:lnTo>
                      <a:pt x="68" y="123"/>
                    </a:lnTo>
                    <a:lnTo>
                      <a:pt x="75" y="126"/>
                    </a:lnTo>
                    <a:lnTo>
                      <a:pt x="79" y="133"/>
                    </a:lnTo>
                    <a:lnTo>
                      <a:pt x="86" y="137"/>
                    </a:lnTo>
                    <a:lnTo>
                      <a:pt x="90" y="144"/>
                    </a:lnTo>
                    <a:lnTo>
                      <a:pt x="97" y="148"/>
                    </a:lnTo>
                    <a:lnTo>
                      <a:pt x="108" y="159"/>
                    </a:lnTo>
                    <a:lnTo>
                      <a:pt x="115" y="162"/>
                    </a:lnTo>
                    <a:lnTo>
                      <a:pt x="126" y="173"/>
                    </a:lnTo>
                    <a:lnTo>
                      <a:pt x="133" y="177"/>
                    </a:lnTo>
                    <a:lnTo>
                      <a:pt x="140" y="180"/>
                    </a:lnTo>
                    <a:lnTo>
                      <a:pt x="144" y="184"/>
                    </a:lnTo>
                    <a:lnTo>
                      <a:pt x="151" y="180"/>
                    </a:lnTo>
                    <a:lnTo>
                      <a:pt x="144" y="177"/>
                    </a:lnTo>
                    <a:lnTo>
                      <a:pt x="140" y="169"/>
                    </a:lnTo>
                    <a:lnTo>
                      <a:pt x="133" y="162"/>
                    </a:lnTo>
                    <a:lnTo>
                      <a:pt x="126" y="159"/>
                    </a:lnTo>
                    <a:lnTo>
                      <a:pt x="122" y="151"/>
                    </a:lnTo>
                    <a:lnTo>
                      <a:pt x="115" y="148"/>
                    </a:lnTo>
                    <a:lnTo>
                      <a:pt x="111" y="141"/>
                    </a:lnTo>
                    <a:lnTo>
                      <a:pt x="104" y="133"/>
                    </a:lnTo>
                    <a:lnTo>
                      <a:pt x="97" y="130"/>
                    </a:lnTo>
                    <a:lnTo>
                      <a:pt x="93" y="123"/>
                    </a:lnTo>
                    <a:lnTo>
                      <a:pt x="86" y="119"/>
                    </a:lnTo>
                    <a:lnTo>
                      <a:pt x="79" y="115"/>
                    </a:lnTo>
                    <a:lnTo>
                      <a:pt x="75" y="108"/>
                    </a:lnTo>
                    <a:lnTo>
                      <a:pt x="68" y="105"/>
                    </a:lnTo>
                    <a:lnTo>
                      <a:pt x="61" y="101"/>
                    </a:lnTo>
                    <a:lnTo>
                      <a:pt x="54" y="97"/>
                    </a:lnTo>
                    <a:lnTo>
                      <a:pt x="61" y="83"/>
                    </a:lnTo>
                    <a:lnTo>
                      <a:pt x="68" y="72"/>
                    </a:lnTo>
                    <a:lnTo>
                      <a:pt x="75" y="61"/>
                    </a:lnTo>
                    <a:lnTo>
                      <a:pt x="97" y="40"/>
                    </a:lnTo>
                    <a:lnTo>
                      <a:pt x="104" y="29"/>
                    </a:lnTo>
                    <a:lnTo>
                      <a:pt x="108" y="18"/>
                    </a:lnTo>
                    <a:lnTo>
                      <a:pt x="111" y="0"/>
                    </a:lnTo>
                    <a:lnTo>
                      <a:pt x="119" y="15"/>
                    </a:lnTo>
                    <a:lnTo>
                      <a:pt x="126" y="22"/>
                    </a:lnTo>
                    <a:lnTo>
                      <a:pt x="133" y="33"/>
                    </a:lnTo>
                    <a:lnTo>
                      <a:pt x="144" y="40"/>
                    </a:lnTo>
                    <a:lnTo>
                      <a:pt x="155" y="47"/>
                    </a:lnTo>
                    <a:lnTo>
                      <a:pt x="165" y="51"/>
                    </a:lnTo>
                    <a:lnTo>
                      <a:pt x="180" y="54"/>
                    </a:lnTo>
                    <a:lnTo>
                      <a:pt x="191" y="54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2" name="Freeform 350"/>
              <p:cNvSpPr>
                <a:spLocks/>
              </p:cNvSpPr>
              <p:nvPr/>
            </p:nvSpPr>
            <p:spPr bwMode="auto">
              <a:xfrm>
                <a:off x="2732" y="2047"/>
                <a:ext cx="25" cy="18"/>
              </a:xfrm>
              <a:custGeom>
                <a:avLst/>
                <a:gdLst/>
                <a:ahLst/>
                <a:cxnLst>
                  <a:cxn ang="0">
                    <a:pos x="11" y="14"/>
                  </a:cxn>
                  <a:cxn ang="0">
                    <a:pos x="14" y="1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11" y="14"/>
                  </a:cxn>
                  <a:cxn ang="0">
                    <a:pos x="14" y="10"/>
                  </a:cxn>
                  <a:cxn ang="0">
                    <a:pos x="11" y="14"/>
                  </a:cxn>
                  <a:cxn ang="0">
                    <a:pos x="25" y="18"/>
                  </a:cxn>
                  <a:cxn ang="0">
                    <a:pos x="14" y="10"/>
                  </a:cxn>
                  <a:cxn ang="0">
                    <a:pos x="11" y="14"/>
                  </a:cxn>
                </a:cxnLst>
                <a:rect l="0" t="0" r="r" b="b"/>
                <a:pathLst>
                  <a:path w="25" h="18">
                    <a:moveTo>
                      <a:pt x="11" y="14"/>
                    </a:moveTo>
                    <a:lnTo>
                      <a:pt x="14" y="1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1" y="14"/>
                    </a:lnTo>
                    <a:lnTo>
                      <a:pt x="14" y="10"/>
                    </a:lnTo>
                    <a:lnTo>
                      <a:pt x="11" y="14"/>
                    </a:lnTo>
                    <a:lnTo>
                      <a:pt x="25" y="18"/>
                    </a:lnTo>
                    <a:lnTo>
                      <a:pt x="14" y="10"/>
                    </a:lnTo>
                    <a:lnTo>
                      <a:pt x="1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Freeform 351"/>
              <p:cNvSpPr>
                <a:spLocks/>
              </p:cNvSpPr>
              <p:nvPr/>
            </p:nvSpPr>
            <p:spPr bwMode="auto">
              <a:xfrm>
                <a:off x="2682" y="2047"/>
                <a:ext cx="64" cy="14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3" y="14"/>
                  </a:cxn>
                  <a:cxn ang="0">
                    <a:pos x="10" y="10"/>
                  </a:cxn>
                  <a:cxn ang="0">
                    <a:pos x="46" y="10"/>
                  </a:cxn>
                  <a:cxn ang="0">
                    <a:pos x="54" y="14"/>
                  </a:cxn>
                  <a:cxn ang="0">
                    <a:pos x="61" y="14"/>
                  </a:cxn>
                  <a:cxn ang="0">
                    <a:pos x="64" y="10"/>
                  </a:cxn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2" y="3"/>
                  </a:cxn>
                  <a:cxn ang="0">
                    <a:pos x="25" y="0"/>
                  </a:cxn>
                  <a:cxn ang="0">
                    <a:pos x="18" y="3"/>
                  </a:cxn>
                  <a:cxn ang="0">
                    <a:pos x="7" y="3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3" y="10"/>
                  </a:cxn>
                </a:cxnLst>
                <a:rect l="0" t="0" r="r" b="b"/>
                <a:pathLst>
                  <a:path w="64" h="14">
                    <a:moveTo>
                      <a:pt x="3" y="10"/>
                    </a:moveTo>
                    <a:lnTo>
                      <a:pt x="3" y="14"/>
                    </a:lnTo>
                    <a:lnTo>
                      <a:pt x="10" y="10"/>
                    </a:lnTo>
                    <a:lnTo>
                      <a:pt x="46" y="10"/>
                    </a:lnTo>
                    <a:lnTo>
                      <a:pt x="54" y="14"/>
                    </a:lnTo>
                    <a:lnTo>
                      <a:pt x="61" y="14"/>
                    </a:lnTo>
                    <a:lnTo>
                      <a:pt x="64" y="10"/>
                    </a:lnTo>
                    <a:lnTo>
                      <a:pt x="57" y="7"/>
                    </a:lnTo>
                    <a:lnTo>
                      <a:pt x="50" y="7"/>
                    </a:lnTo>
                    <a:lnTo>
                      <a:pt x="39" y="3"/>
                    </a:lnTo>
                    <a:lnTo>
                      <a:pt x="32" y="3"/>
                    </a:lnTo>
                    <a:lnTo>
                      <a:pt x="25" y="0"/>
                    </a:lnTo>
                    <a:lnTo>
                      <a:pt x="18" y="3"/>
                    </a:lnTo>
                    <a:lnTo>
                      <a:pt x="7" y="3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4" name="Freeform 352"/>
              <p:cNvSpPr>
                <a:spLocks/>
              </p:cNvSpPr>
              <p:nvPr/>
            </p:nvSpPr>
            <p:spPr bwMode="auto">
              <a:xfrm>
                <a:off x="2656" y="2057"/>
                <a:ext cx="29" cy="51"/>
              </a:xfrm>
              <a:custGeom>
                <a:avLst/>
                <a:gdLst/>
                <a:ahLst/>
                <a:cxnLst>
                  <a:cxn ang="0">
                    <a:pos x="8" y="47"/>
                  </a:cxn>
                  <a:cxn ang="0">
                    <a:pos x="11" y="51"/>
                  </a:cxn>
                  <a:cxn ang="0">
                    <a:pos x="8" y="44"/>
                  </a:cxn>
                  <a:cxn ang="0">
                    <a:pos x="8" y="36"/>
                  </a:cxn>
                  <a:cxn ang="0">
                    <a:pos x="11" y="29"/>
                  </a:cxn>
                  <a:cxn ang="0">
                    <a:pos x="15" y="26"/>
                  </a:cxn>
                  <a:cxn ang="0">
                    <a:pos x="15" y="18"/>
                  </a:cxn>
                  <a:cxn ang="0">
                    <a:pos x="22" y="15"/>
                  </a:cxn>
                  <a:cxn ang="0">
                    <a:pos x="26" y="8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11" y="15"/>
                  </a:cxn>
                  <a:cxn ang="0">
                    <a:pos x="8" y="22"/>
                  </a:cxn>
                  <a:cxn ang="0">
                    <a:pos x="4" y="29"/>
                  </a:cxn>
                  <a:cxn ang="0">
                    <a:pos x="0" y="36"/>
                  </a:cxn>
                  <a:cxn ang="0">
                    <a:pos x="0" y="44"/>
                  </a:cxn>
                  <a:cxn ang="0">
                    <a:pos x="4" y="51"/>
                  </a:cxn>
                  <a:cxn ang="0">
                    <a:pos x="8" y="47"/>
                  </a:cxn>
                </a:cxnLst>
                <a:rect l="0" t="0" r="r" b="b"/>
                <a:pathLst>
                  <a:path w="29" h="51">
                    <a:moveTo>
                      <a:pt x="8" y="47"/>
                    </a:moveTo>
                    <a:lnTo>
                      <a:pt x="11" y="51"/>
                    </a:lnTo>
                    <a:lnTo>
                      <a:pt x="8" y="44"/>
                    </a:lnTo>
                    <a:lnTo>
                      <a:pt x="8" y="36"/>
                    </a:lnTo>
                    <a:lnTo>
                      <a:pt x="11" y="29"/>
                    </a:lnTo>
                    <a:lnTo>
                      <a:pt x="15" y="26"/>
                    </a:lnTo>
                    <a:lnTo>
                      <a:pt x="15" y="18"/>
                    </a:lnTo>
                    <a:lnTo>
                      <a:pt x="22" y="15"/>
                    </a:lnTo>
                    <a:lnTo>
                      <a:pt x="26" y="8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11" y="15"/>
                    </a:lnTo>
                    <a:lnTo>
                      <a:pt x="8" y="22"/>
                    </a:lnTo>
                    <a:lnTo>
                      <a:pt x="4" y="29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4" y="5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Freeform 353"/>
              <p:cNvSpPr>
                <a:spLocks/>
              </p:cNvSpPr>
              <p:nvPr/>
            </p:nvSpPr>
            <p:spPr bwMode="auto">
              <a:xfrm>
                <a:off x="2660" y="2104"/>
                <a:ext cx="43" cy="40"/>
              </a:xfrm>
              <a:custGeom>
                <a:avLst/>
                <a:gdLst/>
                <a:ahLst/>
                <a:cxnLst>
                  <a:cxn ang="0">
                    <a:pos x="43" y="36"/>
                  </a:cxn>
                  <a:cxn ang="0">
                    <a:pos x="32" y="25"/>
                  </a:cxn>
                  <a:cxn ang="0">
                    <a:pos x="25" y="22"/>
                  </a:cxn>
                  <a:cxn ang="0">
                    <a:pos x="18" y="15"/>
                  </a:cxn>
                  <a:cxn ang="0">
                    <a:pos x="11" y="11"/>
                  </a:cxn>
                  <a:cxn ang="0">
                    <a:pos x="7" y="7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22" y="29"/>
                  </a:cxn>
                  <a:cxn ang="0">
                    <a:pos x="29" y="33"/>
                  </a:cxn>
                  <a:cxn ang="0">
                    <a:pos x="36" y="40"/>
                  </a:cxn>
                  <a:cxn ang="0">
                    <a:pos x="36" y="36"/>
                  </a:cxn>
                  <a:cxn ang="0">
                    <a:pos x="43" y="36"/>
                  </a:cxn>
                  <a:cxn ang="0">
                    <a:pos x="43" y="33"/>
                  </a:cxn>
                  <a:cxn ang="0">
                    <a:pos x="40" y="33"/>
                  </a:cxn>
                  <a:cxn ang="0">
                    <a:pos x="43" y="36"/>
                  </a:cxn>
                </a:cxnLst>
                <a:rect l="0" t="0" r="r" b="b"/>
                <a:pathLst>
                  <a:path w="43" h="40">
                    <a:moveTo>
                      <a:pt x="43" y="36"/>
                    </a:moveTo>
                    <a:lnTo>
                      <a:pt x="32" y="25"/>
                    </a:lnTo>
                    <a:lnTo>
                      <a:pt x="25" y="22"/>
                    </a:lnTo>
                    <a:lnTo>
                      <a:pt x="18" y="15"/>
                    </a:lnTo>
                    <a:lnTo>
                      <a:pt x="11" y="11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11"/>
                    </a:lnTo>
                    <a:lnTo>
                      <a:pt x="22" y="29"/>
                    </a:lnTo>
                    <a:lnTo>
                      <a:pt x="29" y="33"/>
                    </a:lnTo>
                    <a:lnTo>
                      <a:pt x="36" y="40"/>
                    </a:lnTo>
                    <a:lnTo>
                      <a:pt x="36" y="36"/>
                    </a:lnTo>
                    <a:lnTo>
                      <a:pt x="43" y="36"/>
                    </a:lnTo>
                    <a:lnTo>
                      <a:pt x="43" y="33"/>
                    </a:lnTo>
                    <a:lnTo>
                      <a:pt x="40" y="33"/>
                    </a:ln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6" name="Freeform 354"/>
              <p:cNvSpPr>
                <a:spLocks/>
              </p:cNvSpPr>
              <p:nvPr/>
            </p:nvSpPr>
            <p:spPr bwMode="auto">
              <a:xfrm>
                <a:off x="2689" y="2140"/>
                <a:ext cx="14" cy="54"/>
              </a:xfrm>
              <a:custGeom>
                <a:avLst/>
                <a:gdLst/>
                <a:ahLst/>
                <a:cxnLst>
                  <a:cxn ang="0">
                    <a:pos x="3" y="54"/>
                  </a:cxn>
                  <a:cxn ang="0">
                    <a:pos x="7" y="51"/>
                  </a:cxn>
                  <a:cxn ang="0">
                    <a:pos x="7" y="36"/>
                  </a:cxn>
                  <a:cxn ang="0">
                    <a:pos x="11" y="25"/>
                  </a:cxn>
                  <a:cxn ang="0">
                    <a:pos x="14" y="11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7" y="11"/>
                  </a:cxn>
                  <a:cxn ang="0">
                    <a:pos x="3" y="22"/>
                  </a:cxn>
                  <a:cxn ang="0">
                    <a:pos x="0" y="36"/>
                  </a:cxn>
                  <a:cxn ang="0">
                    <a:pos x="0" y="51"/>
                  </a:cxn>
                  <a:cxn ang="0">
                    <a:pos x="3" y="47"/>
                  </a:cxn>
                  <a:cxn ang="0">
                    <a:pos x="3" y="54"/>
                  </a:cxn>
                  <a:cxn ang="0">
                    <a:pos x="7" y="51"/>
                  </a:cxn>
                  <a:cxn ang="0">
                    <a:pos x="3" y="54"/>
                  </a:cxn>
                </a:cxnLst>
                <a:rect l="0" t="0" r="r" b="b"/>
                <a:pathLst>
                  <a:path w="14" h="54">
                    <a:moveTo>
                      <a:pt x="3" y="54"/>
                    </a:moveTo>
                    <a:lnTo>
                      <a:pt x="7" y="51"/>
                    </a:lnTo>
                    <a:lnTo>
                      <a:pt x="7" y="36"/>
                    </a:lnTo>
                    <a:lnTo>
                      <a:pt x="11" y="25"/>
                    </a:lnTo>
                    <a:lnTo>
                      <a:pt x="14" y="11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7" y="11"/>
                    </a:lnTo>
                    <a:lnTo>
                      <a:pt x="3" y="22"/>
                    </a:lnTo>
                    <a:lnTo>
                      <a:pt x="0" y="36"/>
                    </a:lnTo>
                    <a:lnTo>
                      <a:pt x="0" y="51"/>
                    </a:lnTo>
                    <a:lnTo>
                      <a:pt x="3" y="47"/>
                    </a:lnTo>
                    <a:lnTo>
                      <a:pt x="3" y="54"/>
                    </a:lnTo>
                    <a:lnTo>
                      <a:pt x="7" y="51"/>
                    </a:lnTo>
                    <a:lnTo>
                      <a:pt x="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Freeform 355"/>
              <p:cNvSpPr>
                <a:spLocks/>
              </p:cNvSpPr>
              <p:nvPr/>
            </p:nvSpPr>
            <p:spPr bwMode="auto">
              <a:xfrm>
                <a:off x="2534" y="2187"/>
                <a:ext cx="158" cy="112"/>
              </a:xfrm>
              <a:custGeom>
                <a:avLst/>
                <a:gdLst/>
                <a:ahLst/>
                <a:cxnLst>
                  <a:cxn ang="0">
                    <a:pos x="7" y="90"/>
                  </a:cxn>
                  <a:cxn ang="0">
                    <a:pos x="14" y="94"/>
                  </a:cxn>
                  <a:cxn ang="0">
                    <a:pos x="18" y="83"/>
                  </a:cxn>
                  <a:cxn ang="0">
                    <a:pos x="25" y="76"/>
                  </a:cxn>
                  <a:cxn ang="0">
                    <a:pos x="36" y="68"/>
                  </a:cxn>
                  <a:cxn ang="0">
                    <a:pos x="58" y="47"/>
                  </a:cxn>
                  <a:cxn ang="0">
                    <a:pos x="68" y="43"/>
                  </a:cxn>
                  <a:cxn ang="0">
                    <a:pos x="79" y="40"/>
                  </a:cxn>
                  <a:cxn ang="0">
                    <a:pos x="90" y="32"/>
                  </a:cxn>
                  <a:cxn ang="0">
                    <a:pos x="97" y="29"/>
                  </a:cxn>
                  <a:cxn ang="0">
                    <a:pos x="108" y="25"/>
                  </a:cxn>
                  <a:cxn ang="0">
                    <a:pos x="119" y="22"/>
                  </a:cxn>
                  <a:cxn ang="0">
                    <a:pos x="130" y="18"/>
                  </a:cxn>
                  <a:cxn ang="0">
                    <a:pos x="140" y="14"/>
                  </a:cxn>
                  <a:cxn ang="0">
                    <a:pos x="151" y="11"/>
                  </a:cxn>
                  <a:cxn ang="0">
                    <a:pos x="158" y="7"/>
                  </a:cxn>
                  <a:cxn ang="0">
                    <a:pos x="158" y="0"/>
                  </a:cxn>
                  <a:cxn ang="0">
                    <a:pos x="148" y="4"/>
                  </a:cxn>
                  <a:cxn ang="0">
                    <a:pos x="137" y="7"/>
                  </a:cxn>
                  <a:cxn ang="0">
                    <a:pos x="126" y="11"/>
                  </a:cxn>
                  <a:cxn ang="0">
                    <a:pos x="115" y="14"/>
                  </a:cxn>
                  <a:cxn ang="0">
                    <a:pos x="108" y="18"/>
                  </a:cxn>
                  <a:cxn ang="0">
                    <a:pos x="97" y="22"/>
                  </a:cxn>
                  <a:cxn ang="0">
                    <a:pos x="86" y="29"/>
                  </a:cxn>
                  <a:cxn ang="0">
                    <a:pos x="76" y="32"/>
                  </a:cxn>
                  <a:cxn ang="0">
                    <a:pos x="65" y="36"/>
                  </a:cxn>
                  <a:cxn ang="0">
                    <a:pos x="58" y="40"/>
                  </a:cxn>
                  <a:cxn ang="0">
                    <a:pos x="47" y="47"/>
                  </a:cxn>
                  <a:cxn ang="0">
                    <a:pos x="36" y="54"/>
                  </a:cxn>
                  <a:cxn ang="0">
                    <a:pos x="22" y="68"/>
                  </a:cxn>
                  <a:cxn ang="0">
                    <a:pos x="14" y="79"/>
                  </a:cxn>
                  <a:cxn ang="0">
                    <a:pos x="7" y="90"/>
                  </a:cxn>
                  <a:cxn ang="0">
                    <a:pos x="14" y="90"/>
                  </a:cxn>
                  <a:cxn ang="0">
                    <a:pos x="7" y="90"/>
                  </a:cxn>
                  <a:cxn ang="0">
                    <a:pos x="0" y="112"/>
                  </a:cxn>
                  <a:cxn ang="0">
                    <a:pos x="14" y="94"/>
                  </a:cxn>
                  <a:cxn ang="0">
                    <a:pos x="7" y="90"/>
                  </a:cxn>
                </a:cxnLst>
                <a:rect l="0" t="0" r="r" b="b"/>
                <a:pathLst>
                  <a:path w="158" h="112">
                    <a:moveTo>
                      <a:pt x="7" y="90"/>
                    </a:moveTo>
                    <a:lnTo>
                      <a:pt x="14" y="94"/>
                    </a:lnTo>
                    <a:lnTo>
                      <a:pt x="18" y="83"/>
                    </a:lnTo>
                    <a:lnTo>
                      <a:pt x="25" y="76"/>
                    </a:lnTo>
                    <a:lnTo>
                      <a:pt x="36" y="68"/>
                    </a:lnTo>
                    <a:lnTo>
                      <a:pt x="58" y="47"/>
                    </a:lnTo>
                    <a:lnTo>
                      <a:pt x="68" y="43"/>
                    </a:lnTo>
                    <a:lnTo>
                      <a:pt x="79" y="40"/>
                    </a:lnTo>
                    <a:lnTo>
                      <a:pt x="90" y="32"/>
                    </a:lnTo>
                    <a:lnTo>
                      <a:pt x="97" y="29"/>
                    </a:lnTo>
                    <a:lnTo>
                      <a:pt x="108" y="25"/>
                    </a:lnTo>
                    <a:lnTo>
                      <a:pt x="119" y="22"/>
                    </a:lnTo>
                    <a:lnTo>
                      <a:pt x="130" y="18"/>
                    </a:lnTo>
                    <a:lnTo>
                      <a:pt x="140" y="14"/>
                    </a:lnTo>
                    <a:lnTo>
                      <a:pt x="151" y="11"/>
                    </a:lnTo>
                    <a:lnTo>
                      <a:pt x="158" y="7"/>
                    </a:lnTo>
                    <a:lnTo>
                      <a:pt x="158" y="0"/>
                    </a:lnTo>
                    <a:lnTo>
                      <a:pt x="148" y="4"/>
                    </a:lnTo>
                    <a:lnTo>
                      <a:pt x="137" y="7"/>
                    </a:lnTo>
                    <a:lnTo>
                      <a:pt x="126" y="11"/>
                    </a:lnTo>
                    <a:lnTo>
                      <a:pt x="115" y="14"/>
                    </a:lnTo>
                    <a:lnTo>
                      <a:pt x="108" y="18"/>
                    </a:lnTo>
                    <a:lnTo>
                      <a:pt x="97" y="22"/>
                    </a:lnTo>
                    <a:lnTo>
                      <a:pt x="86" y="29"/>
                    </a:lnTo>
                    <a:lnTo>
                      <a:pt x="76" y="32"/>
                    </a:lnTo>
                    <a:lnTo>
                      <a:pt x="65" y="36"/>
                    </a:lnTo>
                    <a:lnTo>
                      <a:pt x="58" y="40"/>
                    </a:lnTo>
                    <a:lnTo>
                      <a:pt x="47" y="47"/>
                    </a:lnTo>
                    <a:lnTo>
                      <a:pt x="36" y="54"/>
                    </a:lnTo>
                    <a:lnTo>
                      <a:pt x="22" y="68"/>
                    </a:lnTo>
                    <a:lnTo>
                      <a:pt x="14" y="79"/>
                    </a:lnTo>
                    <a:lnTo>
                      <a:pt x="7" y="90"/>
                    </a:lnTo>
                    <a:lnTo>
                      <a:pt x="14" y="90"/>
                    </a:lnTo>
                    <a:lnTo>
                      <a:pt x="7" y="90"/>
                    </a:lnTo>
                    <a:lnTo>
                      <a:pt x="0" y="112"/>
                    </a:lnTo>
                    <a:lnTo>
                      <a:pt x="14" y="94"/>
                    </a:lnTo>
                    <a:lnTo>
                      <a:pt x="7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8" name="Freeform 356"/>
              <p:cNvSpPr>
                <a:spLocks/>
              </p:cNvSpPr>
              <p:nvPr/>
            </p:nvSpPr>
            <p:spPr bwMode="auto">
              <a:xfrm>
                <a:off x="2541" y="2198"/>
                <a:ext cx="58" cy="79"/>
              </a:xfrm>
              <a:custGeom>
                <a:avLst/>
                <a:gdLst/>
                <a:ahLst/>
                <a:cxnLst>
                  <a:cxn ang="0">
                    <a:pos x="51" y="7"/>
                  </a:cxn>
                  <a:cxn ang="0">
                    <a:pos x="51" y="3"/>
                  </a:cxn>
                  <a:cxn ang="0">
                    <a:pos x="43" y="14"/>
                  </a:cxn>
                  <a:cxn ang="0">
                    <a:pos x="29" y="29"/>
                  </a:cxn>
                  <a:cxn ang="0">
                    <a:pos x="22" y="39"/>
                  </a:cxn>
                  <a:cxn ang="0">
                    <a:pos x="15" y="47"/>
                  </a:cxn>
                  <a:cxn ang="0">
                    <a:pos x="7" y="57"/>
                  </a:cxn>
                  <a:cxn ang="0">
                    <a:pos x="4" y="68"/>
                  </a:cxn>
                  <a:cxn ang="0">
                    <a:pos x="0" y="79"/>
                  </a:cxn>
                  <a:cxn ang="0">
                    <a:pos x="7" y="79"/>
                  </a:cxn>
                  <a:cxn ang="0">
                    <a:pos x="11" y="72"/>
                  </a:cxn>
                  <a:cxn ang="0">
                    <a:pos x="15" y="61"/>
                  </a:cxn>
                  <a:cxn ang="0">
                    <a:pos x="22" y="54"/>
                  </a:cxn>
                  <a:cxn ang="0">
                    <a:pos x="29" y="43"/>
                  </a:cxn>
                  <a:cxn ang="0">
                    <a:pos x="36" y="36"/>
                  </a:cxn>
                  <a:cxn ang="0">
                    <a:pos x="43" y="25"/>
                  </a:cxn>
                  <a:cxn ang="0">
                    <a:pos x="51" y="18"/>
                  </a:cxn>
                  <a:cxn ang="0">
                    <a:pos x="58" y="7"/>
                  </a:cxn>
                  <a:cxn ang="0">
                    <a:pos x="54" y="0"/>
                  </a:cxn>
                  <a:cxn ang="0">
                    <a:pos x="58" y="7"/>
                  </a:cxn>
                  <a:cxn ang="0">
                    <a:pos x="58" y="3"/>
                  </a:cxn>
                  <a:cxn ang="0">
                    <a:pos x="54" y="0"/>
                  </a:cxn>
                  <a:cxn ang="0">
                    <a:pos x="51" y="7"/>
                  </a:cxn>
                </a:cxnLst>
                <a:rect l="0" t="0" r="r" b="b"/>
                <a:pathLst>
                  <a:path w="58" h="79">
                    <a:moveTo>
                      <a:pt x="51" y="7"/>
                    </a:moveTo>
                    <a:lnTo>
                      <a:pt x="51" y="3"/>
                    </a:lnTo>
                    <a:lnTo>
                      <a:pt x="43" y="14"/>
                    </a:lnTo>
                    <a:lnTo>
                      <a:pt x="29" y="29"/>
                    </a:lnTo>
                    <a:lnTo>
                      <a:pt x="22" y="39"/>
                    </a:lnTo>
                    <a:lnTo>
                      <a:pt x="15" y="47"/>
                    </a:lnTo>
                    <a:lnTo>
                      <a:pt x="7" y="57"/>
                    </a:lnTo>
                    <a:lnTo>
                      <a:pt x="4" y="68"/>
                    </a:lnTo>
                    <a:lnTo>
                      <a:pt x="0" y="79"/>
                    </a:lnTo>
                    <a:lnTo>
                      <a:pt x="7" y="79"/>
                    </a:lnTo>
                    <a:lnTo>
                      <a:pt x="11" y="72"/>
                    </a:lnTo>
                    <a:lnTo>
                      <a:pt x="15" y="61"/>
                    </a:lnTo>
                    <a:lnTo>
                      <a:pt x="22" y="54"/>
                    </a:lnTo>
                    <a:lnTo>
                      <a:pt x="29" y="43"/>
                    </a:lnTo>
                    <a:lnTo>
                      <a:pt x="36" y="36"/>
                    </a:lnTo>
                    <a:lnTo>
                      <a:pt x="43" y="25"/>
                    </a:lnTo>
                    <a:lnTo>
                      <a:pt x="51" y="18"/>
                    </a:lnTo>
                    <a:lnTo>
                      <a:pt x="58" y="7"/>
                    </a:lnTo>
                    <a:lnTo>
                      <a:pt x="54" y="0"/>
                    </a:lnTo>
                    <a:lnTo>
                      <a:pt x="58" y="7"/>
                    </a:lnTo>
                    <a:lnTo>
                      <a:pt x="58" y="3"/>
                    </a:lnTo>
                    <a:lnTo>
                      <a:pt x="54" y="0"/>
                    </a:lnTo>
                    <a:lnTo>
                      <a:pt x="5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Freeform 357"/>
              <p:cNvSpPr>
                <a:spLocks/>
              </p:cNvSpPr>
              <p:nvPr/>
            </p:nvSpPr>
            <p:spPr bwMode="auto">
              <a:xfrm>
                <a:off x="2581" y="2194"/>
                <a:ext cx="14" cy="11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7" y="7"/>
                  </a:cxn>
                  <a:cxn ang="0">
                    <a:pos x="11" y="7"/>
                  </a:cxn>
                  <a:cxn ang="0">
                    <a:pos x="11" y="11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7" y="4"/>
                  </a:cxn>
                </a:cxnLst>
                <a:rect l="0" t="0" r="r" b="b"/>
                <a:pathLst>
                  <a:path w="14" h="11">
                    <a:moveTo>
                      <a:pt x="7" y="4"/>
                    </a:moveTo>
                    <a:lnTo>
                      <a:pt x="7" y="7"/>
                    </a:lnTo>
                    <a:lnTo>
                      <a:pt x="11" y="7"/>
                    </a:lnTo>
                    <a:lnTo>
                      <a:pt x="11" y="11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0" name="Freeform 358"/>
              <p:cNvSpPr>
                <a:spLocks/>
              </p:cNvSpPr>
              <p:nvPr/>
            </p:nvSpPr>
            <p:spPr bwMode="auto">
              <a:xfrm>
                <a:off x="2556" y="2194"/>
                <a:ext cx="32" cy="36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10" y="29"/>
                  </a:cxn>
                  <a:cxn ang="0">
                    <a:pos x="14" y="25"/>
                  </a:cxn>
                  <a:cxn ang="0">
                    <a:pos x="18" y="25"/>
                  </a:cxn>
                  <a:cxn ang="0">
                    <a:pos x="21" y="22"/>
                  </a:cxn>
                  <a:cxn ang="0">
                    <a:pos x="21" y="18"/>
                  </a:cxn>
                  <a:cxn ang="0">
                    <a:pos x="25" y="18"/>
                  </a:cxn>
                  <a:cxn ang="0">
                    <a:pos x="28" y="11"/>
                  </a:cxn>
                  <a:cxn ang="0">
                    <a:pos x="32" y="7"/>
                  </a:cxn>
                  <a:cxn ang="0">
                    <a:pos x="32" y="4"/>
                  </a:cxn>
                  <a:cxn ang="0">
                    <a:pos x="25" y="0"/>
                  </a:cxn>
                  <a:cxn ang="0">
                    <a:pos x="25" y="4"/>
                  </a:cxn>
                  <a:cxn ang="0">
                    <a:pos x="21" y="7"/>
                  </a:cxn>
                  <a:cxn ang="0">
                    <a:pos x="21" y="11"/>
                  </a:cxn>
                  <a:cxn ang="0">
                    <a:pos x="10" y="22"/>
                  </a:cxn>
                  <a:cxn ang="0">
                    <a:pos x="7" y="22"/>
                  </a:cxn>
                  <a:cxn ang="0">
                    <a:pos x="14" y="29"/>
                  </a:cxn>
                  <a:cxn ang="0">
                    <a:pos x="3" y="25"/>
                  </a:cxn>
                  <a:cxn ang="0">
                    <a:pos x="0" y="36"/>
                  </a:cxn>
                  <a:cxn ang="0">
                    <a:pos x="10" y="29"/>
                  </a:cxn>
                  <a:cxn ang="0">
                    <a:pos x="3" y="25"/>
                  </a:cxn>
                </a:cxnLst>
                <a:rect l="0" t="0" r="r" b="b"/>
                <a:pathLst>
                  <a:path w="32" h="36">
                    <a:moveTo>
                      <a:pt x="3" y="25"/>
                    </a:moveTo>
                    <a:lnTo>
                      <a:pt x="10" y="29"/>
                    </a:lnTo>
                    <a:lnTo>
                      <a:pt x="14" y="25"/>
                    </a:lnTo>
                    <a:lnTo>
                      <a:pt x="18" y="25"/>
                    </a:lnTo>
                    <a:lnTo>
                      <a:pt x="21" y="22"/>
                    </a:lnTo>
                    <a:lnTo>
                      <a:pt x="21" y="18"/>
                    </a:lnTo>
                    <a:lnTo>
                      <a:pt x="25" y="18"/>
                    </a:lnTo>
                    <a:lnTo>
                      <a:pt x="28" y="11"/>
                    </a:lnTo>
                    <a:lnTo>
                      <a:pt x="32" y="7"/>
                    </a:lnTo>
                    <a:lnTo>
                      <a:pt x="32" y="4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10" y="22"/>
                    </a:lnTo>
                    <a:lnTo>
                      <a:pt x="7" y="22"/>
                    </a:lnTo>
                    <a:lnTo>
                      <a:pt x="14" y="29"/>
                    </a:lnTo>
                    <a:lnTo>
                      <a:pt x="3" y="25"/>
                    </a:lnTo>
                    <a:lnTo>
                      <a:pt x="0" y="36"/>
                    </a:lnTo>
                    <a:lnTo>
                      <a:pt x="10" y="29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Freeform 359"/>
              <p:cNvSpPr>
                <a:spLocks/>
              </p:cNvSpPr>
              <p:nvPr/>
            </p:nvSpPr>
            <p:spPr bwMode="auto">
              <a:xfrm>
                <a:off x="2559" y="2155"/>
                <a:ext cx="40" cy="68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9" y="7"/>
                  </a:cxn>
                  <a:cxn ang="0">
                    <a:pos x="22" y="18"/>
                  </a:cxn>
                  <a:cxn ang="0">
                    <a:pos x="18" y="25"/>
                  </a:cxn>
                  <a:cxn ang="0">
                    <a:pos x="15" y="32"/>
                  </a:cxn>
                  <a:cxn ang="0">
                    <a:pos x="11" y="39"/>
                  </a:cxn>
                  <a:cxn ang="0">
                    <a:pos x="7" y="50"/>
                  </a:cxn>
                  <a:cxn ang="0">
                    <a:pos x="4" y="57"/>
                  </a:cxn>
                  <a:cxn ang="0">
                    <a:pos x="0" y="64"/>
                  </a:cxn>
                  <a:cxn ang="0">
                    <a:pos x="11" y="68"/>
                  </a:cxn>
                  <a:cxn ang="0">
                    <a:pos x="11" y="61"/>
                  </a:cxn>
                  <a:cxn ang="0">
                    <a:pos x="15" y="54"/>
                  </a:cxn>
                  <a:cxn ang="0">
                    <a:pos x="18" y="43"/>
                  </a:cxn>
                  <a:cxn ang="0">
                    <a:pos x="22" y="36"/>
                  </a:cxn>
                  <a:cxn ang="0">
                    <a:pos x="25" y="28"/>
                  </a:cxn>
                  <a:cxn ang="0">
                    <a:pos x="29" y="21"/>
                  </a:cxn>
                  <a:cxn ang="0">
                    <a:pos x="33" y="10"/>
                  </a:cxn>
                  <a:cxn ang="0">
                    <a:pos x="40" y="3"/>
                  </a:cxn>
                  <a:cxn ang="0">
                    <a:pos x="33" y="0"/>
                  </a:cxn>
                </a:cxnLst>
                <a:rect l="0" t="0" r="r" b="b"/>
                <a:pathLst>
                  <a:path w="40" h="68">
                    <a:moveTo>
                      <a:pt x="33" y="0"/>
                    </a:moveTo>
                    <a:lnTo>
                      <a:pt x="29" y="7"/>
                    </a:lnTo>
                    <a:lnTo>
                      <a:pt x="22" y="18"/>
                    </a:lnTo>
                    <a:lnTo>
                      <a:pt x="18" y="25"/>
                    </a:lnTo>
                    <a:lnTo>
                      <a:pt x="15" y="32"/>
                    </a:lnTo>
                    <a:lnTo>
                      <a:pt x="11" y="39"/>
                    </a:lnTo>
                    <a:lnTo>
                      <a:pt x="7" y="50"/>
                    </a:lnTo>
                    <a:lnTo>
                      <a:pt x="4" y="57"/>
                    </a:lnTo>
                    <a:lnTo>
                      <a:pt x="0" y="64"/>
                    </a:lnTo>
                    <a:lnTo>
                      <a:pt x="11" y="68"/>
                    </a:lnTo>
                    <a:lnTo>
                      <a:pt x="11" y="61"/>
                    </a:lnTo>
                    <a:lnTo>
                      <a:pt x="15" y="54"/>
                    </a:lnTo>
                    <a:lnTo>
                      <a:pt x="18" y="43"/>
                    </a:lnTo>
                    <a:lnTo>
                      <a:pt x="22" y="36"/>
                    </a:lnTo>
                    <a:lnTo>
                      <a:pt x="25" y="28"/>
                    </a:lnTo>
                    <a:lnTo>
                      <a:pt x="29" y="21"/>
                    </a:lnTo>
                    <a:lnTo>
                      <a:pt x="33" y="10"/>
                    </a:lnTo>
                    <a:lnTo>
                      <a:pt x="40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2" name="Freeform 360"/>
              <p:cNvSpPr>
                <a:spLocks/>
              </p:cNvSpPr>
              <p:nvPr/>
            </p:nvSpPr>
            <p:spPr bwMode="auto">
              <a:xfrm>
                <a:off x="2584" y="2104"/>
                <a:ext cx="22" cy="5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4" y="11"/>
                  </a:cxn>
                  <a:cxn ang="0">
                    <a:pos x="8" y="15"/>
                  </a:cxn>
                  <a:cxn ang="0">
                    <a:pos x="8" y="22"/>
                  </a:cxn>
                  <a:cxn ang="0">
                    <a:pos x="11" y="29"/>
                  </a:cxn>
                  <a:cxn ang="0">
                    <a:pos x="11" y="47"/>
                  </a:cxn>
                  <a:cxn ang="0">
                    <a:pos x="8" y="51"/>
                  </a:cxn>
                  <a:cxn ang="0">
                    <a:pos x="15" y="54"/>
                  </a:cxn>
                  <a:cxn ang="0">
                    <a:pos x="18" y="47"/>
                  </a:cxn>
                  <a:cxn ang="0">
                    <a:pos x="22" y="40"/>
                  </a:cxn>
                  <a:cxn ang="0">
                    <a:pos x="18" y="33"/>
                  </a:cxn>
                  <a:cxn ang="0">
                    <a:pos x="18" y="25"/>
                  </a:cxn>
                  <a:cxn ang="0">
                    <a:pos x="15" y="22"/>
                  </a:cxn>
                  <a:cxn ang="0">
                    <a:pos x="11" y="15"/>
                  </a:cxn>
                  <a:cxn ang="0">
                    <a:pos x="11" y="7"/>
                  </a:cxn>
                  <a:cxn ang="0">
                    <a:pos x="8" y="4"/>
                  </a:cxn>
                  <a:cxn ang="0">
                    <a:pos x="8" y="7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0"/>
                  </a:cxn>
                </a:cxnLst>
                <a:rect l="0" t="0" r="r" b="b"/>
                <a:pathLst>
                  <a:path w="22" h="54">
                    <a:moveTo>
                      <a:pt x="4" y="0"/>
                    </a:moveTo>
                    <a:lnTo>
                      <a:pt x="0" y="4"/>
                    </a:lnTo>
                    <a:lnTo>
                      <a:pt x="4" y="11"/>
                    </a:lnTo>
                    <a:lnTo>
                      <a:pt x="8" y="15"/>
                    </a:lnTo>
                    <a:lnTo>
                      <a:pt x="8" y="22"/>
                    </a:lnTo>
                    <a:lnTo>
                      <a:pt x="11" y="29"/>
                    </a:lnTo>
                    <a:lnTo>
                      <a:pt x="11" y="47"/>
                    </a:lnTo>
                    <a:lnTo>
                      <a:pt x="8" y="51"/>
                    </a:lnTo>
                    <a:lnTo>
                      <a:pt x="15" y="54"/>
                    </a:lnTo>
                    <a:lnTo>
                      <a:pt x="18" y="47"/>
                    </a:lnTo>
                    <a:lnTo>
                      <a:pt x="22" y="40"/>
                    </a:lnTo>
                    <a:lnTo>
                      <a:pt x="18" y="33"/>
                    </a:lnTo>
                    <a:lnTo>
                      <a:pt x="18" y="25"/>
                    </a:lnTo>
                    <a:lnTo>
                      <a:pt x="15" y="22"/>
                    </a:lnTo>
                    <a:lnTo>
                      <a:pt x="11" y="15"/>
                    </a:lnTo>
                    <a:lnTo>
                      <a:pt x="11" y="7"/>
                    </a:lnTo>
                    <a:lnTo>
                      <a:pt x="8" y="4"/>
                    </a:lnTo>
                    <a:lnTo>
                      <a:pt x="8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3" name="Freeform 361"/>
              <p:cNvSpPr>
                <a:spLocks/>
              </p:cNvSpPr>
              <p:nvPr/>
            </p:nvSpPr>
            <p:spPr bwMode="auto">
              <a:xfrm>
                <a:off x="2588" y="2101"/>
                <a:ext cx="7" cy="1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3"/>
                  </a:cxn>
                  <a:cxn ang="0">
                    <a:pos x="4" y="10"/>
                  </a:cxn>
                  <a:cxn ang="0">
                    <a:pos x="7" y="7"/>
                  </a:cxn>
                  <a:cxn ang="0">
                    <a:pos x="4" y="7"/>
                  </a:cxn>
                  <a:cxn ang="0">
                    <a:pos x="7" y="0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3"/>
                    </a:lnTo>
                    <a:lnTo>
                      <a:pt x="4" y="10"/>
                    </a:lnTo>
                    <a:lnTo>
                      <a:pt x="7" y="7"/>
                    </a:lnTo>
                    <a:lnTo>
                      <a:pt x="4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4" name="Freeform 362"/>
              <p:cNvSpPr>
                <a:spLocks/>
              </p:cNvSpPr>
              <p:nvPr/>
            </p:nvSpPr>
            <p:spPr bwMode="auto">
              <a:xfrm>
                <a:off x="2592" y="2101"/>
                <a:ext cx="100" cy="82"/>
              </a:xfrm>
              <a:custGeom>
                <a:avLst/>
                <a:gdLst/>
                <a:ahLst/>
                <a:cxnLst>
                  <a:cxn ang="0">
                    <a:pos x="97" y="75"/>
                  </a:cxn>
                  <a:cxn ang="0">
                    <a:pos x="100" y="75"/>
                  </a:cxn>
                  <a:cxn ang="0">
                    <a:pos x="93" y="72"/>
                  </a:cxn>
                  <a:cxn ang="0">
                    <a:pos x="86" y="68"/>
                  </a:cxn>
                  <a:cxn ang="0">
                    <a:pos x="82" y="64"/>
                  </a:cxn>
                  <a:cxn ang="0">
                    <a:pos x="75" y="61"/>
                  </a:cxn>
                  <a:cxn ang="0">
                    <a:pos x="72" y="54"/>
                  </a:cxn>
                  <a:cxn ang="0">
                    <a:pos x="64" y="50"/>
                  </a:cxn>
                  <a:cxn ang="0">
                    <a:pos x="57" y="46"/>
                  </a:cxn>
                  <a:cxn ang="0">
                    <a:pos x="54" y="39"/>
                  </a:cxn>
                  <a:cxn ang="0">
                    <a:pos x="46" y="36"/>
                  </a:cxn>
                  <a:cxn ang="0">
                    <a:pos x="25" y="14"/>
                  </a:cxn>
                  <a:cxn ang="0">
                    <a:pos x="18" y="10"/>
                  </a:cxn>
                  <a:cxn ang="0">
                    <a:pos x="10" y="7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7" y="10"/>
                  </a:cxn>
                  <a:cxn ang="0">
                    <a:pos x="14" y="14"/>
                  </a:cxn>
                  <a:cxn ang="0">
                    <a:pos x="18" y="21"/>
                  </a:cxn>
                  <a:cxn ang="0">
                    <a:pos x="25" y="25"/>
                  </a:cxn>
                  <a:cxn ang="0">
                    <a:pos x="32" y="28"/>
                  </a:cxn>
                  <a:cxn ang="0">
                    <a:pos x="36" y="36"/>
                  </a:cxn>
                  <a:cxn ang="0">
                    <a:pos x="43" y="39"/>
                  </a:cxn>
                  <a:cxn ang="0">
                    <a:pos x="72" y="68"/>
                  </a:cxn>
                  <a:cxn ang="0">
                    <a:pos x="79" y="72"/>
                  </a:cxn>
                  <a:cxn ang="0">
                    <a:pos x="82" y="75"/>
                  </a:cxn>
                  <a:cxn ang="0">
                    <a:pos x="90" y="79"/>
                  </a:cxn>
                  <a:cxn ang="0">
                    <a:pos x="97" y="82"/>
                  </a:cxn>
                  <a:cxn ang="0">
                    <a:pos x="100" y="82"/>
                  </a:cxn>
                  <a:cxn ang="0">
                    <a:pos x="97" y="82"/>
                  </a:cxn>
                  <a:cxn ang="0">
                    <a:pos x="100" y="82"/>
                  </a:cxn>
                  <a:cxn ang="0">
                    <a:pos x="97" y="75"/>
                  </a:cxn>
                </a:cxnLst>
                <a:rect l="0" t="0" r="r" b="b"/>
                <a:pathLst>
                  <a:path w="100" h="82">
                    <a:moveTo>
                      <a:pt x="97" y="75"/>
                    </a:moveTo>
                    <a:lnTo>
                      <a:pt x="100" y="75"/>
                    </a:lnTo>
                    <a:lnTo>
                      <a:pt x="93" y="72"/>
                    </a:lnTo>
                    <a:lnTo>
                      <a:pt x="86" y="68"/>
                    </a:lnTo>
                    <a:lnTo>
                      <a:pt x="82" y="64"/>
                    </a:lnTo>
                    <a:lnTo>
                      <a:pt x="75" y="61"/>
                    </a:lnTo>
                    <a:lnTo>
                      <a:pt x="72" y="54"/>
                    </a:lnTo>
                    <a:lnTo>
                      <a:pt x="64" y="50"/>
                    </a:lnTo>
                    <a:lnTo>
                      <a:pt x="57" y="46"/>
                    </a:lnTo>
                    <a:lnTo>
                      <a:pt x="54" y="39"/>
                    </a:lnTo>
                    <a:lnTo>
                      <a:pt x="46" y="36"/>
                    </a:lnTo>
                    <a:lnTo>
                      <a:pt x="25" y="14"/>
                    </a:lnTo>
                    <a:lnTo>
                      <a:pt x="18" y="10"/>
                    </a:lnTo>
                    <a:lnTo>
                      <a:pt x="10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7" y="10"/>
                    </a:lnTo>
                    <a:lnTo>
                      <a:pt x="14" y="14"/>
                    </a:lnTo>
                    <a:lnTo>
                      <a:pt x="18" y="21"/>
                    </a:lnTo>
                    <a:lnTo>
                      <a:pt x="25" y="25"/>
                    </a:lnTo>
                    <a:lnTo>
                      <a:pt x="32" y="28"/>
                    </a:lnTo>
                    <a:lnTo>
                      <a:pt x="36" y="36"/>
                    </a:lnTo>
                    <a:lnTo>
                      <a:pt x="43" y="39"/>
                    </a:lnTo>
                    <a:lnTo>
                      <a:pt x="72" y="68"/>
                    </a:lnTo>
                    <a:lnTo>
                      <a:pt x="79" y="72"/>
                    </a:lnTo>
                    <a:lnTo>
                      <a:pt x="82" y="75"/>
                    </a:lnTo>
                    <a:lnTo>
                      <a:pt x="90" y="79"/>
                    </a:lnTo>
                    <a:lnTo>
                      <a:pt x="97" y="82"/>
                    </a:lnTo>
                    <a:lnTo>
                      <a:pt x="100" y="82"/>
                    </a:lnTo>
                    <a:lnTo>
                      <a:pt x="97" y="82"/>
                    </a:lnTo>
                    <a:lnTo>
                      <a:pt x="100" y="82"/>
                    </a:lnTo>
                    <a:lnTo>
                      <a:pt x="97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5" name="Freeform 363"/>
              <p:cNvSpPr>
                <a:spLocks/>
              </p:cNvSpPr>
              <p:nvPr/>
            </p:nvSpPr>
            <p:spPr bwMode="auto">
              <a:xfrm>
                <a:off x="2689" y="2173"/>
                <a:ext cx="11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7" y="0"/>
                  </a:cxn>
                  <a:cxn ang="0">
                    <a:pos x="7" y="7"/>
                  </a:cxn>
                  <a:cxn ang="0">
                    <a:pos x="11" y="3"/>
                  </a:cxn>
                  <a:cxn ang="0">
                    <a:pos x="7" y="0"/>
                  </a:cxn>
                  <a:cxn ang="0">
                    <a:pos x="3" y="7"/>
                  </a:cxn>
                </a:cxnLst>
                <a:rect l="0" t="0" r="r" b="b"/>
                <a:pathLst>
                  <a:path w="11" h="10">
                    <a:moveTo>
                      <a:pt x="3" y="7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7" y="7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6" name="Freeform 364"/>
              <p:cNvSpPr>
                <a:spLocks/>
              </p:cNvSpPr>
              <p:nvPr/>
            </p:nvSpPr>
            <p:spPr bwMode="auto">
              <a:xfrm>
                <a:off x="2595" y="2090"/>
                <a:ext cx="101" cy="9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7"/>
                  </a:cxn>
                  <a:cxn ang="0">
                    <a:pos x="11" y="11"/>
                  </a:cxn>
                  <a:cxn ang="0">
                    <a:pos x="15" y="14"/>
                  </a:cxn>
                  <a:cxn ang="0">
                    <a:pos x="22" y="18"/>
                  </a:cxn>
                  <a:cxn ang="0">
                    <a:pos x="29" y="25"/>
                  </a:cxn>
                  <a:cxn ang="0">
                    <a:pos x="36" y="29"/>
                  </a:cxn>
                  <a:cxn ang="0">
                    <a:pos x="47" y="39"/>
                  </a:cxn>
                  <a:cxn ang="0">
                    <a:pos x="54" y="43"/>
                  </a:cxn>
                  <a:cxn ang="0">
                    <a:pos x="58" y="50"/>
                  </a:cxn>
                  <a:cxn ang="0">
                    <a:pos x="69" y="61"/>
                  </a:cxn>
                  <a:cxn ang="0">
                    <a:pos x="76" y="65"/>
                  </a:cxn>
                  <a:cxn ang="0">
                    <a:pos x="79" y="72"/>
                  </a:cxn>
                  <a:cxn ang="0">
                    <a:pos x="87" y="79"/>
                  </a:cxn>
                  <a:cxn ang="0">
                    <a:pos x="94" y="83"/>
                  </a:cxn>
                  <a:cxn ang="0">
                    <a:pos x="97" y="90"/>
                  </a:cxn>
                  <a:cxn ang="0">
                    <a:pos x="101" y="83"/>
                  </a:cxn>
                  <a:cxn ang="0">
                    <a:pos x="51" y="32"/>
                  </a:cxn>
                  <a:cxn ang="0">
                    <a:pos x="43" y="29"/>
                  </a:cxn>
                  <a:cxn ang="0">
                    <a:pos x="40" y="21"/>
                  </a:cxn>
                  <a:cxn ang="0">
                    <a:pos x="33" y="18"/>
                  </a:cxn>
                  <a:cxn ang="0">
                    <a:pos x="25" y="14"/>
                  </a:cxn>
                  <a:cxn ang="0">
                    <a:pos x="15" y="3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3"/>
                  </a:cxn>
                </a:cxnLst>
                <a:rect l="0" t="0" r="r" b="b"/>
                <a:pathLst>
                  <a:path w="101" h="90">
                    <a:moveTo>
                      <a:pt x="0" y="3"/>
                    </a:moveTo>
                    <a:lnTo>
                      <a:pt x="0" y="7"/>
                    </a:lnTo>
                    <a:lnTo>
                      <a:pt x="11" y="11"/>
                    </a:lnTo>
                    <a:lnTo>
                      <a:pt x="15" y="14"/>
                    </a:lnTo>
                    <a:lnTo>
                      <a:pt x="22" y="18"/>
                    </a:lnTo>
                    <a:lnTo>
                      <a:pt x="29" y="25"/>
                    </a:lnTo>
                    <a:lnTo>
                      <a:pt x="36" y="29"/>
                    </a:lnTo>
                    <a:lnTo>
                      <a:pt x="47" y="39"/>
                    </a:lnTo>
                    <a:lnTo>
                      <a:pt x="54" y="43"/>
                    </a:lnTo>
                    <a:lnTo>
                      <a:pt x="58" y="50"/>
                    </a:lnTo>
                    <a:lnTo>
                      <a:pt x="69" y="61"/>
                    </a:lnTo>
                    <a:lnTo>
                      <a:pt x="76" y="65"/>
                    </a:lnTo>
                    <a:lnTo>
                      <a:pt x="79" y="72"/>
                    </a:lnTo>
                    <a:lnTo>
                      <a:pt x="87" y="79"/>
                    </a:lnTo>
                    <a:lnTo>
                      <a:pt x="94" y="83"/>
                    </a:lnTo>
                    <a:lnTo>
                      <a:pt x="97" y="90"/>
                    </a:lnTo>
                    <a:lnTo>
                      <a:pt x="101" y="83"/>
                    </a:lnTo>
                    <a:lnTo>
                      <a:pt x="51" y="32"/>
                    </a:lnTo>
                    <a:lnTo>
                      <a:pt x="43" y="29"/>
                    </a:lnTo>
                    <a:lnTo>
                      <a:pt x="40" y="21"/>
                    </a:lnTo>
                    <a:lnTo>
                      <a:pt x="33" y="18"/>
                    </a:lnTo>
                    <a:lnTo>
                      <a:pt x="25" y="14"/>
                    </a:lnTo>
                    <a:lnTo>
                      <a:pt x="15" y="3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7" name="Freeform 365"/>
              <p:cNvSpPr>
                <a:spLocks/>
              </p:cNvSpPr>
              <p:nvPr/>
            </p:nvSpPr>
            <p:spPr bwMode="auto">
              <a:xfrm>
                <a:off x="2595" y="1978"/>
                <a:ext cx="65" cy="115"/>
              </a:xfrm>
              <a:custGeom>
                <a:avLst/>
                <a:gdLst/>
                <a:ahLst/>
                <a:cxnLst>
                  <a:cxn ang="0">
                    <a:pos x="65" y="18"/>
                  </a:cxn>
                  <a:cxn ang="0">
                    <a:pos x="58" y="18"/>
                  </a:cxn>
                  <a:cxn ang="0">
                    <a:pos x="54" y="33"/>
                  </a:cxn>
                  <a:cxn ang="0">
                    <a:pos x="51" y="43"/>
                  </a:cxn>
                  <a:cxn ang="0">
                    <a:pos x="43" y="58"/>
                  </a:cxn>
                  <a:cxn ang="0">
                    <a:pos x="22" y="79"/>
                  </a:cxn>
                  <a:cxn ang="0">
                    <a:pos x="15" y="90"/>
                  </a:cxn>
                  <a:cxn ang="0">
                    <a:pos x="4" y="101"/>
                  </a:cxn>
                  <a:cxn ang="0">
                    <a:pos x="0" y="115"/>
                  </a:cxn>
                  <a:cxn ang="0">
                    <a:pos x="7" y="115"/>
                  </a:cxn>
                  <a:cxn ang="0">
                    <a:pos x="15" y="105"/>
                  </a:cxn>
                  <a:cxn ang="0">
                    <a:pos x="18" y="94"/>
                  </a:cxn>
                  <a:cxn ang="0">
                    <a:pos x="40" y="72"/>
                  </a:cxn>
                  <a:cxn ang="0">
                    <a:pos x="47" y="61"/>
                  </a:cxn>
                  <a:cxn ang="0">
                    <a:pos x="58" y="51"/>
                  </a:cxn>
                  <a:cxn ang="0">
                    <a:pos x="61" y="36"/>
                  </a:cxn>
                  <a:cxn ang="0">
                    <a:pos x="65" y="18"/>
                  </a:cxn>
                  <a:cxn ang="0">
                    <a:pos x="58" y="22"/>
                  </a:cxn>
                  <a:cxn ang="0">
                    <a:pos x="65" y="18"/>
                  </a:cxn>
                  <a:cxn ang="0">
                    <a:pos x="58" y="0"/>
                  </a:cxn>
                  <a:cxn ang="0">
                    <a:pos x="58" y="18"/>
                  </a:cxn>
                  <a:cxn ang="0">
                    <a:pos x="65" y="18"/>
                  </a:cxn>
                </a:cxnLst>
                <a:rect l="0" t="0" r="r" b="b"/>
                <a:pathLst>
                  <a:path w="65" h="115">
                    <a:moveTo>
                      <a:pt x="65" y="18"/>
                    </a:moveTo>
                    <a:lnTo>
                      <a:pt x="58" y="18"/>
                    </a:lnTo>
                    <a:lnTo>
                      <a:pt x="54" y="33"/>
                    </a:lnTo>
                    <a:lnTo>
                      <a:pt x="51" y="43"/>
                    </a:lnTo>
                    <a:lnTo>
                      <a:pt x="43" y="58"/>
                    </a:lnTo>
                    <a:lnTo>
                      <a:pt x="22" y="79"/>
                    </a:lnTo>
                    <a:lnTo>
                      <a:pt x="15" y="90"/>
                    </a:lnTo>
                    <a:lnTo>
                      <a:pt x="4" y="101"/>
                    </a:lnTo>
                    <a:lnTo>
                      <a:pt x="0" y="115"/>
                    </a:lnTo>
                    <a:lnTo>
                      <a:pt x="7" y="115"/>
                    </a:lnTo>
                    <a:lnTo>
                      <a:pt x="15" y="105"/>
                    </a:lnTo>
                    <a:lnTo>
                      <a:pt x="18" y="94"/>
                    </a:lnTo>
                    <a:lnTo>
                      <a:pt x="40" y="72"/>
                    </a:lnTo>
                    <a:lnTo>
                      <a:pt x="47" y="61"/>
                    </a:lnTo>
                    <a:lnTo>
                      <a:pt x="58" y="51"/>
                    </a:lnTo>
                    <a:lnTo>
                      <a:pt x="61" y="36"/>
                    </a:lnTo>
                    <a:lnTo>
                      <a:pt x="65" y="18"/>
                    </a:lnTo>
                    <a:lnTo>
                      <a:pt x="58" y="22"/>
                    </a:lnTo>
                    <a:lnTo>
                      <a:pt x="65" y="18"/>
                    </a:lnTo>
                    <a:lnTo>
                      <a:pt x="58" y="0"/>
                    </a:lnTo>
                    <a:lnTo>
                      <a:pt x="58" y="18"/>
                    </a:lnTo>
                    <a:lnTo>
                      <a:pt x="6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8" name="Freeform 366"/>
              <p:cNvSpPr>
                <a:spLocks/>
              </p:cNvSpPr>
              <p:nvPr/>
            </p:nvSpPr>
            <p:spPr bwMode="auto">
              <a:xfrm>
                <a:off x="2653" y="1996"/>
                <a:ext cx="86" cy="58"/>
              </a:xfrm>
              <a:custGeom>
                <a:avLst/>
                <a:gdLst/>
                <a:ahLst/>
                <a:cxnLst>
                  <a:cxn ang="0">
                    <a:pos x="86" y="51"/>
                  </a:cxn>
                  <a:cxn ang="0">
                    <a:pos x="72" y="51"/>
                  </a:cxn>
                  <a:cxn ang="0">
                    <a:pos x="57" y="47"/>
                  </a:cxn>
                  <a:cxn ang="0">
                    <a:pos x="47" y="43"/>
                  </a:cxn>
                  <a:cxn ang="0">
                    <a:pos x="36" y="36"/>
                  </a:cxn>
                  <a:cxn ang="0">
                    <a:pos x="29" y="29"/>
                  </a:cxn>
                  <a:cxn ang="0">
                    <a:pos x="18" y="22"/>
                  </a:cxn>
                  <a:cxn ang="0">
                    <a:pos x="14" y="11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7" y="15"/>
                  </a:cxn>
                  <a:cxn ang="0">
                    <a:pos x="14" y="25"/>
                  </a:cxn>
                  <a:cxn ang="0">
                    <a:pos x="21" y="36"/>
                  </a:cxn>
                  <a:cxn ang="0">
                    <a:pos x="32" y="43"/>
                  </a:cxn>
                  <a:cxn ang="0">
                    <a:pos x="43" y="51"/>
                  </a:cxn>
                  <a:cxn ang="0">
                    <a:pos x="57" y="54"/>
                  </a:cxn>
                  <a:cxn ang="0">
                    <a:pos x="72" y="58"/>
                  </a:cxn>
                  <a:cxn ang="0">
                    <a:pos x="83" y="58"/>
                  </a:cxn>
                  <a:cxn ang="0">
                    <a:pos x="79" y="58"/>
                  </a:cxn>
                  <a:cxn ang="0">
                    <a:pos x="86" y="51"/>
                  </a:cxn>
                  <a:cxn ang="0">
                    <a:pos x="83" y="51"/>
                  </a:cxn>
                  <a:cxn ang="0">
                    <a:pos x="86" y="51"/>
                  </a:cxn>
                </a:cxnLst>
                <a:rect l="0" t="0" r="r" b="b"/>
                <a:pathLst>
                  <a:path w="86" h="58">
                    <a:moveTo>
                      <a:pt x="86" y="51"/>
                    </a:moveTo>
                    <a:lnTo>
                      <a:pt x="72" y="51"/>
                    </a:lnTo>
                    <a:lnTo>
                      <a:pt x="57" y="47"/>
                    </a:lnTo>
                    <a:lnTo>
                      <a:pt x="47" y="43"/>
                    </a:lnTo>
                    <a:lnTo>
                      <a:pt x="36" y="36"/>
                    </a:lnTo>
                    <a:lnTo>
                      <a:pt x="29" y="29"/>
                    </a:lnTo>
                    <a:lnTo>
                      <a:pt x="18" y="22"/>
                    </a:lnTo>
                    <a:lnTo>
                      <a:pt x="14" y="11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7" y="15"/>
                    </a:lnTo>
                    <a:lnTo>
                      <a:pt x="14" y="25"/>
                    </a:lnTo>
                    <a:lnTo>
                      <a:pt x="21" y="36"/>
                    </a:lnTo>
                    <a:lnTo>
                      <a:pt x="32" y="43"/>
                    </a:lnTo>
                    <a:lnTo>
                      <a:pt x="43" y="51"/>
                    </a:lnTo>
                    <a:lnTo>
                      <a:pt x="57" y="54"/>
                    </a:lnTo>
                    <a:lnTo>
                      <a:pt x="72" y="58"/>
                    </a:lnTo>
                    <a:lnTo>
                      <a:pt x="83" y="58"/>
                    </a:lnTo>
                    <a:lnTo>
                      <a:pt x="79" y="58"/>
                    </a:lnTo>
                    <a:lnTo>
                      <a:pt x="86" y="51"/>
                    </a:lnTo>
                    <a:lnTo>
                      <a:pt x="83" y="51"/>
                    </a:lnTo>
                    <a:lnTo>
                      <a:pt x="86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9" name="Freeform 367"/>
              <p:cNvSpPr>
                <a:spLocks/>
              </p:cNvSpPr>
              <p:nvPr/>
            </p:nvSpPr>
            <p:spPr bwMode="auto">
              <a:xfrm>
                <a:off x="2800" y="2007"/>
                <a:ext cx="18" cy="22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5" y="22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15" y="11"/>
                  </a:cxn>
                  <a:cxn ang="0">
                    <a:pos x="18" y="18"/>
                  </a:cxn>
                </a:cxnLst>
                <a:rect l="0" t="0" r="r" b="b"/>
                <a:pathLst>
                  <a:path w="18" h="22">
                    <a:moveTo>
                      <a:pt x="18" y="18"/>
                    </a:moveTo>
                    <a:lnTo>
                      <a:pt x="15" y="2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15" y="11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0" name="Freeform 368"/>
              <p:cNvSpPr>
                <a:spLocks/>
              </p:cNvSpPr>
              <p:nvPr/>
            </p:nvSpPr>
            <p:spPr bwMode="auto">
              <a:xfrm>
                <a:off x="2800" y="2018"/>
                <a:ext cx="22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3"/>
                  </a:cxn>
                  <a:cxn ang="0">
                    <a:pos x="15" y="14"/>
                  </a:cxn>
                  <a:cxn ang="0">
                    <a:pos x="22" y="7"/>
                  </a:cxn>
                  <a:cxn ang="0">
                    <a:pos x="15" y="3"/>
                  </a:cxn>
                  <a:cxn ang="0">
                    <a:pos x="11" y="3"/>
                  </a:cxn>
                  <a:cxn ang="0">
                    <a:pos x="8" y="0"/>
                  </a:cxn>
                  <a:cxn ang="0">
                    <a:pos x="11" y="3"/>
                  </a:cxn>
                  <a:cxn ang="0">
                    <a:pos x="0" y="3"/>
                  </a:cxn>
                  <a:cxn ang="0">
                    <a:pos x="4" y="3"/>
                  </a:cxn>
                  <a:cxn ang="0">
                    <a:pos x="0" y="3"/>
                  </a:cxn>
                </a:cxnLst>
                <a:rect l="0" t="0" r="r" b="b"/>
                <a:pathLst>
                  <a:path w="22" h="14">
                    <a:moveTo>
                      <a:pt x="0" y="3"/>
                    </a:moveTo>
                    <a:lnTo>
                      <a:pt x="4" y="3"/>
                    </a:lnTo>
                    <a:lnTo>
                      <a:pt x="15" y="14"/>
                    </a:lnTo>
                    <a:lnTo>
                      <a:pt x="22" y="7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8" y="0"/>
                    </a:lnTo>
                    <a:lnTo>
                      <a:pt x="11" y="3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1" name="Freeform 369"/>
              <p:cNvSpPr>
                <a:spLocks/>
              </p:cNvSpPr>
              <p:nvPr/>
            </p:nvSpPr>
            <p:spPr bwMode="auto">
              <a:xfrm>
                <a:off x="2797" y="2003"/>
                <a:ext cx="14" cy="1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0" y="11"/>
                  </a:cxn>
                  <a:cxn ang="0">
                    <a:pos x="3" y="15"/>
                  </a:cxn>
                  <a:cxn ang="0">
                    <a:pos x="3" y="18"/>
                  </a:cxn>
                  <a:cxn ang="0">
                    <a:pos x="14" y="18"/>
                  </a:cxn>
                  <a:cxn ang="0">
                    <a:pos x="11" y="11"/>
                  </a:cxn>
                  <a:cxn ang="0">
                    <a:pos x="7" y="8"/>
                  </a:cxn>
                  <a:cxn ang="0">
                    <a:pos x="3" y="8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11" y="0"/>
                  </a:cxn>
                </a:cxnLst>
                <a:rect l="0" t="0" r="r" b="b"/>
                <a:pathLst>
                  <a:path w="14" h="18">
                    <a:moveTo>
                      <a:pt x="11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3" y="15"/>
                    </a:lnTo>
                    <a:lnTo>
                      <a:pt x="3" y="18"/>
                    </a:lnTo>
                    <a:lnTo>
                      <a:pt x="14" y="18"/>
                    </a:lnTo>
                    <a:lnTo>
                      <a:pt x="11" y="11"/>
                    </a:lnTo>
                    <a:lnTo>
                      <a:pt x="7" y="8"/>
                    </a:lnTo>
                    <a:lnTo>
                      <a:pt x="3" y="8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2" name="Freeform 370"/>
              <p:cNvSpPr>
                <a:spLocks/>
              </p:cNvSpPr>
              <p:nvPr/>
            </p:nvSpPr>
            <p:spPr bwMode="auto">
              <a:xfrm>
                <a:off x="2800" y="2003"/>
                <a:ext cx="22" cy="26"/>
              </a:xfrm>
              <a:custGeom>
                <a:avLst/>
                <a:gdLst/>
                <a:ahLst/>
                <a:cxnLst>
                  <a:cxn ang="0">
                    <a:pos x="22" y="22"/>
                  </a:cxn>
                  <a:cxn ang="0">
                    <a:pos x="18" y="15"/>
                  </a:cxn>
                  <a:cxn ang="0">
                    <a:pos x="15" y="8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11"/>
                  </a:cxn>
                  <a:cxn ang="0">
                    <a:pos x="11" y="15"/>
                  </a:cxn>
                  <a:cxn ang="0">
                    <a:pos x="11" y="18"/>
                  </a:cxn>
                  <a:cxn ang="0">
                    <a:pos x="15" y="22"/>
                  </a:cxn>
                  <a:cxn ang="0">
                    <a:pos x="15" y="18"/>
                  </a:cxn>
                  <a:cxn ang="0">
                    <a:pos x="22" y="26"/>
                  </a:cxn>
                  <a:cxn ang="0">
                    <a:pos x="22" y="22"/>
                  </a:cxn>
                </a:cxnLst>
                <a:rect l="0" t="0" r="r" b="b"/>
                <a:pathLst>
                  <a:path w="22" h="26">
                    <a:moveTo>
                      <a:pt x="22" y="22"/>
                    </a:moveTo>
                    <a:lnTo>
                      <a:pt x="18" y="15"/>
                    </a:lnTo>
                    <a:lnTo>
                      <a:pt x="15" y="8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8" y="11"/>
                    </a:lnTo>
                    <a:lnTo>
                      <a:pt x="11" y="15"/>
                    </a:lnTo>
                    <a:lnTo>
                      <a:pt x="11" y="18"/>
                    </a:lnTo>
                    <a:lnTo>
                      <a:pt x="15" y="22"/>
                    </a:lnTo>
                    <a:lnTo>
                      <a:pt x="15" y="18"/>
                    </a:lnTo>
                    <a:lnTo>
                      <a:pt x="22" y="26"/>
                    </a:lnTo>
                    <a:lnTo>
                      <a:pt x="22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3" name="Freeform 371"/>
              <p:cNvSpPr>
                <a:spLocks/>
              </p:cNvSpPr>
              <p:nvPr/>
            </p:nvSpPr>
            <p:spPr bwMode="auto">
              <a:xfrm>
                <a:off x="2818" y="2007"/>
                <a:ext cx="11" cy="14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1" y="14"/>
                  </a:cxn>
                  <a:cxn ang="0">
                    <a:pos x="8" y="14"/>
                  </a:cxn>
                  <a:cxn ang="0">
                    <a:pos x="4" y="11"/>
                  </a:cxn>
                  <a:cxn ang="0">
                    <a:pos x="0" y="11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11" y="4"/>
                  </a:cxn>
                  <a:cxn ang="0">
                    <a:pos x="11" y="11"/>
                  </a:cxn>
                </a:cxnLst>
                <a:rect l="0" t="0" r="r" b="b"/>
                <a:pathLst>
                  <a:path w="11" h="14">
                    <a:moveTo>
                      <a:pt x="11" y="11"/>
                    </a:moveTo>
                    <a:lnTo>
                      <a:pt x="11" y="14"/>
                    </a:lnTo>
                    <a:lnTo>
                      <a:pt x="8" y="14"/>
                    </a:lnTo>
                    <a:lnTo>
                      <a:pt x="4" y="1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8" y="4"/>
                    </a:lnTo>
                    <a:lnTo>
                      <a:pt x="11" y="4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4" name="Freeform 372"/>
              <p:cNvSpPr>
                <a:spLocks/>
              </p:cNvSpPr>
              <p:nvPr/>
            </p:nvSpPr>
            <p:spPr bwMode="auto">
              <a:xfrm>
                <a:off x="2818" y="2018"/>
                <a:ext cx="15" cy="7"/>
              </a:xfrm>
              <a:custGeom>
                <a:avLst/>
                <a:gdLst/>
                <a:ahLst/>
                <a:cxnLst>
                  <a:cxn ang="0">
                    <a:pos x="4" y="3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5" y="0"/>
                  </a:cxn>
                  <a:cxn ang="0">
                    <a:pos x="8" y="0"/>
                  </a:cxn>
                  <a:cxn ang="0">
                    <a:pos x="4" y="3"/>
                  </a:cxn>
                </a:cxnLst>
                <a:rect l="0" t="0" r="r" b="b"/>
                <a:pathLst>
                  <a:path w="15" h="7">
                    <a:moveTo>
                      <a:pt x="4" y="3"/>
                    </a:moveTo>
                    <a:lnTo>
                      <a:pt x="0" y="3"/>
                    </a:lnTo>
                    <a:lnTo>
                      <a:pt x="4" y="7"/>
                    </a:lnTo>
                    <a:lnTo>
                      <a:pt x="11" y="7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5" name="Freeform 373"/>
              <p:cNvSpPr>
                <a:spLocks/>
              </p:cNvSpPr>
              <p:nvPr/>
            </p:nvSpPr>
            <p:spPr bwMode="auto">
              <a:xfrm>
                <a:off x="2815" y="2003"/>
                <a:ext cx="11" cy="1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0" y="11"/>
                  </a:cxn>
                  <a:cxn ang="0">
                    <a:pos x="7" y="18"/>
                  </a:cxn>
                  <a:cxn ang="0">
                    <a:pos x="11" y="15"/>
                  </a:cxn>
                  <a:cxn ang="0">
                    <a:pos x="7" y="11"/>
                  </a:cxn>
                  <a:cxn ang="0">
                    <a:pos x="7" y="8"/>
                  </a:cxn>
                  <a:cxn ang="0">
                    <a:pos x="11" y="8"/>
                  </a:cxn>
                  <a:cxn ang="0">
                    <a:pos x="7" y="8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8">
                    <a:moveTo>
                      <a:pt x="11" y="0"/>
                    </a:moveTo>
                    <a:lnTo>
                      <a:pt x="7" y="0"/>
                    </a:lnTo>
                    <a:lnTo>
                      <a:pt x="3" y="4"/>
                    </a:lnTo>
                    <a:lnTo>
                      <a:pt x="0" y="11"/>
                    </a:lnTo>
                    <a:lnTo>
                      <a:pt x="7" y="18"/>
                    </a:lnTo>
                    <a:lnTo>
                      <a:pt x="11" y="15"/>
                    </a:lnTo>
                    <a:lnTo>
                      <a:pt x="7" y="11"/>
                    </a:lnTo>
                    <a:lnTo>
                      <a:pt x="7" y="8"/>
                    </a:lnTo>
                    <a:lnTo>
                      <a:pt x="11" y="8"/>
                    </a:lnTo>
                    <a:lnTo>
                      <a:pt x="7" y="8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6" name="Freeform 374"/>
              <p:cNvSpPr>
                <a:spLocks/>
              </p:cNvSpPr>
              <p:nvPr/>
            </p:nvSpPr>
            <p:spPr bwMode="auto">
              <a:xfrm>
                <a:off x="2822" y="2003"/>
                <a:ext cx="11" cy="15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11" y="8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4" y="15"/>
                  </a:cxn>
                  <a:cxn ang="0">
                    <a:pos x="11" y="15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lnTo>
                      <a:pt x="11" y="8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4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7" name="Freeform 375"/>
              <p:cNvSpPr>
                <a:spLocks/>
              </p:cNvSpPr>
              <p:nvPr/>
            </p:nvSpPr>
            <p:spPr bwMode="auto">
              <a:xfrm>
                <a:off x="2761" y="2011"/>
                <a:ext cx="43" cy="28"/>
              </a:xfrm>
              <a:custGeom>
                <a:avLst/>
                <a:gdLst/>
                <a:ahLst/>
                <a:cxnLst>
                  <a:cxn ang="0">
                    <a:pos x="43" y="14"/>
                  </a:cxn>
                  <a:cxn ang="0">
                    <a:pos x="29" y="21"/>
                  </a:cxn>
                  <a:cxn ang="0">
                    <a:pos x="32" y="25"/>
                  </a:cxn>
                  <a:cxn ang="0">
                    <a:pos x="32" y="28"/>
                  </a:cxn>
                  <a:cxn ang="0">
                    <a:pos x="29" y="28"/>
                  </a:cxn>
                  <a:cxn ang="0">
                    <a:pos x="21" y="25"/>
                  </a:cxn>
                  <a:cxn ang="0">
                    <a:pos x="18" y="25"/>
                  </a:cxn>
                  <a:cxn ang="0">
                    <a:pos x="11" y="18"/>
                  </a:cxn>
                  <a:cxn ang="0">
                    <a:pos x="7" y="18"/>
                  </a:cxn>
                  <a:cxn ang="0">
                    <a:pos x="0" y="10"/>
                  </a:cxn>
                  <a:cxn ang="0">
                    <a:pos x="3" y="7"/>
                  </a:cxn>
                  <a:cxn ang="0">
                    <a:pos x="3" y="3"/>
                  </a:cxn>
                  <a:cxn ang="0">
                    <a:pos x="7" y="3"/>
                  </a:cxn>
                  <a:cxn ang="0">
                    <a:pos x="11" y="7"/>
                  </a:cxn>
                  <a:cxn ang="0">
                    <a:pos x="18" y="7"/>
                  </a:cxn>
                  <a:cxn ang="0">
                    <a:pos x="18" y="0"/>
                  </a:cxn>
                  <a:cxn ang="0">
                    <a:pos x="21" y="0"/>
                  </a:cxn>
                  <a:cxn ang="0">
                    <a:pos x="25" y="3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6" y="7"/>
                  </a:cxn>
                  <a:cxn ang="0">
                    <a:pos x="36" y="10"/>
                  </a:cxn>
                  <a:cxn ang="0">
                    <a:pos x="39" y="10"/>
                  </a:cxn>
                  <a:cxn ang="0">
                    <a:pos x="43" y="14"/>
                  </a:cxn>
                </a:cxnLst>
                <a:rect l="0" t="0" r="r" b="b"/>
                <a:pathLst>
                  <a:path w="43" h="28">
                    <a:moveTo>
                      <a:pt x="43" y="14"/>
                    </a:moveTo>
                    <a:lnTo>
                      <a:pt x="29" y="21"/>
                    </a:lnTo>
                    <a:lnTo>
                      <a:pt x="32" y="25"/>
                    </a:lnTo>
                    <a:lnTo>
                      <a:pt x="32" y="28"/>
                    </a:lnTo>
                    <a:lnTo>
                      <a:pt x="29" y="28"/>
                    </a:lnTo>
                    <a:lnTo>
                      <a:pt x="21" y="25"/>
                    </a:lnTo>
                    <a:lnTo>
                      <a:pt x="18" y="25"/>
                    </a:lnTo>
                    <a:lnTo>
                      <a:pt x="11" y="18"/>
                    </a:lnTo>
                    <a:lnTo>
                      <a:pt x="7" y="18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3" y="3"/>
                    </a:lnTo>
                    <a:lnTo>
                      <a:pt x="7" y="3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6" y="7"/>
                    </a:lnTo>
                    <a:lnTo>
                      <a:pt x="36" y="10"/>
                    </a:lnTo>
                    <a:lnTo>
                      <a:pt x="39" y="10"/>
                    </a:lnTo>
                    <a:lnTo>
                      <a:pt x="4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8" name="Freeform 376"/>
              <p:cNvSpPr>
                <a:spLocks/>
              </p:cNvSpPr>
              <p:nvPr/>
            </p:nvSpPr>
            <p:spPr bwMode="auto">
              <a:xfrm>
                <a:off x="2782" y="2021"/>
                <a:ext cx="22" cy="15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11" y="15"/>
                  </a:cxn>
                  <a:cxn ang="0">
                    <a:pos x="22" y="8"/>
                  </a:cxn>
                  <a:cxn ang="0">
                    <a:pos x="18" y="0"/>
                  </a:cxn>
                  <a:cxn ang="0">
                    <a:pos x="8" y="8"/>
                  </a:cxn>
                  <a:cxn ang="0">
                    <a:pos x="8" y="15"/>
                  </a:cxn>
                  <a:cxn ang="0">
                    <a:pos x="8" y="8"/>
                  </a:cxn>
                  <a:cxn ang="0">
                    <a:pos x="0" y="11"/>
                  </a:cxn>
                  <a:cxn ang="0">
                    <a:pos x="8" y="15"/>
                  </a:cxn>
                  <a:cxn ang="0">
                    <a:pos x="8" y="8"/>
                  </a:cxn>
                </a:cxnLst>
                <a:rect l="0" t="0" r="r" b="b"/>
                <a:pathLst>
                  <a:path w="22" h="15">
                    <a:moveTo>
                      <a:pt x="8" y="8"/>
                    </a:moveTo>
                    <a:lnTo>
                      <a:pt x="11" y="15"/>
                    </a:lnTo>
                    <a:lnTo>
                      <a:pt x="22" y="8"/>
                    </a:lnTo>
                    <a:lnTo>
                      <a:pt x="18" y="0"/>
                    </a:lnTo>
                    <a:lnTo>
                      <a:pt x="8" y="8"/>
                    </a:lnTo>
                    <a:lnTo>
                      <a:pt x="8" y="15"/>
                    </a:lnTo>
                    <a:lnTo>
                      <a:pt x="8" y="8"/>
                    </a:lnTo>
                    <a:lnTo>
                      <a:pt x="0" y="11"/>
                    </a:lnTo>
                    <a:lnTo>
                      <a:pt x="8" y="15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29" name="Freeform 377"/>
              <p:cNvSpPr>
                <a:spLocks/>
              </p:cNvSpPr>
              <p:nvPr/>
            </p:nvSpPr>
            <p:spPr bwMode="auto">
              <a:xfrm>
                <a:off x="2790" y="2029"/>
                <a:ext cx="7" cy="14"/>
              </a:xfrm>
              <a:custGeom>
                <a:avLst/>
                <a:gdLst/>
                <a:ahLst/>
                <a:cxnLst>
                  <a:cxn ang="0">
                    <a:pos x="3" y="14"/>
                  </a:cxn>
                  <a:cxn ang="0">
                    <a:pos x="7" y="10"/>
                  </a:cxn>
                  <a:cxn ang="0">
                    <a:pos x="7" y="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3" y="7"/>
                  </a:cxn>
                  <a:cxn ang="0">
                    <a:pos x="3" y="14"/>
                  </a:cxn>
                  <a:cxn ang="0">
                    <a:pos x="7" y="10"/>
                  </a:cxn>
                  <a:cxn ang="0">
                    <a:pos x="3" y="14"/>
                  </a:cxn>
                </a:cxnLst>
                <a:rect l="0" t="0" r="r" b="b"/>
                <a:pathLst>
                  <a:path w="7" h="14">
                    <a:moveTo>
                      <a:pt x="3" y="14"/>
                    </a:moveTo>
                    <a:lnTo>
                      <a:pt x="7" y="10"/>
                    </a:lnTo>
                    <a:lnTo>
                      <a:pt x="7" y="7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3" y="14"/>
                    </a:lnTo>
                    <a:lnTo>
                      <a:pt x="7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0" name="Freeform 378"/>
              <p:cNvSpPr>
                <a:spLocks/>
              </p:cNvSpPr>
              <p:nvPr/>
            </p:nvSpPr>
            <p:spPr bwMode="auto">
              <a:xfrm>
                <a:off x="2757" y="2018"/>
                <a:ext cx="36" cy="25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7"/>
                  </a:cxn>
                  <a:cxn ang="0">
                    <a:pos x="4" y="11"/>
                  </a:cxn>
                  <a:cxn ang="0">
                    <a:pos x="7" y="11"/>
                  </a:cxn>
                  <a:cxn ang="0">
                    <a:pos x="15" y="18"/>
                  </a:cxn>
                  <a:cxn ang="0">
                    <a:pos x="22" y="21"/>
                  </a:cxn>
                  <a:cxn ang="0">
                    <a:pos x="25" y="21"/>
                  </a:cxn>
                  <a:cxn ang="0">
                    <a:pos x="33" y="25"/>
                  </a:cxn>
                  <a:cxn ang="0">
                    <a:pos x="36" y="25"/>
                  </a:cxn>
                  <a:cxn ang="0">
                    <a:pos x="36" y="18"/>
                  </a:cxn>
                  <a:cxn ang="0">
                    <a:pos x="29" y="18"/>
                  </a:cxn>
                  <a:cxn ang="0">
                    <a:pos x="25" y="14"/>
                  </a:cxn>
                  <a:cxn ang="0">
                    <a:pos x="18" y="14"/>
                  </a:cxn>
                  <a:cxn ang="0">
                    <a:pos x="15" y="11"/>
                  </a:cxn>
                  <a:cxn ang="0">
                    <a:pos x="15" y="7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3"/>
                  </a:cxn>
                </a:cxnLst>
                <a:rect l="0" t="0" r="r" b="b"/>
                <a:pathLst>
                  <a:path w="36" h="25">
                    <a:moveTo>
                      <a:pt x="0" y="3"/>
                    </a:moveTo>
                    <a:lnTo>
                      <a:pt x="0" y="7"/>
                    </a:lnTo>
                    <a:lnTo>
                      <a:pt x="4" y="11"/>
                    </a:lnTo>
                    <a:lnTo>
                      <a:pt x="7" y="11"/>
                    </a:lnTo>
                    <a:lnTo>
                      <a:pt x="15" y="18"/>
                    </a:lnTo>
                    <a:lnTo>
                      <a:pt x="22" y="21"/>
                    </a:lnTo>
                    <a:lnTo>
                      <a:pt x="25" y="21"/>
                    </a:lnTo>
                    <a:lnTo>
                      <a:pt x="33" y="25"/>
                    </a:lnTo>
                    <a:lnTo>
                      <a:pt x="36" y="25"/>
                    </a:lnTo>
                    <a:lnTo>
                      <a:pt x="36" y="18"/>
                    </a:lnTo>
                    <a:lnTo>
                      <a:pt x="29" y="18"/>
                    </a:lnTo>
                    <a:lnTo>
                      <a:pt x="25" y="14"/>
                    </a:lnTo>
                    <a:lnTo>
                      <a:pt x="18" y="14"/>
                    </a:lnTo>
                    <a:lnTo>
                      <a:pt x="15" y="11"/>
                    </a:lnTo>
                    <a:lnTo>
                      <a:pt x="15" y="7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1" name="Freeform 379"/>
              <p:cNvSpPr>
                <a:spLocks/>
              </p:cNvSpPr>
              <p:nvPr/>
            </p:nvSpPr>
            <p:spPr bwMode="auto">
              <a:xfrm>
                <a:off x="2757" y="2007"/>
                <a:ext cx="25" cy="14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8" y="4"/>
                  </a:cxn>
                  <a:cxn ang="0">
                    <a:pos x="18" y="11"/>
                  </a:cxn>
                  <a:cxn ang="0">
                    <a:pos x="18" y="7"/>
                  </a:cxn>
                  <a:cxn ang="0">
                    <a:pos x="15" y="7"/>
                  </a:cxn>
                  <a:cxn ang="0">
                    <a:pos x="15" y="4"/>
                  </a:cxn>
                  <a:cxn ang="0">
                    <a:pos x="7" y="4"/>
                  </a:cxn>
                  <a:cxn ang="0">
                    <a:pos x="4" y="7"/>
                  </a:cxn>
                  <a:cxn ang="0">
                    <a:pos x="0" y="14"/>
                  </a:cxn>
                  <a:cxn ang="0">
                    <a:pos x="7" y="14"/>
                  </a:cxn>
                  <a:cxn ang="0">
                    <a:pos x="7" y="11"/>
                  </a:cxn>
                  <a:cxn ang="0">
                    <a:pos x="15" y="11"/>
                  </a:cxn>
                  <a:cxn ang="0">
                    <a:pos x="15" y="14"/>
                  </a:cxn>
                  <a:cxn ang="0">
                    <a:pos x="22" y="14"/>
                  </a:cxn>
                  <a:cxn ang="0">
                    <a:pos x="25" y="11"/>
                  </a:cxn>
                  <a:cxn ang="0">
                    <a:pos x="25" y="4"/>
                  </a:cxn>
                  <a:cxn ang="0">
                    <a:pos x="22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8" y="4"/>
                  </a:cxn>
                  <a:cxn ang="0">
                    <a:pos x="22" y="0"/>
                  </a:cxn>
                </a:cxnLst>
                <a:rect l="0" t="0" r="r" b="b"/>
                <a:pathLst>
                  <a:path w="25" h="14">
                    <a:moveTo>
                      <a:pt x="22" y="0"/>
                    </a:moveTo>
                    <a:lnTo>
                      <a:pt x="18" y="4"/>
                    </a:lnTo>
                    <a:lnTo>
                      <a:pt x="18" y="11"/>
                    </a:lnTo>
                    <a:lnTo>
                      <a:pt x="18" y="7"/>
                    </a:lnTo>
                    <a:lnTo>
                      <a:pt x="15" y="7"/>
                    </a:lnTo>
                    <a:lnTo>
                      <a:pt x="15" y="4"/>
                    </a:lnTo>
                    <a:lnTo>
                      <a:pt x="7" y="4"/>
                    </a:lnTo>
                    <a:lnTo>
                      <a:pt x="4" y="7"/>
                    </a:lnTo>
                    <a:lnTo>
                      <a:pt x="0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15" y="11"/>
                    </a:lnTo>
                    <a:lnTo>
                      <a:pt x="15" y="14"/>
                    </a:lnTo>
                    <a:lnTo>
                      <a:pt x="22" y="14"/>
                    </a:lnTo>
                    <a:lnTo>
                      <a:pt x="25" y="11"/>
                    </a:lnTo>
                    <a:lnTo>
                      <a:pt x="25" y="4"/>
                    </a:lnTo>
                    <a:lnTo>
                      <a:pt x="22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2" name="Freeform 380"/>
              <p:cNvSpPr>
                <a:spLocks/>
              </p:cNvSpPr>
              <p:nvPr/>
            </p:nvSpPr>
            <p:spPr bwMode="auto">
              <a:xfrm>
                <a:off x="2779" y="2007"/>
                <a:ext cx="29" cy="22"/>
              </a:xfrm>
              <a:custGeom>
                <a:avLst/>
                <a:gdLst/>
                <a:ahLst/>
                <a:cxnLst>
                  <a:cxn ang="0">
                    <a:pos x="25" y="22"/>
                  </a:cxn>
                  <a:cxn ang="0">
                    <a:pos x="29" y="18"/>
                  </a:cxn>
                  <a:cxn ang="0">
                    <a:pos x="18" y="7"/>
                  </a:cxn>
                  <a:cxn ang="0">
                    <a:pos x="14" y="7"/>
                  </a:cxn>
                  <a:cxn ang="0">
                    <a:pos x="11" y="4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4" y="14"/>
                  </a:cxn>
                  <a:cxn ang="0">
                    <a:pos x="18" y="14"/>
                  </a:cxn>
                  <a:cxn ang="0">
                    <a:pos x="18" y="18"/>
                  </a:cxn>
                  <a:cxn ang="0">
                    <a:pos x="21" y="22"/>
                  </a:cxn>
                  <a:cxn ang="0">
                    <a:pos x="21" y="14"/>
                  </a:cxn>
                  <a:cxn ang="0">
                    <a:pos x="25" y="22"/>
                  </a:cxn>
                  <a:cxn ang="0">
                    <a:pos x="29" y="22"/>
                  </a:cxn>
                  <a:cxn ang="0">
                    <a:pos x="29" y="18"/>
                  </a:cxn>
                  <a:cxn ang="0">
                    <a:pos x="25" y="22"/>
                  </a:cxn>
                </a:cxnLst>
                <a:rect l="0" t="0" r="r" b="b"/>
                <a:pathLst>
                  <a:path w="29" h="22">
                    <a:moveTo>
                      <a:pt x="25" y="22"/>
                    </a:moveTo>
                    <a:lnTo>
                      <a:pt x="29" y="18"/>
                    </a:lnTo>
                    <a:lnTo>
                      <a:pt x="18" y="7"/>
                    </a:lnTo>
                    <a:lnTo>
                      <a:pt x="14" y="7"/>
                    </a:lnTo>
                    <a:lnTo>
                      <a:pt x="11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4" y="14"/>
                    </a:lnTo>
                    <a:lnTo>
                      <a:pt x="18" y="14"/>
                    </a:lnTo>
                    <a:lnTo>
                      <a:pt x="18" y="18"/>
                    </a:lnTo>
                    <a:lnTo>
                      <a:pt x="21" y="22"/>
                    </a:lnTo>
                    <a:lnTo>
                      <a:pt x="21" y="14"/>
                    </a:lnTo>
                    <a:lnTo>
                      <a:pt x="25" y="22"/>
                    </a:lnTo>
                    <a:lnTo>
                      <a:pt x="29" y="22"/>
                    </a:lnTo>
                    <a:lnTo>
                      <a:pt x="29" y="18"/>
                    </a:lnTo>
                    <a:lnTo>
                      <a:pt x="25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3" name="Freeform 381"/>
              <p:cNvSpPr>
                <a:spLocks/>
              </p:cNvSpPr>
              <p:nvPr/>
            </p:nvSpPr>
            <p:spPr bwMode="auto">
              <a:xfrm>
                <a:off x="2779" y="2021"/>
                <a:ext cx="11" cy="4"/>
              </a:xfrm>
              <a:custGeom>
                <a:avLst/>
                <a:gdLst/>
                <a:ahLst/>
                <a:cxnLst>
                  <a:cxn ang="0">
                    <a:pos x="11" y="4"/>
                  </a:cxn>
                  <a:cxn ang="0">
                    <a:pos x="0" y="0"/>
                  </a:cxn>
                  <a:cxn ang="0">
                    <a:pos x="7" y="4"/>
                  </a:cxn>
                  <a:cxn ang="0">
                    <a:pos x="11" y="4"/>
                  </a:cxn>
                </a:cxnLst>
                <a:rect l="0" t="0" r="r" b="b"/>
                <a:pathLst>
                  <a:path w="11" h="4">
                    <a:moveTo>
                      <a:pt x="11" y="4"/>
                    </a:moveTo>
                    <a:lnTo>
                      <a:pt x="0" y="0"/>
                    </a:lnTo>
                    <a:lnTo>
                      <a:pt x="7" y="4"/>
                    </a:lnTo>
                    <a:lnTo>
                      <a:pt x="11" y="4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4" name="Freeform 382"/>
              <p:cNvSpPr>
                <a:spLocks/>
              </p:cNvSpPr>
              <p:nvPr/>
            </p:nvSpPr>
            <p:spPr bwMode="auto">
              <a:xfrm>
                <a:off x="2779" y="2018"/>
                <a:ext cx="11" cy="1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7"/>
                  </a:cxn>
                  <a:cxn ang="0">
                    <a:pos x="11" y="11"/>
                  </a:cxn>
                  <a:cxn ang="0">
                    <a:pos x="11" y="3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0"/>
                  </a:cxn>
                </a:cxnLst>
                <a:rect l="0" t="0" r="r" b="b"/>
                <a:pathLst>
                  <a:path w="11" h="11">
                    <a:moveTo>
                      <a:pt x="3" y="0"/>
                    </a:moveTo>
                    <a:lnTo>
                      <a:pt x="0" y="7"/>
                    </a:lnTo>
                    <a:lnTo>
                      <a:pt x="11" y="11"/>
                    </a:lnTo>
                    <a:lnTo>
                      <a:pt x="11" y="3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5" name="Freeform 383"/>
              <p:cNvSpPr>
                <a:spLocks/>
              </p:cNvSpPr>
              <p:nvPr/>
            </p:nvSpPr>
            <p:spPr bwMode="auto">
              <a:xfrm>
                <a:off x="2779" y="2018"/>
                <a:ext cx="11" cy="11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7" y="11"/>
                  </a:cxn>
                  <a:cxn ang="0">
                    <a:pos x="11" y="3"/>
                  </a:cxn>
                </a:cxnLst>
                <a:rect l="0" t="0" r="r" b="b"/>
                <a:pathLst>
                  <a:path w="11" h="11">
                    <a:moveTo>
                      <a:pt x="11" y="3"/>
                    </a:moveTo>
                    <a:lnTo>
                      <a:pt x="3" y="0"/>
                    </a:lnTo>
                    <a:lnTo>
                      <a:pt x="0" y="7"/>
                    </a:lnTo>
                    <a:lnTo>
                      <a:pt x="7" y="11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6" name="Freeform 384"/>
              <p:cNvSpPr>
                <a:spLocks/>
              </p:cNvSpPr>
              <p:nvPr/>
            </p:nvSpPr>
            <p:spPr bwMode="auto">
              <a:xfrm>
                <a:off x="2786" y="2021"/>
                <a:ext cx="4" cy="8"/>
              </a:xfrm>
              <a:custGeom>
                <a:avLst/>
                <a:gdLst/>
                <a:ahLst/>
                <a:cxnLst>
                  <a:cxn ang="0">
                    <a:pos x="4" y="8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4" y="8"/>
                  </a:cxn>
                  <a:cxn ang="0">
                    <a:pos x="4" y="0"/>
                  </a:cxn>
                  <a:cxn ang="0">
                    <a:pos x="4" y="8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7" name="Freeform 385"/>
              <p:cNvSpPr>
                <a:spLocks/>
              </p:cNvSpPr>
              <p:nvPr/>
            </p:nvSpPr>
            <p:spPr bwMode="auto">
              <a:xfrm>
                <a:off x="3297" y="2029"/>
                <a:ext cx="119" cy="399"/>
              </a:xfrm>
              <a:custGeom>
                <a:avLst/>
                <a:gdLst/>
                <a:ahLst/>
                <a:cxnLst>
                  <a:cxn ang="0">
                    <a:pos x="79" y="43"/>
                  </a:cxn>
                  <a:cxn ang="0">
                    <a:pos x="83" y="100"/>
                  </a:cxn>
                  <a:cxn ang="0">
                    <a:pos x="94" y="154"/>
                  </a:cxn>
                  <a:cxn ang="0">
                    <a:pos x="108" y="212"/>
                  </a:cxn>
                  <a:cxn ang="0">
                    <a:pos x="115" y="255"/>
                  </a:cxn>
                  <a:cxn ang="0">
                    <a:pos x="119" y="280"/>
                  </a:cxn>
                  <a:cxn ang="0">
                    <a:pos x="115" y="306"/>
                  </a:cxn>
                  <a:cxn ang="0">
                    <a:pos x="112" y="324"/>
                  </a:cxn>
                  <a:cxn ang="0">
                    <a:pos x="104" y="342"/>
                  </a:cxn>
                  <a:cxn ang="0">
                    <a:pos x="90" y="352"/>
                  </a:cxn>
                  <a:cxn ang="0">
                    <a:pos x="76" y="363"/>
                  </a:cxn>
                  <a:cxn ang="0">
                    <a:pos x="61" y="374"/>
                  </a:cxn>
                  <a:cxn ang="0">
                    <a:pos x="47" y="385"/>
                  </a:cxn>
                  <a:cxn ang="0">
                    <a:pos x="29" y="392"/>
                  </a:cxn>
                  <a:cxn ang="0">
                    <a:pos x="14" y="396"/>
                  </a:cxn>
                  <a:cxn ang="0">
                    <a:pos x="11" y="378"/>
                  </a:cxn>
                  <a:cxn ang="0">
                    <a:pos x="7" y="316"/>
                  </a:cxn>
                  <a:cxn ang="0">
                    <a:pos x="0" y="262"/>
                  </a:cxn>
                  <a:cxn ang="0">
                    <a:pos x="7" y="183"/>
                  </a:cxn>
                  <a:cxn ang="0">
                    <a:pos x="18" y="147"/>
                  </a:cxn>
                  <a:cxn ang="0">
                    <a:pos x="29" y="126"/>
                  </a:cxn>
                  <a:cxn ang="0">
                    <a:pos x="40" y="108"/>
                  </a:cxn>
                  <a:cxn ang="0">
                    <a:pos x="50" y="86"/>
                  </a:cxn>
                  <a:cxn ang="0">
                    <a:pos x="47" y="68"/>
                  </a:cxn>
                  <a:cxn ang="0">
                    <a:pos x="36" y="72"/>
                  </a:cxn>
                  <a:cxn ang="0">
                    <a:pos x="25" y="90"/>
                  </a:cxn>
                  <a:cxn ang="0">
                    <a:pos x="14" y="111"/>
                  </a:cxn>
                  <a:cxn ang="0">
                    <a:pos x="7" y="133"/>
                  </a:cxn>
                  <a:cxn ang="0">
                    <a:pos x="0" y="154"/>
                  </a:cxn>
                  <a:cxn ang="0">
                    <a:pos x="4" y="108"/>
                  </a:cxn>
                  <a:cxn ang="0">
                    <a:pos x="18" y="79"/>
                  </a:cxn>
                  <a:cxn ang="0">
                    <a:pos x="29" y="50"/>
                  </a:cxn>
                  <a:cxn ang="0">
                    <a:pos x="40" y="32"/>
                  </a:cxn>
                  <a:cxn ang="0">
                    <a:pos x="50" y="21"/>
                  </a:cxn>
                  <a:cxn ang="0">
                    <a:pos x="61" y="10"/>
                  </a:cxn>
                  <a:cxn ang="0">
                    <a:pos x="72" y="3"/>
                  </a:cxn>
                  <a:cxn ang="0">
                    <a:pos x="86" y="14"/>
                  </a:cxn>
                </a:cxnLst>
                <a:rect l="0" t="0" r="r" b="b"/>
                <a:pathLst>
                  <a:path w="119" h="399">
                    <a:moveTo>
                      <a:pt x="86" y="14"/>
                    </a:moveTo>
                    <a:lnTo>
                      <a:pt x="79" y="43"/>
                    </a:lnTo>
                    <a:lnTo>
                      <a:pt x="79" y="72"/>
                    </a:lnTo>
                    <a:lnTo>
                      <a:pt x="83" y="100"/>
                    </a:lnTo>
                    <a:lnTo>
                      <a:pt x="86" y="129"/>
                    </a:lnTo>
                    <a:lnTo>
                      <a:pt x="94" y="154"/>
                    </a:lnTo>
                    <a:lnTo>
                      <a:pt x="104" y="183"/>
                    </a:lnTo>
                    <a:lnTo>
                      <a:pt x="108" y="212"/>
                    </a:lnTo>
                    <a:lnTo>
                      <a:pt x="112" y="241"/>
                    </a:lnTo>
                    <a:lnTo>
                      <a:pt x="115" y="255"/>
                    </a:lnTo>
                    <a:lnTo>
                      <a:pt x="115" y="270"/>
                    </a:lnTo>
                    <a:lnTo>
                      <a:pt x="119" y="280"/>
                    </a:lnTo>
                    <a:lnTo>
                      <a:pt x="119" y="298"/>
                    </a:lnTo>
                    <a:lnTo>
                      <a:pt x="115" y="306"/>
                    </a:lnTo>
                    <a:lnTo>
                      <a:pt x="115" y="316"/>
                    </a:lnTo>
                    <a:lnTo>
                      <a:pt x="112" y="324"/>
                    </a:lnTo>
                    <a:lnTo>
                      <a:pt x="108" y="334"/>
                    </a:lnTo>
                    <a:lnTo>
                      <a:pt x="104" y="342"/>
                    </a:lnTo>
                    <a:lnTo>
                      <a:pt x="97" y="345"/>
                    </a:lnTo>
                    <a:lnTo>
                      <a:pt x="90" y="352"/>
                    </a:lnTo>
                    <a:lnTo>
                      <a:pt x="86" y="360"/>
                    </a:lnTo>
                    <a:lnTo>
                      <a:pt x="76" y="363"/>
                    </a:lnTo>
                    <a:lnTo>
                      <a:pt x="68" y="370"/>
                    </a:lnTo>
                    <a:lnTo>
                      <a:pt x="61" y="374"/>
                    </a:lnTo>
                    <a:lnTo>
                      <a:pt x="54" y="381"/>
                    </a:lnTo>
                    <a:lnTo>
                      <a:pt x="47" y="385"/>
                    </a:lnTo>
                    <a:lnTo>
                      <a:pt x="36" y="388"/>
                    </a:lnTo>
                    <a:lnTo>
                      <a:pt x="29" y="392"/>
                    </a:lnTo>
                    <a:lnTo>
                      <a:pt x="22" y="399"/>
                    </a:lnTo>
                    <a:lnTo>
                      <a:pt x="14" y="396"/>
                    </a:lnTo>
                    <a:lnTo>
                      <a:pt x="11" y="388"/>
                    </a:lnTo>
                    <a:lnTo>
                      <a:pt x="11" y="378"/>
                    </a:lnTo>
                    <a:lnTo>
                      <a:pt x="7" y="370"/>
                    </a:lnTo>
                    <a:lnTo>
                      <a:pt x="7" y="316"/>
                    </a:lnTo>
                    <a:lnTo>
                      <a:pt x="4" y="291"/>
                    </a:lnTo>
                    <a:lnTo>
                      <a:pt x="0" y="262"/>
                    </a:lnTo>
                    <a:lnTo>
                      <a:pt x="0" y="208"/>
                    </a:lnTo>
                    <a:lnTo>
                      <a:pt x="7" y="183"/>
                    </a:lnTo>
                    <a:lnTo>
                      <a:pt x="14" y="158"/>
                    </a:lnTo>
                    <a:lnTo>
                      <a:pt x="18" y="147"/>
                    </a:lnTo>
                    <a:lnTo>
                      <a:pt x="25" y="136"/>
                    </a:lnTo>
                    <a:lnTo>
                      <a:pt x="29" y="126"/>
                    </a:lnTo>
                    <a:lnTo>
                      <a:pt x="36" y="115"/>
                    </a:lnTo>
                    <a:lnTo>
                      <a:pt x="40" y="108"/>
                    </a:lnTo>
                    <a:lnTo>
                      <a:pt x="47" y="93"/>
                    </a:lnTo>
                    <a:lnTo>
                      <a:pt x="50" y="86"/>
                    </a:lnTo>
                    <a:lnTo>
                      <a:pt x="50" y="72"/>
                    </a:lnTo>
                    <a:lnTo>
                      <a:pt x="47" y="68"/>
                    </a:lnTo>
                    <a:lnTo>
                      <a:pt x="40" y="72"/>
                    </a:lnTo>
                    <a:lnTo>
                      <a:pt x="36" y="72"/>
                    </a:lnTo>
                    <a:lnTo>
                      <a:pt x="29" y="82"/>
                    </a:lnTo>
                    <a:lnTo>
                      <a:pt x="25" y="90"/>
                    </a:lnTo>
                    <a:lnTo>
                      <a:pt x="22" y="100"/>
                    </a:lnTo>
                    <a:lnTo>
                      <a:pt x="14" y="111"/>
                    </a:lnTo>
                    <a:lnTo>
                      <a:pt x="11" y="122"/>
                    </a:lnTo>
                    <a:lnTo>
                      <a:pt x="7" y="133"/>
                    </a:lnTo>
                    <a:lnTo>
                      <a:pt x="4" y="144"/>
                    </a:lnTo>
                    <a:lnTo>
                      <a:pt x="0" y="154"/>
                    </a:lnTo>
                    <a:lnTo>
                      <a:pt x="0" y="122"/>
                    </a:lnTo>
                    <a:lnTo>
                      <a:pt x="4" y="108"/>
                    </a:lnTo>
                    <a:lnTo>
                      <a:pt x="11" y="93"/>
                    </a:lnTo>
                    <a:lnTo>
                      <a:pt x="18" y="79"/>
                    </a:lnTo>
                    <a:lnTo>
                      <a:pt x="22" y="68"/>
                    </a:lnTo>
                    <a:lnTo>
                      <a:pt x="29" y="50"/>
                    </a:lnTo>
                    <a:lnTo>
                      <a:pt x="32" y="39"/>
                    </a:lnTo>
                    <a:lnTo>
                      <a:pt x="40" y="32"/>
                    </a:lnTo>
                    <a:lnTo>
                      <a:pt x="47" y="28"/>
                    </a:lnTo>
                    <a:lnTo>
                      <a:pt x="50" y="21"/>
                    </a:lnTo>
                    <a:lnTo>
                      <a:pt x="54" y="14"/>
                    </a:lnTo>
                    <a:lnTo>
                      <a:pt x="61" y="10"/>
                    </a:lnTo>
                    <a:lnTo>
                      <a:pt x="68" y="7"/>
                    </a:lnTo>
                    <a:lnTo>
                      <a:pt x="72" y="3"/>
                    </a:lnTo>
                    <a:lnTo>
                      <a:pt x="79" y="0"/>
                    </a:lnTo>
                    <a:lnTo>
                      <a:pt x="86" y="14"/>
                    </a:lnTo>
                    <a:close/>
                  </a:path>
                </a:pathLst>
              </a:custGeom>
              <a:solidFill>
                <a:srgbClr val="004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8" name="Freeform 386"/>
              <p:cNvSpPr>
                <a:spLocks/>
              </p:cNvSpPr>
              <p:nvPr/>
            </p:nvSpPr>
            <p:spPr bwMode="auto">
              <a:xfrm>
                <a:off x="3373" y="2043"/>
                <a:ext cx="39" cy="227"/>
              </a:xfrm>
              <a:custGeom>
                <a:avLst/>
                <a:gdLst/>
                <a:ahLst/>
                <a:cxnLst>
                  <a:cxn ang="0">
                    <a:pos x="39" y="223"/>
                  </a:cxn>
                  <a:cxn ang="0">
                    <a:pos x="39" y="227"/>
                  </a:cxn>
                  <a:cxn ang="0">
                    <a:pos x="36" y="194"/>
                  </a:cxn>
                  <a:cxn ang="0">
                    <a:pos x="32" y="169"/>
                  </a:cxn>
                  <a:cxn ang="0">
                    <a:pos x="21" y="140"/>
                  </a:cxn>
                  <a:cxn ang="0">
                    <a:pos x="14" y="112"/>
                  </a:cxn>
                  <a:cxn ang="0">
                    <a:pos x="10" y="86"/>
                  </a:cxn>
                  <a:cxn ang="0">
                    <a:pos x="7" y="58"/>
                  </a:cxn>
                  <a:cxn ang="0">
                    <a:pos x="7" y="29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29"/>
                  </a:cxn>
                  <a:cxn ang="0">
                    <a:pos x="0" y="58"/>
                  </a:cxn>
                  <a:cxn ang="0">
                    <a:pos x="3" y="86"/>
                  </a:cxn>
                  <a:cxn ang="0">
                    <a:pos x="10" y="115"/>
                  </a:cxn>
                  <a:cxn ang="0">
                    <a:pos x="14" y="144"/>
                  </a:cxn>
                  <a:cxn ang="0">
                    <a:pos x="25" y="169"/>
                  </a:cxn>
                  <a:cxn ang="0">
                    <a:pos x="32" y="198"/>
                  </a:cxn>
                  <a:cxn ang="0">
                    <a:pos x="32" y="227"/>
                  </a:cxn>
                  <a:cxn ang="0">
                    <a:pos x="39" y="223"/>
                  </a:cxn>
                </a:cxnLst>
                <a:rect l="0" t="0" r="r" b="b"/>
                <a:pathLst>
                  <a:path w="39" h="227">
                    <a:moveTo>
                      <a:pt x="39" y="223"/>
                    </a:moveTo>
                    <a:lnTo>
                      <a:pt x="39" y="227"/>
                    </a:lnTo>
                    <a:lnTo>
                      <a:pt x="36" y="194"/>
                    </a:lnTo>
                    <a:lnTo>
                      <a:pt x="32" y="169"/>
                    </a:lnTo>
                    <a:lnTo>
                      <a:pt x="21" y="140"/>
                    </a:lnTo>
                    <a:lnTo>
                      <a:pt x="14" y="112"/>
                    </a:lnTo>
                    <a:lnTo>
                      <a:pt x="10" y="86"/>
                    </a:lnTo>
                    <a:lnTo>
                      <a:pt x="7" y="58"/>
                    </a:lnTo>
                    <a:lnTo>
                      <a:pt x="7" y="29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29"/>
                    </a:lnTo>
                    <a:lnTo>
                      <a:pt x="0" y="58"/>
                    </a:lnTo>
                    <a:lnTo>
                      <a:pt x="3" y="86"/>
                    </a:lnTo>
                    <a:lnTo>
                      <a:pt x="10" y="115"/>
                    </a:lnTo>
                    <a:lnTo>
                      <a:pt x="14" y="144"/>
                    </a:lnTo>
                    <a:lnTo>
                      <a:pt x="25" y="169"/>
                    </a:lnTo>
                    <a:lnTo>
                      <a:pt x="32" y="198"/>
                    </a:lnTo>
                    <a:lnTo>
                      <a:pt x="32" y="227"/>
                    </a:lnTo>
                    <a:lnTo>
                      <a:pt x="39" y="2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39" name="Freeform 387"/>
              <p:cNvSpPr>
                <a:spLocks/>
              </p:cNvSpPr>
              <p:nvPr/>
            </p:nvSpPr>
            <p:spPr bwMode="auto">
              <a:xfrm>
                <a:off x="3405" y="2266"/>
                <a:ext cx="14" cy="61"/>
              </a:xfrm>
              <a:custGeom>
                <a:avLst/>
                <a:gdLst/>
                <a:ahLst/>
                <a:cxnLst>
                  <a:cxn ang="0">
                    <a:pos x="14" y="61"/>
                  </a:cxn>
                  <a:cxn ang="0">
                    <a:pos x="14" y="33"/>
                  </a:cxn>
                  <a:cxn ang="0">
                    <a:pos x="11" y="18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4" y="18"/>
                  </a:cxn>
                  <a:cxn ang="0">
                    <a:pos x="4" y="43"/>
                  </a:cxn>
                  <a:cxn ang="0">
                    <a:pos x="7" y="61"/>
                  </a:cxn>
                  <a:cxn ang="0">
                    <a:pos x="14" y="61"/>
                  </a:cxn>
                </a:cxnLst>
                <a:rect l="0" t="0" r="r" b="b"/>
                <a:pathLst>
                  <a:path w="14" h="61">
                    <a:moveTo>
                      <a:pt x="14" y="61"/>
                    </a:moveTo>
                    <a:lnTo>
                      <a:pt x="14" y="33"/>
                    </a:lnTo>
                    <a:lnTo>
                      <a:pt x="11" y="18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4" y="18"/>
                    </a:lnTo>
                    <a:lnTo>
                      <a:pt x="4" y="43"/>
                    </a:lnTo>
                    <a:lnTo>
                      <a:pt x="7" y="61"/>
                    </a:lnTo>
                    <a:lnTo>
                      <a:pt x="14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0" name="Freeform 388"/>
              <p:cNvSpPr>
                <a:spLocks/>
              </p:cNvSpPr>
              <p:nvPr/>
            </p:nvSpPr>
            <p:spPr bwMode="auto">
              <a:xfrm>
                <a:off x="3319" y="2327"/>
                <a:ext cx="100" cy="105"/>
              </a:xfrm>
              <a:custGeom>
                <a:avLst/>
                <a:gdLst/>
                <a:ahLst/>
                <a:cxnLst>
                  <a:cxn ang="0">
                    <a:pos x="0" y="105"/>
                  </a:cxn>
                  <a:cxn ang="0">
                    <a:pos x="3" y="105"/>
                  </a:cxn>
                  <a:cxn ang="0">
                    <a:pos x="7" y="98"/>
                  </a:cxn>
                  <a:cxn ang="0">
                    <a:pos x="18" y="94"/>
                  </a:cxn>
                  <a:cxn ang="0">
                    <a:pos x="25" y="90"/>
                  </a:cxn>
                  <a:cxn ang="0">
                    <a:pos x="32" y="87"/>
                  </a:cxn>
                  <a:cxn ang="0">
                    <a:pos x="39" y="80"/>
                  </a:cxn>
                  <a:cxn ang="0">
                    <a:pos x="46" y="76"/>
                  </a:cxn>
                  <a:cxn ang="0">
                    <a:pos x="57" y="69"/>
                  </a:cxn>
                  <a:cxn ang="0">
                    <a:pos x="64" y="65"/>
                  </a:cxn>
                  <a:cxn ang="0">
                    <a:pos x="86" y="44"/>
                  </a:cxn>
                  <a:cxn ang="0">
                    <a:pos x="90" y="36"/>
                  </a:cxn>
                  <a:cxn ang="0">
                    <a:pos x="93" y="29"/>
                  </a:cxn>
                  <a:cxn ang="0">
                    <a:pos x="97" y="18"/>
                  </a:cxn>
                  <a:cxn ang="0">
                    <a:pos x="100" y="8"/>
                  </a:cxn>
                  <a:cxn ang="0">
                    <a:pos x="100" y="0"/>
                  </a:cxn>
                  <a:cxn ang="0">
                    <a:pos x="93" y="0"/>
                  </a:cxn>
                  <a:cxn ang="0">
                    <a:pos x="90" y="8"/>
                  </a:cxn>
                  <a:cxn ang="0">
                    <a:pos x="90" y="18"/>
                  </a:cxn>
                  <a:cxn ang="0">
                    <a:pos x="86" y="26"/>
                  </a:cxn>
                  <a:cxn ang="0">
                    <a:pos x="82" y="33"/>
                  </a:cxn>
                  <a:cxn ang="0">
                    <a:pos x="79" y="40"/>
                  </a:cxn>
                  <a:cxn ang="0">
                    <a:pos x="75" y="47"/>
                  </a:cxn>
                  <a:cxn ang="0">
                    <a:pos x="68" y="51"/>
                  </a:cxn>
                  <a:cxn ang="0">
                    <a:pos x="54" y="65"/>
                  </a:cxn>
                  <a:cxn ang="0">
                    <a:pos x="46" y="69"/>
                  </a:cxn>
                  <a:cxn ang="0">
                    <a:pos x="36" y="72"/>
                  </a:cxn>
                  <a:cxn ang="0">
                    <a:pos x="28" y="80"/>
                  </a:cxn>
                  <a:cxn ang="0">
                    <a:pos x="21" y="83"/>
                  </a:cxn>
                  <a:cxn ang="0">
                    <a:pos x="14" y="87"/>
                  </a:cxn>
                  <a:cxn ang="0">
                    <a:pos x="7" y="90"/>
                  </a:cxn>
                  <a:cxn ang="0">
                    <a:pos x="0" y="98"/>
                  </a:cxn>
                  <a:cxn ang="0">
                    <a:pos x="0" y="105"/>
                  </a:cxn>
                  <a:cxn ang="0">
                    <a:pos x="3" y="105"/>
                  </a:cxn>
                  <a:cxn ang="0">
                    <a:pos x="0" y="105"/>
                  </a:cxn>
                </a:cxnLst>
                <a:rect l="0" t="0" r="r" b="b"/>
                <a:pathLst>
                  <a:path w="100" h="105">
                    <a:moveTo>
                      <a:pt x="0" y="105"/>
                    </a:moveTo>
                    <a:lnTo>
                      <a:pt x="3" y="105"/>
                    </a:lnTo>
                    <a:lnTo>
                      <a:pt x="7" y="98"/>
                    </a:lnTo>
                    <a:lnTo>
                      <a:pt x="18" y="94"/>
                    </a:lnTo>
                    <a:lnTo>
                      <a:pt x="25" y="90"/>
                    </a:lnTo>
                    <a:lnTo>
                      <a:pt x="32" y="87"/>
                    </a:lnTo>
                    <a:lnTo>
                      <a:pt x="39" y="80"/>
                    </a:lnTo>
                    <a:lnTo>
                      <a:pt x="46" y="76"/>
                    </a:lnTo>
                    <a:lnTo>
                      <a:pt x="57" y="69"/>
                    </a:lnTo>
                    <a:lnTo>
                      <a:pt x="64" y="65"/>
                    </a:lnTo>
                    <a:lnTo>
                      <a:pt x="86" y="44"/>
                    </a:lnTo>
                    <a:lnTo>
                      <a:pt x="90" y="36"/>
                    </a:lnTo>
                    <a:lnTo>
                      <a:pt x="93" y="29"/>
                    </a:lnTo>
                    <a:lnTo>
                      <a:pt x="97" y="18"/>
                    </a:lnTo>
                    <a:lnTo>
                      <a:pt x="100" y="8"/>
                    </a:lnTo>
                    <a:lnTo>
                      <a:pt x="100" y="0"/>
                    </a:lnTo>
                    <a:lnTo>
                      <a:pt x="93" y="0"/>
                    </a:lnTo>
                    <a:lnTo>
                      <a:pt x="90" y="8"/>
                    </a:lnTo>
                    <a:lnTo>
                      <a:pt x="90" y="18"/>
                    </a:lnTo>
                    <a:lnTo>
                      <a:pt x="86" y="26"/>
                    </a:lnTo>
                    <a:lnTo>
                      <a:pt x="82" y="33"/>
                    </a:lnTo>
                    <a:lnTo>
                      <a:pt x="79" y="40"/>
                    </a:lnTo>
                    <a:lnTo>
                      <a:pt x="75" y="47"/>
                    </a:lnTo>
                    <a:lnTo>
                      <a:pt x="68" y="51"/>
                    </a:lnTo>
                    <a:lnTo>
                      <a:pt x="54" y="65"/>
                    </a:lnTo>
                    <a:lnTo>
                      <a:pt x="46" y="69"/>
                    </a:lnTo>
                    <a:lnTo>
                      <a:pt x="36" y="72"/>
                    </a:lnTo>
                    <a:lnTo>
                      <a:pt x="28" y="80"/>
                    </a:lnTo>
                    <a:lnTo>
                      <a:pt x="21" y="83"/>
                    </a:lnTo>
                    <a:lnTo>
                      <a:pt x="14" y="87"/>
                    </a:lnTo>
                    <a:lnTo>
                      <a:pt x="7" y="90"/>
                    </a:lnTo>
                    <a:lnTo>
                      <a:pt x="0" y="98"/>
                    </a:lnTo>
                    <a:lnTo>
                      <a:pt x="0" y="105"/>
                    </a:lnTo>
                    <a:lnTo>
                      <a:pt x="3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1" name="Freeform 389"/>
              <p:cNvSpPr>
                <a:spLocks/>
              </p:cNvSpPr>
              <p:nvPr/>
            </p:nvSpPr>
            <p:spPr bwMode="auto">
              <a:xfrm>
                <a:off x="3301" y="2396"/>
                <a:ext cx="18" cy="3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11"/>
                  </a:cxn>
                  <a:cxn ang="0">
                    <a:pos x="3" y="21"/>
                  </a:cxn>
                  <a:cxn ang="0">
                    <a:pos x="7" y="32"/>
                  </a:cxn>
                  <a:cxn ang="0">
                    <a:pos x="18" y="36"/>
                  </a:cxn>
                  <a:cxn ang="0">
                    <a:pos x="18" y="29"/>
                  </a:cxn>
                  <a:cxn ang="0">
                    <a:pos x="10" y="25"/>
                  </a:cxn>
                  <a:cxn ang="0">
                    <a:pos x="10" y="11"/>
                  </a:cxn>
                  <a:cxn ang="0">
                    <a:pos x="7" y="0"/>
                  </a:cxn>
                  <a:cxn ang="0">
                    <a:pos x="7" y="3"/>
                  </a:cxn>
                  <a:cxn ang="0">
                    <a:pos x="0" y="3"/>
                  </a:cxn>
                </a:cxnLst>
                <a:rect l="0" t="0" r="r" b="b"/>
                <a:pathLst>
                  <a:path w="18" h="36">
                    <a:moveTo>
                      <a:pt x="0" y="3"/>
                    </a:moveTo>
                    <a:lnTo>
                      <a:pt x="3" y="11"/>
                    </a:lnTo>
                    <a:lnTo>
                      <a:pt x="3" y="21"/>
                    </a:lnTo>
                    <a:lnTo>
                      <a:pt x="7" y="32"/>
                    </a:lnTo>
                    <a:lnTo>
                      <a:pt x="18" y="36"/>
                    </a:lnTo>
                    <a:lnTo>
                      <a:pt x="18" y="29"/>
                    </a:lnTo>
                    <a:lnTo>
                      <a:pt x="10" y="25"/>
                    </a:lnTo>
                    <a:lnTo>
                      <a:pt x="10" y="11"/>
                    </a:lnTo>
                    <a:lnTo>
                      <a:pt x="7" y="0"/>
                    </a:lnTo>
                    <a:lnTo>
                      <a:pt x="7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2" name="Freeform 390"/>
              <p:cNvSpPr>
                <a:spLocks/>
              </p:cNvSpPr>
              <p:nvPr/>
            </p:nvSpPr>
            <p:spPr bwMode="auto">
              <a:xfrm>
                <a:off x="3293" y="2183"/>
                <a:ext cx="22" cy="21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8" y="29"/>
                  </a:cxn>
                  <a:cxn ang="0">
                    <a:pos x="0" y="54"/>
                  </a:cxn>
                  <a:cxn ang="0">
                    <a:pos x="0" y="108"/>
                  </a:cxn>
                  <a:cxn ang="0">
                    <a:pos x="4" y="137"/>
                  </a:cxn>
                  <a:cxn ang="0">
                    <a:pos x="8" y="162"/>
                  </a:cxn>
                  <a:cxn ang="0">
                    <a:pos x="8" y="216"/>
                  </a:cxn>
                  <a:cxn ang="0">
                    <a:pos x="15" y="216"/>
                  </a:cxn>
                  <a:cxn ang="0">
                    <a:pos x="15" y="162"/>
                  </a:cxn>
                  <a:cxn ang="0">
                    <a:pos x="11" y="137"/>
                  </a:cxn>
                  <a:cxn ang="0">
                    <a:pos x="8" y="108"/>
                  </a:cxn>
                  <a:cxn ang="0">
                    <a:pos x="8" y="54"/>
                  </a:cxn>
                  <a:cxn ang="0">
                    <a:pos x="11" y="29"/>
                  </a:cxn>
                  <a:cxn ang="0">
                    <a:pos x="22" y="4"/>
                  </a:cxn>
                  <a:cxn ang="0">
                    <a:pos x="15" y="0"/>
                  </a:cxn>
                </a:cxnLst>
                <a:rect l="0" t="0" r="r" b="b"/>
                <a:pathLst>
                  <a:path w="22" h="216">
                    <a:moveTo>
                      <a:pt x="15" y="0"/>
                    </a:moveTo>
                    <a:lnTo>
                      <a:pt x="8" y="29"/>
                    </a:lnTo>
                    <a:lnTo>
                      <a:pt x="0" y="54"/>
                    </a:lnTo>
                    <a:lnTo>
                      <a:pt x="0" y="108"/>
                    </a:lnTo>
                    <a:lnTo>
                      <a:pt x="4" y="137"/>
                    </a:lnTo>
                    <a:lnTo>
                      <a:pt x="8" y="162"/>
                    </a:lnTo>
                    <a:lnTo>
                      <a:pt x="8" y="216"/>
                    </a:lnTo>
                    <a:lnTo>
                      <a:pt x="15" y="216"/>
                    </a:lnTo>
                    <a:lnTo>
                      <a:pt x="15" y="162"/>
                    </a:lnTo>
                    <a:lnTo>
                      <a:pt x="11" y="137"/>
                    </a:lnTo>
                    <a:lnTo>
                      <a:pt x="8" y="108"/>
                    </a:lnTo>
                    <a:lnTo>
                      <a:pt x="8" y="54"/>
                    </a:lnTo>
                    <a:lnTo>
                      <a:pt x="11" y="29"/>
                    </a:lnTo>
                    <a:lnTo>
                      <a:pt x="22" y="4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3" name="Freeform 391"/>
              <p:cNvSpPr>
                <a:spLocks/>
              </p:cNvSpPr>
              <p:nvPr/>
            </p:nvSpPr>
            <p:spPr bwMode="auto">
              <a:xfrm>
                <a:off x="3308" y="2101"/>
                <a:ext cx="47" cy="86"/>
              </a:xfrm>
              <a:custGeom>
                <a:avLst/>
                <a:gdLst/>
                <a:ahLst/>
                <a:cxnLst>
                  <a:cxn ang="0">
                    <a:pos x="36" y="3"/>
                  </a:cxn>
                  <a:cxn ang="0">
                    <a:pos x="36" y="0"/>
                  </a:cxn>
                  <a:cxn ang="0">
                    <a:pos x="36" y="10"/>
                  </a:cxn>
                  <a:cxn ang="0">
                    <a:pos x="32" y="21"/>
                  </a:cxn>
                  <a:cxn ang="0">
                    <a:pos x="25" y="32"/>
                  </a:cxn>
                  <a:cxn ang="0">
                    <a:pos x="21" y="43"/>
                  </a:cxn>
                  <a:cxn ang="0">
                    <a:pos x="18" y="54"/>
                  </a:cxn>
                  <a:cxn ang="0">
                    <a:pos x="11" y="64"/>
                  </a:cxn>
                  <a:cxn ang="0">
                    <a:pos x="7" y="75"/>
                  </a:cxn>
                  <a:cxn ang="0">
                    <a:pos x="0" y="82"/>
                  </a:cxn>
                  <a:cxn ang="0">
                    <a:pos x="7" y="86"/>
                  </a:cxn>
                  <a:cxn ang="0">
                    <a:pos x="11" y="75"/>
                  </a:cxn>
                  <a:cxn ang="0">
                    <a:pos x="18" y="68"/>
                  </a:cxn>
                  <a:cxn ang="0">
                    <a:pos x="21" y="57"/>
                  </a:cxn>
                  <a:cxn ang="0">
                    <a:pos x="29" y="46"/>
                  </a:cxn>
                  <a:cxn ang="0">
                    <a:pos x="36" y="36"/>
                  </a:cxn>
                  <a:cxn ang="0">
                    <a:pos x="36" y="25"/>
                  </a:cxn>
                  <a:cxn ang="0">
                    <a:pos x="43" y="14"/>
                  </a:cxn>
                  <a:cxn ang="0">
                    <a:pos x="43" y="0"/>
                  </a:cxn>
                  <a:cxn ang="0">
                    <a:pos x="47" y="0"/>
                  </a:cxn>
                  <a:cxn ang="0">
                    <a:pos x="43" y="0"/>
                  </a:cxn>
                  <a:cxn ang="0">
                    <a:pos x="36" y="3"/>
                  </a:cxn>
                </a:cxnLst>
                <a:rect l="0" t="0" r="r" b="b"/>
                <a:pathLst>
                  <a:path w="47" h="86">
                    <a:moveTo>
                      <a:pt x="36" y="3"/>
                    </a:moveTo>
                    <a:lnTo>
                      <a:pt x="36" y="0"/>
                    </a:lnTo>
                    <a:lnTo>
                      <a:pt x="36" y="10"/>
                    </a:lnTo>
                    <a:lnTo>
                      <a:pt x="32" y="21"/>
                    </a:lnTo>
                    <a:lnTo>
                      <a:pt x="25" y="32"/>
                    </a:lnTo>
                    <a:lnTo>
                      <a:pt x="21" y="43"/>
                    </a:lnTo>
                    <a:lnTo>
                      <a:pt x="18" y="54"/>
                    </a:lnTo>
                    <a:lnTo>
                      <a:pt x="11" y="64"/>
                    </a:lnTo>
                    <a:lnTo>
                      <a:pt x="7" y="75"/>
                    </a:lnTo>
                    <a:lnTo>
                      <a:pt x="0" y="82"/>
                    </a:lnTo>
                    <a:lnTo>
                      <a:pt x="7" y="86"/>
                    </a:lnTo>
                    <a:lnTo>
                      <a:pt x="11" y="75"/>
                    </a:lnTo>
                    <a:lnTo>
                      <a:pt x="18" y="68"/>
                    </a:lnTo>
                    <a:lnTo>
                      <a:pt x="21" y="57"/>
                    </a:lnTo>
                    <a:lnTo>
                      <a:pt x="29" y="46"/>
                    </a:lnTo>
                    <a:lnTo>
                      <a:pt x="36" y="36"/>
                    </a:lnTo>
                    <a:lnTo>
                      <a:pt x="36" y="25"/>
                    </a:lnTo>
                    <a:lnTo>
                      <a:pt x="43" y="14"/>
                    </a:lnTo>
                    <a:lnTo>
                      <a:pt x="43" y="0"/>
                    </a:lnTo>
                    <a:lnTo>
                      <a:pt x="47" y="0"/>
                    </a:lnTo>
                    <a:lnTo>
                      <a:pt x="43" y="0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4" name="Freeform 392"/>
              <p:cNvSpPr>
                <a:spLocks/>
              </p:cNvSpPr>
              <p:nvPr/>
            </p:nvSpPr>
            <p:spPr bwMode="auto">
              <a:xfrm>
                <a:off x="3329" y="2093"/>
                <a:ext cx="22" cy="11"/>
              </a:xfrm>
              <a:custGeom>
                <a:avLst/>
                <a:gdLst/>
                <a:ahLst/>
                <a:cxnLst>
                  <a:cxn ang="0">
                    <a:pos x="8" y="11"/>
                  </a:cxn>
                  <a:cxn ang="0">
                    <a:pos x="11" y="11"/>
                  </a:cxn>
                  <a:cxn ang="0">
                    <a:pos x="15" y="8"/>
                  </a:cxn>
                  <a:cxn ang="0">
                    <a:pos x="15" y="11"/>
                  </a:cxn>
                  <a:cxn ang="0">
                    <a:pos x="22" y="8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8"/>
                  </a:cxn>
                  <a:cxn ang="0">
                    <a:pos x="4" y="4"/>
                  </a:cxn>
                  <a:cxn ang="0">
                    <a:pos x="0" y="8"/>
                  </a:cxn>
                  <a:cxn ang="0">
                    <a:pos x="8" y="11"/>
                  </a:cxn>
                </a:cxnLst>
                <a:rect l="0" t="0" r="r" b="b"/>
                <a:pathLst>
                  <a:path w="22" h="11">
                    <a:moveTo>
                      <a:pt x="8" y="11"/>
                    </a:moveTo>
                    <a:lnTo>
                      <a:pt x="11" y="11"/>
                    </a:lnTo>
                    <a:lnTo>
                      <a:pt x="15" y="8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5" name="Freeform 393"/>
              <p:cNvSpPr>
                <a:spLocks/>
              </p:cNvSpPr>
              <p:nvPr/>
            </p:nvSpPr>
            <p:spPr bwMode="auto">
              <a:xfrm>
                <a:off x="3293" y="2101"/>
                <a:ext cx="44" cy="97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8" y="82"/>
                  </a:cxn>
                  <a:cxn ang="0">
                    <a:pos x="11" y="72"/>
                  </a:cxn>
                  <a:cxn ang="0">
                    <a:pos x="15" y="61"/>
                  </a:cxn>
                  <a:cxn ang="0">
                    <a:pos x="18" y="50"/>
                  </a:cxn>
                  <a:cxn ang="0">
                    <a:pos x="22" y="39"/>
                  </a:cxn>
                  <a:cxn ang="0">
                    <a:pos x="29" y="32"/>
                  </a:cxn>
                  <a:cxn ang="0">
                    <a:pos x="33" y="21"/>
                  </a:cxn>
                  <a:cxn ang="0">
                    <a:pos x="36" y="10"/>
                  </a:cxn>
                  <a:cxn ang="0">
                    <a:pos x="44" y="3"/>
                  </a:cxn>
                  <a:cxn ang="0">
                    <a:pos x="36" y="0"/>
                  </a:cxn>
                  <a:cxn ang="0">
                    <a:pos x="33" y="7"/>
                  </a:cxn>
                  <a:cxn ang="0">
                    <a:pos x="26" y="18"/>
                  </a:cxn>
                  <a:cxn ang="0">
                    <a:pos x="22" y="28"/>
                  </a:cxn>
                  <a:cxn ang="0">
                    <a:pos x="15" y="39"/>
                  </a:cxn>
                  <a:cxn ang="0">
                    <a:pos x="11" y="50"/>
                  </a:cxn>
                  <a:cxn ang="0">
                    <a:pos x="8" y="57"/>
                  </a:cxn>
                  <a:cxn ang="0">
                    <a:pos x="4" y="72"/>
                  </a:cxn>
                  <a:cxn ang="0">
                    <a:pos x="0" y="79"/>
                  </a:cxn>
                  <a:cxn ang="0">
                    <a:pos x="8" y="82"/>
                  </a:cxn>
                  <a:cxn ang="0">
                    <a:pos x="0" y="82"/>
                  </a:cxn>
                  <a:cxn ang="0">
                    <a:pos x="4" y="97"/>
                  </a:cxn>
                  <a:cxn ang="0">
                    <a:pos x="8" y="82"/>
                  </a:cxn>
                  <a:cxn ang="0">
                    <a:pos x="0" y="82"/>
                  </a:cxn>
                </a:cxnLst>
                <a:rect l="0" t="0" r="r" b="b"/>
                <a:pathLst>
                  <a:path w="44" h="97">
                    <a:moveTo>
                      <a:pt x="0" y="82"/>
                    </a:moveTo>
                    <a:lnTo>
                      <a:pt x="8" y="82"/>
                    </a:lnTo>
                    <a:lnTo>
                      <a:pt x="11" y="72"/>
                    </a:lnTo>
                    <a:lnTo>
                      <a:pt x="15" y="61"/>
                    </a:lnTo>
                    <a:lnTo>
                      <a:pt x="18" y="50"/>
                    </a:lnTo>
                    <a:lnTo>
                      <a:pt x="22" y="39"/>
                    </a:lnTo>
                    <a:lnTo>
                      <a:pt x="29" y="32"/>
                    </a:lnTo>
                    <a:lnTo>
                      <a:pt x="33" y="21"/>
                    </a:lnTo>
                    <a:lnTo>
                      <a:pt x="36" y="10"/>
                    </a:lnTo>
                    <a:lnTo>
                      <a:pt x="44" y="3"/>
                    </a:lnTo>
                    <a:lnTo>
                      <a:pt x="36" y="0"/>
                    </a:lnTo>
                    <a:lnTo>
                      <a:pt x="33" y="7"/>
                    </a:lnTo>
                    <a:lnTo>
                      <a:pt x="26" y="18"/>
                    </a:lnTo>
                    <a:lnTo>
                      <a:pt x="22" y="28"/>
                    </a:lnTo>
                    <a:lnTo>
                      <a:pt x="15" y="39"/>
                    </a:lnTo>
                    <a:lnTo>
                      <a:pt x="11" y="50"/>
                    </a:lnTo>
                    <a:lnTo>
                      <a:pt x="8" y="57"/>
                    </a:lnTo>
                    <a:lnTo>
                      <a:pt x="4" y="72"/>
                    </a:lnTo>
                    <a:lnTo>
                      <a:pt x="0" y="79"/>
                    </a:lnTo>
                    <a:lnTo>
                      <a:pt x="8" y="82"/>
                    </a:lnTo>
                    <a:lnTo>
                      <a:pt x="0" y="82"/>
                    </a:lnTo>
                    <a:lnTo>
                      <a:pt x="4" y="97"/>
                    </a:lnTo>
                    <a:lnTo>
                      <a:pt x="8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6" name="Freeform 394"/>
              <p:cNvSpPr>
                <a:spLocks/>
              </p:cNvSpPr>
              <p:nvPr/>
            </p:nvSpPr>
            <p:spPr bwMode="auto">
              <a:xfrm>
                <a:off x="3293" y="2065"/>
                <a:ext cx="40" cy="11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33" y="0"/>
                  </a:cxn>
                  <a:cxn ang="0">
                    <a:pos x="29" y="14"/>
                  </a:cxn>
                  <a:cxn ang="0">
                    <a:pos x="22" y="28"/>
                  </a:cxn>
                  <a:cxn ang="0">
                    <a:pos x="18" y="43"/>
                  </a:cxn>
                  <a:cxn ang="0">
                    <a:pos x="11" y="57"/>
                  </a:cxn>
                  <a:cxn ang="0">
                    <a:pos x="4" y="72"/>
                  </a:cxn>
                  <a:cxn ang="0">
                    <a:pos x="0" y="86"/>
                  </a:cxn>
                  <a:cxn ang="0">
                    <a:pos x="0" y="118"/>
                  </a:cxn>
                  <a:cxn ang="0">
                    <a:pos x="8" y="118"/>
                  </a:cxn>
                  <a:cxn ang="0">
                    <a:pos x="8" y="90"/>
                  </a:cxn>
                  <a:cxn ang="0">
                    <a:pos x="11" y="72"/>
                  </a:cxn>
                  <a:cxn ang="0">
                    <a:pos x="18" y="57"/>
                  </a:cxn>
                  <a:cxn ang="0">
                    <a:pos x="26" y="46"/>
                  </a:cxn>
                  <a:cxn ang="0">
                    <a:pos x="29" y="32"/>
                  </a:cxn>
                  <a:cxn ang="0">
                    <a:pos x="36" y="18"/>
                  </a:cxn>
                  <a:cxn ang="0">
                    <a:pos x="40" y="3"/>
                  </a:cxn>
                  <a:cxn ang="0">
                    <a:pos x="36" y="0"/>
                  </a:cxn>
                  <a:cxn ang="0">
                    <a:pos x="33" y="0"/>
                  </a:cxn>
                  <a:cxn ang="0">
                    <a:pos x="36" y="0"/>
                  </a:cxn>
                </a:cxnLst>
                <a:rect l="0" t="0" r="r" b="b"/>
                <a:pathLst>
                  <a:path w="40" h="118">
                    <a:moveTo>
                      <a:pt x="36" y="0"/>
                    </a:moveTo>
                    <a:lnTo>
                      <a:pt x="33" y="0"/>
                    </a:lnTo>
                    <a:lnTo>
                      <a:pt x="29" y="14"/>
                    </a:lnTo>
                    <a:lnTo>
                      <a:pt x="22" y="28"/>
                    </a:lnTo>
                    <a:lnTo>
                      <a:pt x="18" y="43"/>
                    </a:lnTo>
                    <a:lnTo>
                      <a:pt x="11" y="57"/>
                    </a:lnTo>
                    <a:lnTo>
                      <a:pt x="4" y="72"/>
                    </a:lnTo>
                    <a:lnTo>
                      <a:pt x="0" y="86"/>
                    </a:lnTo>
                    <a:lnTo>
                      <a:pt x="0" y="118"/>
                    </a:lnTo>
                    <a:lnTo>
                      <a:pt x="8" y="118"/>
                    </a:lnTo>
                    <a:lnTo>
                      <a:pt x="8" y="90"/>
                    </a:lnTo>
                    <a:lnTo>
                      <a:pt x="11" y="72"/>
                    </a:lnTo>
                    <a:lnTo>
                      <a:pt x="18" y="57"/>
                    </a:lnTo>
                    <a:lnTo>
                      <a:pt x="26" y="46"/>
                    </a:lnTo>
                    <a:lnTo>
                      <a:pt x="29" y="32"/>
                    </a:lnTo>
                    <a:lnTo>
                      <a:pt x="36" y="18"/>
                    </a:lnTo>
                    <a:lnTo>
                      <a:pt x="40" y="3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7" name="Freeform 395"/>
              <p:cNvSpPr>
                <a:spLocks/>
              </p:cNvSpPr>
              <p:nvPr/>
            </p:nvSpPr>
            <p:spPr bwMode="auto">
              <a:xfrm>
                <a:off x="3329" y="2025"/>
                <a:ext cx="54" cy="43"/>
              </a:xfrm>
              <a:custGeom>
                <a:avLst/>
                <a:gdLst/>
                <a:ahLst/>
                <a:cxnLst>
                  <a:cxn ang="0">
                    <a:pos x="54" y="4"/>
                  </a:cxn>
                  <a:cxn ang="0">
                    <a:pos x="47" y="0"/>
                  </a:cxn>
                  <a:cxn ang="0">
                    <a:pos x="40" y="4"/>
                  </a:cxn>
                  <a:cxn ang="0">
                    <a:pos x="33" y="7"/>
                  </a:cxn>
                  <a:cxn ang="0">
                    <a:pos x="26" y="11"/>
                  </a:cxn>
                  <a:cxn ang="0">
                    <a:pos x="15" y="22"/>
                  </a:cxn>
                  <a:cxn ang="0">
                    <a:pos x="11" y="29"/>
                  </a:cxn>
                  <a:cxn ang="0">
                    <a:pos x="4" y="32"/>
                  </a:cxn>
                  <a:cxn ang="0">
                    <a:pos x="0" y="40"/>
                  </a:cxn>
                  <a:cxn ang="0">
                    <a:pos x="4" y="43"/>
                  </a:cxn>
                  <a:cxn ang="0">
                    <a:pos x="11" y="40"/>
                  </a:cxn>
                  <a:cxn ang="0">
                    <a:pos x="15" y="32"/>
                  </a:cxn>
                  <a:cxn ang="0">
                    <a:pos x="36" y="11"/>
                  </a:cxn>
                  <a:cxn ang="0">
                    <a:pos x="44" y="11"/>
                  </a:cxn>
                  <a:cxn ang="0">
                    <a:pos x="51" y="7"/>
                  </a:cxn>
                  <a:cxn ang="0">
                    <a:pos x="44" y="4"/>
                  </a:cxn>
                  <a:cxn ang="0">
                    <a:pos x="54" y="4"/>
                  </a:cxn>
                  <a:cxn ang="0">
                    <a:pos x="51" y="0"/>
                  </a:cxn>
                  <a:cxn ang="0">
                    <a:pos x="47" y="0"/>
                  </a:cxn>
                  <a:cxn ang="0">
                    <a:pos x="54" y="4"/>
                  </a:cxn>
                </a:cxnLst>
                <a:rect l="0" t="0" r="r" b="b"/>
                <a:pathLst>
                  <a:path w="54" h="43">
                    <a:moveTo>
                      <a:pt x="54" y="4"/>
                    </a:moveTo>
                    <a:lnTo>
                      <a:pt x="47" y="0"/>
                    </a:lnTo>
                    <a:lnTo>
                      <a:pt x="40" y="4"/>
                    </a:lnTo>
                    <a:lnTo>
                      <a:pt x="33" y="7"/>
                    </a:lnTo>
                    <a:lnTo>
                      <a:pt x="26" y="11"/>
                    </a:lnTo>
                    <a:lnTo>
                      <a:pt x="15" y="22"/>
                    </a:lnTo>
                    <a:lnTo>
                      <a:pt x="11" y="29"/>
                    </a:lnTo>
                    <a:lnTo>
                      <a:pt x="4" y="32"/>
                    </a:lnTo>
                    <a:lnTo>
                      <a:pt x="0" y="40"/>
                    </a:lnTo>
                    <a:lnTo>
                      <a:pt x="4" y="43"/>
                    </a:lnTo>
                    <a:lnTo>
                      <a:pt x="11" y="40"/>
                    </a:lnTo>
                    <a:lnTo>
                      <a:pt x="15" y="32"/>
                    </a:lnTo>
                    <a:lnTo>
                      <a:pt x="36" y="11"/>
                    </a:lnTo>
                    <a:lnTo>
                      <a:pt x="44" y="11"/>
                    </a:lnTo>
                    <a:lnTo>
                      <a:pt x="51" y="7"/>
                    </a:lnTo>
                    <a:lnTo>
                      <a:pt x="44" y="4"/>
                    </a:lnTo>
                    <a:lnTo>
                      <a:pt x="54" y="4"/>
                    </a:lnTo>
                    <a:lnTo>
                      <a:pt x="51" y="0"/>
                    </a:lnTo>
                    <a:lnTo>
                      <a:pt x="47" y="0"/>
                    </a:lnTo>
                    <a:lnTo>
                      <a:pt x="5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8" name="Freeform 396"/>
              <p:cNvSpPr>
                <a:spLocks/>
              </p:cNvSpPr>
              <p:nvPr/>
            </p:nvSpPr>
            <p:spPr bwMode="auto">
              <a:xfrm>
                <a:off x="3373" y="2029"/>
                <a:ext cx="14" cy="14"/>
              </a:xfrm>
              <a:custGeom>
                <a:avLst/>
                <a:gdLst/>
                <a:ahLst/>
                <a:cxnLst>
                  <a:cxn ang="0">
                    <a:pos x="10" y="14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7" y="14"/>
                  </a:cxn>
                  <a:cxn ang="0">
                    <a:pos x="14" y="14"/>
                  </a:cxn>
                  <a:cxn ang="0">
                    <a:pos x="10" y="14"/>
                  </a:cxn>
                </a:cxnLst>
                <a:rect l="0" t="0" r="r" b="b"/>
                <a:pathLst>
                  <a:path w="14" h="14">
                    <a:moveTo>
                      <a:pt x="10" y="14"/>
                    </a:moveTo>
                    <a:lnTo>
                      <a:pt x="10" y="0"/>
                    </a:lnTo>
                    <a:lnTo>
                      <a:pt x="0" y="0"/>
                    </a:lnTo>
                    <a:lnTo>
                      <a:pt x="7" y="14"/>
                    </a:lnTo>
                    <a:lnTo>
                      <a:pt x="14" y="14"/>
                    </a:lnTo>
                    <a:lnTo>
                      <a:pt x="1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49" name="Freeform 397"/>
              <p:cNvSpPr>
                <a:spLocks/>
              </p:cNvSpPr>
              <p:nvPr/>
            </p:nvSpPr>
            <p:spPr bwMode="auto">
              <a:xfrm>
                <a:off x="2674" y="2065"/>
                <a:ext cx="303" cy="280"/>
              </a:xfrm>
              <a:custGeom>
                <a:avLst/>
                <a:gdLst/>
                <a:ahLst/>
                <a:cxnLst>
                  <a:cxn ang="0">
                    <a:pos x="116" y="61"/>
                  </a:cxn>
                  <a:cxn ang="0">
                    <a:pos x="137" y="68"/>
                  </a:cxn>
                  <a:cxn ang="0">
                    <a:pos x="162" y="57"/>
                  </a:cxn>
                  <a:cxn ang="0">
                    <a:pos x="180" y="50"/>
                  </a:cxn>
                  <a:cxn ang="0">
                    <a:pos x="202" y="43"/>
                  </a:cxn>
                  <a:cxn ang="0">
                    <a:pos x="220" y="39"/>
                  </a:cxn>
                  <a:cxn ang="0">
                    <a:pos x="241" y="32"/>
                  </a:cxn>
                  <a:cxn ang="0">
                    <a:pos x="259" y="25"/>
                  </a:cxn>
                  <a:cxn ang="0">
                    <a:pos x="281" y="32"/>
                  </a:cxn>
                  <a:cxn ang="0">
                    <a:pos x="295" y="43"/>
                  </a:cxn>
                  <a:cxn ang="0">
                    <a:pos x="295" y="75"/>
                  </a:cxn>
                  <a:cxn ang="0">
                    <a:pos x="263" y="90"/>
                  </a:cxn>
                  <a:cxn ang="0">
                    <a:pos x="223" y="97"/>
                  </a:cxn>
                  <a:cxn ang="0">
                    <a:pos x="198" y="111"/>
                  </a:cxn>
                  <a:cxn ang="0">
                    <a:pos x="170" y="129"/>
                  </a:cxn>
                  <a:cxn ang="0">
                    <a:pos x="177" y="140"/>
                  </a:cxn>
                  <a:cxn ang="0">
                    <a:pos x="191" y="126"/>
                  </a:cxn>
                  <a:cxn ang="0">
                    <a:pos x="213" y="118"/>
                  </a:cxn>
                  <a:cxn ang="0">
                    <a:pos x="234" y="108"/>
                  </a:cxn>
                  <a:cxn ang="0">
                    <a:pos x="259" y="100"/>
                  </a:cxn>
                  <a:cxn ang="0">
                    <a:pos x="238" y="136"/>
                  </a:cxn>
                  <a:cxn ang="0">
                    <a:pos x="220" y="169"/>
                  </a:cxn>
                  <a:cxn ang="0">
                    <a:pos x="202" y="190"/>
                  </a:cxn>
                  <a:cxn ang="0">
                    <a:pos x="227" y="180"/>
                  </a:cxn>
                  <a:cxn ang="0">
                    <a:pos x="245" y="151"/>
                  </a:cxn>
                  <a:cxn ang="0">
                    <a:pos x="267" y="122"/>
                  </a:cxn>
                  <a:cxn ang="0">
                    <a:pos x="277" y="129"/>
                  </a:cxn>
                  <a:cxn ang="0">
                    <a:pos x="270" y="154"/>
                  </a:cxn>
                  <a:cxn ang="0">
                    <a:pos x="256" y="190"/>
                  </a:cxn>
                  <a:cxn ang="0">
                    <a:pos x="241" y="223"/>
                  </a:cxn>
                  <a:cxn ang="0">
                    <a:pos x="256" y="223"/>
                  </a:cxn>
                  <a:cxn ang="0">
                    <a:pos x="281" y="194"/>
                  </a:cxn>
                  <a:cxn ang="0">
                    <a:pos x="274" y="241"/>
                  </a:cxn>
                  <a:cxn ang="0">
                    <a:pos x="263" y="259"/>
                  </a:cxn>
                  <a:cxn ang="0">
                    <a:pos x="245" y="277"/>
                  </a:cxn>
                  <a:cxn ang="0">
                    <a:pos x="170" y="280"/>
                  </a:cxn>
                  <a:cxn ang="0">
                    <a:pos x="126" y="273"/>
                  </a:cxn>
                  <a:cxn ang="0">
                    <a:pos x="90" y="255"/>
                  </a:cxn>
                  <a:cxn ang="0">
                    <a:pos x="65" y="226"/>
                  </a:cxn>
                  <a:cxn ang="0">
                    <a:pos x="44" y="198"/>
                  </a:cxn>
                  <a:cxn ang="0">
                    <a:pos x="33" y="162"/>
                  </a:cxn>
                  <a:cxn ang="0">
                    <a:pos x="33" y="111"/>
                  </a:cxn>
                  <a:cxn ang="0">
                    <a:pos x="40" y="86"/>
                  </a:cxn>
                  <a:cxn ang="0">
                    <a:pos x="33" y="64"/>
                  </a:cxn>
                  <a:cxn ang="0">
                    <a:pos x="15" y="54"/>
                  </a:cxn>
                  <a:cxn ang="0">
                    <a:pos x="0" y="25"/>
                  </a:cxn>
                  <a:cxn ang="0">
                    <a:pos x="15" y="3"/>
                  </a:cxn>
                  <a:cxn ang="0">
                    <a:pos x="44" y="3"/>
                  </a:cxn>
                  <a:cxn ang="0">
                    <a:pos x="69" y="10"/>
                  </a:cxn>
                  <a:cxn ang="0">
                    <a:pos x="87" y="25"/>
                  </a:cxn>
                </a:cxnLst>
                <a:rect l="0" t="0" r="r" b="b"/>
                <a:pathLst>
                  <a:path w="303" h="280">
                    <a:moveTo>
                      <a:pt x="87" y="36"/>
                    </a:moveTo>
                    <a:lnTo>
                      <a:pt x="108" y="57"/>
                    </a:lnTo>
                    <a:lnTo>
                      <a:pt x="116" y="61"/>
                    </a:lnTo>
                    <a:lnTo>
                      <a:pt x="123" y="64"/>
                    </a:lnTo>
                    <a:lnTo>
                      <a:pt x="130" y="68"/>
                    </a:lnTo>
                    <a:lnTo>
                      <a:pt x="137" y="68"/>
                    </a:lnTo>
                    <a:lnTo>
                      <a:pt x="148" y="64"/>
                    </a:lnTo>
                    <a:lnTo>
                      <a:pt x="155" y="61"/>
                    </a:lnTo>
                    <a:lnTo>
                      <a:pt x="162" y="57"/>
                    </a:lnTo>
                    <a:lnTo>
                      <a:pt x="166" y="54"/>
                    </a:lnTo>
                    <a:lnTo>
                      <a:pt x="173" y="50"/>
                    </a:lnTo>
                    <a:lnTo>
                      <a:pt x="180" y="50"/>
                    </a:lnTo>
                    <a:lnTo>
                      <a:pt x="188" y="46"/>
                    </a:lnTo>
                    <a:lnTo>
                      <a:pt x="195" y="46"/>
                    </a:lnTo>
                    <a:lnTo>
                      <a:pt x="202" y="43"/>
                    </a:lnTo>
                    <a:lnTo>
                      <a:pt x="209" y="43"/>
                    </a:lnTo>
                    <a:lnTo>
                      <a:pt x="216" y="39"/>
                    </a:lnTo>
                    <a:lnTo>
                      <a:pt x="220" y="39"/>
                    </a:lnTo>
                    <a:lnTo>
                      <a:pt x="231" y="36"/>
                    </a:lnTo>
                    <a:lnTo>
                      <a:pt x="234" y="32"/>
                    </a:lnTo>
                    <a:lnTo>
                      <a:pt x="241" y="32"/>
                    </a:lnTo>
                    <a:lnTo>
                      <a:pt x="249" y="28"/>
                    </a:lnTo>
                    <a:lnTo>
                      <a:pt x="256" y="25"/>
                    </a:lnTo>
                    <a:lnTo>
                      <a:pt x="259" y="25"/>
                    </a:lnTo>
                    <a:lnTo>
                      <a:pt x="267" y="28"/>
                    </a:lnTo>
                    <a:lnTo>
                      <a:pt x="274" y="28"/>
                    </a:lnTo>
                    <a:lnTo>
                      <a:pt x="281" y="32"/>
                    </a:lnTo>
                    <a:lnTo>
                      <a:pt x="285" y="36"/>
                    </a:lnTo>
                    <a:lnTo>
                      <a:pt x="292" y="39"/>
                    </a:lnTo>
                    <a:lnTo>
                      <a:pt x="295" y="43"/>
                    </a:lnTo>
                    <a:lnTo>
                      <a:pt x="303" y="46"/>
                    </a:lnTo>
                    <a:lnTo>
                      <a:pt x="303" y="64"/>
                    </a:lnTo>
                    <a:lnTo>
                      <a:pt x="295" y="75"/>
                    </a:lnTo>
                    <a:lnTo>
                      <a:pt x="288" y="82"/>
                    </a:lnTo>
                    <a:lnTo>
                      <a:pt x="274" y="86"/>
                    </a:lnTo>
                    <a:lnTo>
                      <a:pt x="263" y="90"/>
                    </a:lnTo>
                    <a:lnTo>
                      <a:pt x="249" y="90"/>
                    </a:lnTo>
                    <a:lnTo>
                      <a:pt x="234" y="93"/>
                    </a:lnTo>
                    <a:lnTo>
                      <a:pt x="223" y="97"/>
                    </a:lnTo>
                    <a:lnTo>
                      <a:pt x="216" y="100"/>
                    </a:lnTo>
                    <a:lnTo>
                      <a:pt x="209" y="108"/>
                    </a:lnTo>
                    <a:lnTo>
                      <a:pt x="198" y="111"/>
                    </a:lnTo>
                    <a:lnTo>
                      <a:pt x="191" y="111"/>
                    </a:lnTo>
                    <a:lnTo>
                      <a:pt x="180" y="118"/>
                    </a:lnTo>
                    <a:lnTo>
                      <a:pt x="170" y="129"/>
                    </a:lnTo>
                    <a:lnTo>
                      <a:pt x="166" y="136"/>
                    </a:lnTo>
                    <a:lnTo>
                      <a:pt x="173" y="140"/>
                    </a:lnTo>
                    <a:lnTo>
                      <a:pt x="177" y="140"/>
                    </a:lnTo>
                    <a:lnTo>
                      <a:pt x="177" y="136"/>
                    </a:lnTo>
                    <a:lnTo>
                      <a:pt x="188" y="126"/>
                    </a:lnTo>
                    <a:lnTo>
                      <a:pt x="191" y="126"/>
                    </a:lnTo>
                    <a:lnTo>
                      <a:pt x="195" y="122"/>
                    </a:lnTo>
                    <a:lnTo>
                      <a:pt x="202" y="122"/>
                    </a:lnTo>
                    <a:lnTo>
                      <a:pt x="213" y="118"/>
                    </a:lnTo>
                    <a:lnTo>
                      <a:pt x="220" y="115"/>
                    </a:lnTo>
                    <a:lnTo>
                      <a:pt x="227" y="111"/>
                    </a:lnTo>
                    <a:lnTo>
                      <a:pt x="234" y="108"/>
                    </a:lnTo>
                    <a:lnTo>
                      <a:pt x="241" y="104"/>
                    </a:lnTo>
                    <a:lnTo>
                      <a:pt x="252" y="104"/>
                    </a:lnTo>
                    <a:lnTo>
                      <a:pt x="259" y="100"/>
                    </a:lnTo>
                    <a:lnTo>
                      <a:pt x="263" y="108"/>
                    </a:lnTo>
                    <a:lnTo>
                      <a:pt x="245" y="126"/>
                    </a:lnTo>
                    <a:lnTo>
                      <a:pt x="238" y="136"/>
                    </a:lnTo>
                    <a:lnTo>
                      <a:pt x="234" y="147"/>
                    </a:lnTo>
                    <a:lnTo>
                      <a:pt x="227" y="158"/>
                    </a:lnTo>
                    <a:lnTo>
                      <a:pt x="220" y="169"/>
                    </a:lnTo>
                    <a:lnTo>
                      <a:pt x="213" y="176"/>
                    </a:lnTo>
                    <a:lnTo>
                      <a:pt x="202" y="183"/>
                    </a:lnTo>
                    <a:lnTo>
                      <a:pt x="202" y="190"/>
                    </a:lnTo>
                    <a:lnTo>
                      <a:pt x="206" y="190"/>
                    </a:lnTo>
                    <a:lnTo>
                      <a:pt x="216" y="187"/>
                    </a:lnTo>
                    <a:lnTo>
                      <a:pt x="227" y="180"/>
                    </a:lnTo>
                    <a:lnTo>
                      <a:pt x="234" y="169"/>
                    </a:lnTo>
                    <a:lnTo>
                      <a:pt x="238" y="162"/>
                    </a:lnTo>
                    <a:lnTo>
                      <a:pt x="245" y="151"/>
                    </a:lnTo>
                    <a:lnTo>
                      <a:pt x="252" y="140"/>
                    </a:lnTo>
                    <a:lnTo>
                      <a:pt x="259" y="129"/>
                    </a:lnTo>
                    <a:lnTo>
                      <a:pt x="267" y="122"/>
                    </a:lnTo>
                    <a:lnTo>
                      <a:pt x="270" y="126"/>
                    </a:lnTo>
                    <a:lnTo>
                      <a:pt x="274" y="126"/>
                    </a:lnTo>
                    <a:lnTo>
                      <a:pt x="277" y="129"/>
                    </a:lnTo>
                    <a:lnTo>
                      <a:pt x="277" y="133"/>
                    </a:lnTo>
                    <a:lnTo>
                      <a:pt x="274" y="144"/>
                    </a:lnTo>
                    <a:lnTo>
                      <a:pt x="270" y="154"/>
                    </a:lnTo>
                    <a:lnTo>
                      <a:pt x="267" y="169"/>
                    </a:lnTo>
                    <a:lnTo>
                      <a:pt x="263" y="180"/>
                    </a:lnTo>
                    <a:lnTo>
                      <a:pt x="256" y="190"/>
                    </a:lnTo>
                    <a:lnTo>
                      <a:pt x="252" y="201"/>
                    </a:lnTo>
                    <a:lnTo>
                      <a:pt x="245" y="212"/>
                    </a:lnTo>
                    <a:lnTo>
                      <a:pt x="241" y="223"/>
                    </a:lnTo>
                    <a:lnTo>
                      <a:pt x="245" y="226"/>
                    </a:lnTo>
                    <a:lnTo>
                      <a:pt x="252" y="226"/>
                    </a:lnTo>
                    <a:lnTo>
                      <a:pt x="256" y="223"/>
                    </a:lnTo>
                    <a:lnTo>
                      <a:pt x="285" y="158"/>
                    </a:lnTo>
                    <a:lnTo>
                      <a:pt x="285" y="176"/>
                    </a:lnTo>
                    <a:lnTo>
                      <a:pt x="281" y="194"/>
                    </a:lnTo>
                    <a:lnTo>
                      <a:pt x="277" y="212"/>
                    </a:lnTo>
                    <a:lnTo>
                      <a:pt x="274" y="230"/>
                    </a:lnTo>
                    <a:lnTo>
                      <a:pt x="274" y="241"/>
                    </a:lnTo>
                    <a:lnTo>
                      <a:pt x="270" y="244"/>
                    </a:lnTo>
                    <a:lnTo>
                      <a:pt x="267" y="252"/>
                    </a:lnTo>
                    <a:lnTo>
                      <a:pt x="263" y="259"/>
                    </a:lnTo>
                    <a:lnTo>
                      <a:pt x="256" y="266"/>
                    </a:lnTo>
                    <a:lnTo>
                      <a:pt x="249" y="270"/>
                    </a:lnTo>
                    <a:lnTo>
                      <a:pt x="245" y="277"/>
                    </a:lnTo>
                    <a:lnTo>
                      <a:pt x="227" y="277"/>
                    </a:lnTo>
                    <a:lnTo>
                      <a:pt x="220" y="280"/>
                    </a:lnTo>
                    <a:lnTo>
                      <a:pt x="170" y="280"/>
                    </a:lnTo>
                    <a:lnTo>
                      <a:pt x="159" y="277"/>
                    </a:lnTo>
                    <a:lnTo>
                      <a:pt x="134" y="277"/>
                    </a:lnTo>
                    <a:lnTo>
                      <a:pt x="126" y="273"/>
                    </a:lnTo>
                    <a:lnTo>
                      <a:pt x="108" y="273"/>
                    </a:lnTo>
                    <a:lnTo>
                      <a:pt x="101" y="262"/>
                    </a:lnTo>
                    <a:lnTo>
                      <a:pt x="90" y="255"/>
                    </a:lnTo>
                    <a:lnTo>
                      <a:pt x="83" y="244"/>
                    </a:lnTo>
                    <a:lnTo>
                      <a:pt x="72" y="237"/>
                    </a:lnTo>
                    <a:lnTo>
                      <a:pt x="65" y="226"/>
                    </a:lnTo>
                    <a:lnTo>
                      <a:pt x="58" y="216"/>
                    </a:lnTo>
                    <a:lnTo>
                      <a:pt x="51" y="208"/>
                    </a:lnTo>
                    <a:lnTo>
                      <a:pt x="44" y="198"/>
                    </a:lnTo>
                    <a:lnTo>
                      <a:pt x="36" y="187"/>
                    </a:lnTo>
                    <a:lnTo>
                      <a:pt x="36" y="172"/>
                    </a:lnTo>
                    <a:lnTo>
                      <a:pt x="33" y="162"/>
                    </a:lnTo>
                    <a:lnTo>
                      <a:pt x="29" y="151"/>
                    </a:lnTo>
                    <a:lnTo>
                      <a:pt x="29" y="126"/>
                    </a:lnTo>
                    <a:lnTo>
                      <a:pt x="33" y="111"/>
                    </a:lnTo>
                    <a:lnTo>
                      <a:pt x="36" y="100"/>
                    </a:lnTo>
                    <a:lnTo>
                      <a:pt x="40" y="93"/>
                    </a:lnTo>
                    <a:lnTo>
                      <a:pt x="40" y="86"/>
                    </a:lnTo>
                    <a:lnTo>
                      <a:pt x="36" y="79"/>
                    </a:lnTo>
                    <a:lnTo>
                      <a:pt x="36" y="72"/>
                    </a:lnTo>
                    <a:lnTo>
                      <a:pt x="33" y="64"/>
                    </a:lnTo>
                    <a:lnTo>
                      <a:pt x="26" y="61"/>
                    </a:lnTo>
                    <a:lnTo>
                      <a:pt x="22" y="57"/>
                    </a:lnTo>
                    <a:lnTo>
                      <a:pt x="15" y="54"/>
                    </a:lnTo>
                    <a:lnTo>
                      <a:pt x="4" y="43"/>
                    </a:lnTo>
                    <a:lnTo>
                      <a:pt x="0" y="36"/>
                    </a:lnTo>
                    <a:lnTo>
                      <a:pt x="0" y="25"/>
                    </a:lnTo>
                    <a:lnTo>
                      <a:pt x="4" y="18"/>
                    </a:lnTo>
                    <a:lnTo>
                      <a:pt x="11" y="10"/>
                    </a:lnTo>
                    <a:lnTo>
                      <a:pt x="15" y="3"/>
                    </a:lnTo>
                    <a:lnTo>
                      <a:pt x="22" y="0"/>
                    </a:lnTo>
                    <a:lnTo>
                      <a:pt x="36" y="0"/>
                    </a:lnTo>
                    <a:lnTo>
                      <a:pt x="44" y="3"/>
                    </a:lnTo>
                    <a:lnTo>
                      <a:pt x="54" y="7"/>
                    </a:lnTo>
                    <a:lnTo>
                      <a:pt x="62" y="7"/>
                    </a:lnTo>
                    <a:lnTo>
                      <a:pt x="69" y="10"/>
                    </a:lnTo>
                    <a:lnTo>
                      <a:pt x="76" y="10"/>
                    </a:lnTo>
                    <a:lnTo>
                      <a:pt x="80" y="18"/>
                    </a:lnTo>
                    <a:lnTo>
                      <a:pt x="87" y="25"/>
                    </a:lnTo>
                    <a:lnTo>
                      <a:pt x="90" y="32"/>
                    </a:lnTo>
                    <a:lnTo>
                      <a:pt x="87" y="36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0" name="Freeform 398"/>
              <p:cNvSpPr>
                <a:spLocks/>
              </p:cNvSpPr>
              <p:nvPr/>
            </p:nvSpPr>
            <p:spPr bwMode="auto">
              <a:xfrm>
                <a:off x="2761" y="2097"/>
                <a:ext cx="65" cy="40"/>
              </a:xfrm>
              <a:custGeom>
                <a:avLst/>
                <a:gdLst/>
                <a:ahLst/>
                <a:cxnLst>
                  <a:cxn ang="0">
                    <a:pos x="61" y="29"/>
                  </a:cxn>
                  <a:cxn ang="0">
                    <a:pos x="50" y="32"/>
                  </a:cxn>
                  <a:cxn ang="0">
                    <a:pos x="43" y="32"/>
                  </a:cxn>
                  <a:cxn ang="0">
                    <a:pos x="36" y="29"/>
                  </a:cxn>
                  <a:cxn ang="0">
                    <a:pos x="29" y="25"/>
                  </a:cxn>
                  <a:cxn ang="0">
                    <a:pos x="21" y="22"/>
                  </a:cxn>
                  <a:cxn ang="0">
                    <a:pos x="14" y="14"/>
                  </a:cxn>
                  <a:cxn ang="0">
                    <a:pos x="11" y="7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18" y="25"/>
                  </a:cxn>
                  <a:cxn ang="0">
                    <a:pos x="29" y="32"/>
                  </a:cxn>
                  <a:cxn ang="0">
                    <a:pos x="36" y="36"/>
                  </a:cxn>
                  <a:cxn ang="0">
                    <a:pos x="43" y="40"/>
                  </a:cxn>
                  <a:cxn ang="0">
                    <a:pos x="54" y="40"/>
                  </a:cxn>
                  <a:cxn ang="0">
                    <a:pos x="65" y="36"/>
                  </a:cxn>
                  <a:cxn ang="0">
                    <a:pos x="61" y="29"/>
                  </a:cxn>
                </a:cxnLst>
                <a:rect l="0" t="0" r="r" b="b"/>
                <a:pathLst>
                  <a:path w="65" h="40">
                    <a:moveTo>
                      <a:pt x="61" y="29"/>
                    </a:moveTo>
                    <a:lnTo>
                      <a:pt x="50" y="32"/>
                    </a:lnTo>
                    <a:lnTo>
                      <a:pt x="43" y="32"/>
                    </a:lnTo>
                    <a:lnTo>
                      <a:pt x="36" y="29"/>
                    </a:lnTo>
                    <a:lnTo>
                      <a:pt x="29" y="25"/>
                    </a:lnTo>
                    <a:lnTo>
                      <a:pt x="21" y="22"/>
                    </a:lnTo>
                    <a:lnTo>
                      <a:pt x="14" y="14"/>
                    </a:lnTo>
                    <a:lnTo>
                      <a:pt x="11" y="7"/>
                    </a:lnTo>
                    <a:lnTo>
                      <a:pt x="3" y="0"/>
                    </a:lnTo>
                    <a:lnTo>
                      <a:pt x="0" y="7"/>
                    </a:lnTo>
                    <a:lnTo>
                      <a:pt x="18" y="25"/>
                    </a:lnTo>
                    <a:lnTo>
                      <a:pt x="29" y="32"/>
                    </a:lnTo>
                    <a:lnTo>
                      <a:pt x="36" y="36"/>
                    </a:lnTo>
                    <a:lnTo>
                      <a:pt x="43" y="40"/>
                    </a:lnTo>
                    <a:lnTo>
                      <a:pt x="54" y="40"/>
                    </a:lnTo>
                    <a:lnTo>
                      <a:pt x="65" y="36"/>
                    </a:lnTo>
                    <a:lnTo>
                      <a:pt x="6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1" name="Freeform 399"/>
              <p:cNvSpPr>
                <a:spLocks/>
              </p:cNvSpPr>
              <p:nvPr/>
            </p:nvSpPr>
            <p:spPr bwMode="auto">
              <a:xfrm>
                <a:off x="2822" y="2086"/>
                <a:ext cx="108" cy="47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4" y="0"/>
                  </a:cxn>
                  <a:cxn ang="0">
                    <a:pos x="97" y="4"/>
                  </a:cxn>
                  <a:cxn ang="0">
                    <a:pos x="93" y="7"/>
                  </a:cxn>
                  <a:cxn ang="0">
                    <a:pos x="86" y="11"/>
                  </a:cxn>
                  <a:cxn ang="0">
                    <a:pos x="79" y="11"/>
                  </a:cxn>
                  <a:cxn ang="0">
                    <a:pos x="72" y="15"/>
                  </a:cxn>
                  <a:cxn ang="0">
                    <a:pos x="68" y="15"/>
                  </a:cxn>
                  <a:cxn ang="0">
                    <a:pos x="61" y="18"/>
                  </a:cxn>
                  <a:cxn ang="0">
                    <a:pos x="54" y="18"/>
                  </a:cxn>
                  <a:cxn ang="0">
                    <a:pos x="47" y="22"/>
                  </a:cxn>
                  <a:cxn ang="0">
                    <a:pos x="36" y="22"/>
                  </a:cxn>
                  <a:cxn ang="0">
                    <a:pos x="32" y="25"/>
                  </a:cxn>
                  <a:cxn ang="0">
                    <a:pos x="25" y="29"/>
                  </a:cxn>
                  <a:cxn ang="0">
                    <a:pos x="18" y="29"/>
                  </a:cxn>
                  <a:cxn ang="0">
                    <a:pos x="11" y="33"/>
                  </a:cxn>
                  <a:cxn ang="0">
                    <a:pos x="7" y="36"/>
                  </a:cxn>
                  <a:cxn ang="0">
                    <a:pos x="0" y="40"/>
                  </a:cxn>
                  <a:cxn ang="0">
                    <a:pos x="4" y="47"/>
                  </a:cxn>
                  <a:cxn ang="0">
                    <a:pos x="7" y="43"/>
                  </a:cxn>
                  <a:cxn ang="0">
                    <a:pos x="14" y="40"/>
                  </a:cxn>
                  <a:cxn ang="0">
                    <a:pos x="22" y="36"/>
                  </a:cxn>
                  <a:cxn ang="0">
                    <a:pos x="29" y="33"/>
                  </a:cxn>
                  <a:cxn ang="0">
                    <a:pos x="32" y="33"/>
                  </a:cxn>
                  <a:cxn ang="0">
                    <a:pos x="40" y="29"/>
                  </a:cxn>
                  <a:cxn ang="0">
                    <a:pos x="47" y="29"/>
                  </a:cxn>
                  <a:cxn ang="0">
                    <a:pos x="54" y="25"/>
                  </a:cxn>
                  <a:cxn ang="0">
                    <a:pos x="61" y="25"/>
                  </a:cxn>
                  <a:cxn ang="0">
                    <a:pos x="68" y="22"/>
                  </a:cxn>
                  <a:cxn ang="0">
                    <a:pos x="75" y="22"/>
                  </a:cxn>
                  <a:cxn ang="0">
                    <a:pos x="83" y="18"/>
                  </a:cxn>
                  <a:cxn ang="0">
                    <a:pos x="86" y="15"/>
                  </a:cxn>
                  <a:cxn ang="0">
                    <a:pos x="93" y="15"/>
                  </a:cxn>
                  <a:cxn ang="0">
                    <a:pos x="101" y="11"/>
                  </a:cxn>
                  <a:cxn ang="0">
                    <a:pos x="108" y="7"/>
                  </a:cxn>
                  <a:cxn ang="0">
                    <a:pos x="108" y="0"/>
                  </a:cxn>
                  <a:cxn ang="0">
                    <a:pos x="104" y="0"/>
                  </a:cxn>
                  <a:cxn ang="0">
                    <a:pos x="108" y="0"/>
                  </a:cxn>
                </a:cxnLst>
                <a:rect l="0" t="0" r="r" b="b"/>
                <a:pathLst>
                  <a:path w="108" h="47">
                    <a:moveTo>
                      <a:pt x="108" y="0"/>
                    </a:moveTo>
                    <a:lnTo>
                      <a:pt x="104" y="0"/>
                    </a:lnTo>
                    <a:lnTo>
                      <a:pt x="97" y="4"/>
                    </a:lnTo>
                    <a:lnTo>
                      <a:pt x="93" y="7"/>
                    </a:lnTo>
                    <a:lnTo>
                      <a:pt x="86" y="11"/>
                    </a:lnTo>
                    <a:lnTo>
                      <a:pt x="79" y="11"/>
                    </a:lnTo>
                    <a:lnTo>
                      <a:pt x="72" y="15"/>
                    </a:lnTo>
                    <a:lnTo>
                      <a:pt x="68" y="15"/>
                    </a:lnTo>
                    <a:lnTo>
                      <a:pt x="61" y="18"/>
                    </a:lnTo>
                    <a:lnTo>
                      <a:pt x="54" y="18"/>
                    </a:lnTo>
                    <a:lnTo>
                      <a:pt x="47" y="22"/>
                    </a:lnTo>
                    <a:lnTo>
                      <a:pt x="36" y="22"/>
                    </a:lnTo>
                    <a:lnTo>
                      <a:pt x="32" y="25"/>
                    </a:lnTo>
                    <a:lnTo>
                      <a:pt x="25" y="29"/>
                    </a:lnTo>
                    <a:lnTo>
                      <a:pt x="18" y="29"/>
                    </a:lnTo>
                    <a:lnTo>
                      <a:pt x="11" y="33"/>
                    </a:lnTo>
                    <a:lnTo>
                      <a:pt x="7" y="36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7" y="43"/>
                    </a:lnTo>
                    <a:lnTo>
                      <a:pt x="14" y="40"/>
                    </a:lnTo>
                    <a:lnTo>
                      <a:pt x="22" y="36"/>
                    </a:lnTo>
                    <a:lnTo>
                      <a:pt x="29" y="33"/>
                    </a:lnTo>
                    <a:lnTo>
                      <a:pt x="32" y="33"/>
                    </a:lnTo>
                    <a:lnTo>
                      <a:pt x="40" y="29"/>
                    </a:lnTo>
                    <a:lnTo>
                      <a:pt x="47" y="29"/>
                    </a:lnTo>
                    <a:lnTo>
                      <a:pt x="54" y="25"/>
                    </a:lnTo>
                    <a:lnTo>
                      <a:pt x="61" y="25"/>
                    </a:lnTo>
                    <a:lnTo>
                      <a:pt x="68" y="22"/>
                    </a:lnTo>
                    <a:lnTo>
                      <a:pt x="75" y="22"/>
                    </a:lnTo>
                    <a:lnTo>
                      <a:pt x="83" y="18"/>
                    </a:lnTo>
                    <a:lnTo>
                      <a:pt x="86" y="15"/>
                    </a:lnTo>
                    <a:lnTo>
                      <a:pt x="93" y="15"/>
                    </a:lnTo>
                    <a:lnTo>
                      <a:pt x="101" y="11"/>
                    </a:lnTo>
                    <a:lnTo>
                      <a:pt x="108" y="7"/>
                    </a:lnTo>
                    <a:lnTo>
                      <a:pt x="108" y="0"/>
                    </a:lnTo>
                    <a:lnTo>
                      <a:pt x="104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2" name="Freeform 400"/>
              <p:cNvSpPr>
                <a:spLocks/>
              </p:cNvSpPr>
              <p:nvPr/>
            </p:nvSpPr>
            <p:spPr bwMode="auto">
              <a:xfrm>
                <a:off x="2930" y="2086"/>
                <a:ext cx="50" cy="29"/>
              </a:xfrm>
              <a:custGeom>
                <a:avLst/>
                <a:gdLst/>
                <a:ahLst/>
                <a:cxnLst>
                  <a:cxn ang="0">
                    <a:pos x="50" y="25"/>
                  </a:cxn>
                  <a:cxn ang="0">
                    <a:pos x="39" y="15"/>
                  </a:cxn>
                  <a:cxn ang="0">
                    <a:pos x="32" y="11"/>
                  </a:cxn>
                  <a:cxn ang="0">
                    <a:pos x="25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7"/>
                  </a:cxn>
                  <a:cxn ang="0">
                    <a:pos x="11" y="11"/>
                  </a:cxn>
                  <a:cxn ang="0">
                    <a:pos x="18" y="11"/>
                  </a:cxn>
                  <a:cxn ang="0">
                    <a:pos x="21" y="15"/>
                  </a:cxn>
                  <a:cxn ang="0">
                    <a:pos x="29" y="18"/>
                  </a:cxn>
                  <a:cxn ang="0">
                    <a:pos x="36" y="22"/>
                  </a:cxn>
                  <a:cxn ang="0">
                    <a:pos x="43" y="29"/>
                  </a:cxn>
                  <a:cxn ang="0">
                    <a:pos x="43" y="25"/>
                  </a:cxn>
                  <a:cxn ang="0">
                    <a:pos x="50" y="25"/>
                  </a:cxn>
                </a:cxnLst>
                <a:rect l="0" t="0" r="r" b="b"/>
                <a:pathLst>
                  <a:path w="50" h="29">
                    <a:moveTo>
                      <a:pt x="50" y="25"/>
                    </a:moveTo>
                    <a:lnTo>
                      <a:pt x="39" y="15"/>
                    </a:lnTo>
                    <a:lnTo>
                      <a:pt x="32" y="11"/>
                    </a:lnTo>
                    <a:lnTo>
                      <a:pt x="25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11" y="11"/>
                    </a:lnTo>
                    <a:lnTo>
                      <a:pt x="18" y="11"/>
                    </a:lnTo>
                    <a:lnTo>
                      <a:pt x="21" y="15"/>
                    </a:lnTo>
                    <a:lnTo>
                      <a:pt x="29" y="18"/>
                    </a:lnTo>
                    <a:lnTo>
                      <a:pt x="36" y="22"/>
                    </a:lnTo>
                    <a:lnTo>
                      <a:pt x="43" y="29"/>
                    </a:lnTo>
                    <a:lnTo>
                      <a:pt x="43" y="25"/>
                    </a:lnTo>
                    <a:lnTo>
                      <a:pt x="5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3" name="Freeform 401"/>
              <p:cNvSpPr>
                <a:spLocks/>
              </p:cNvSpPr>
              <p:nvPr/>
            </p:nvSpPr>
            <p:spPr bwMode="auto">
              <a:xfrm>
                <a:off x="2894" y="2111"/>
                <a:ext cx="86" cy="54"/>
              </a:xfrm>
              <a:custGeom>
                <a:avLst/>
                <a:gdLst/>
                <a:ahLst/>
                <a:cxnLst>
                  <a:cxn ang="0">
                    <a:pos x="7" y="54"/>
                  </a:cxn>
                  <a:cxn ang="0">
                    <a:pos x="18" y="51"/>
                  </a:cxn>
                  <a:cxn ang="0">
                    <a:pos x="29" y="47"/>
                  </a:cxn>
                  <a:cxn ang="0">
                    <a:pos x="43" y="44"/>
                  </a:cxn>
                  <a:cxn ang="0">
                    <a:pos x="54" y="44"/>
                  </a:cxn>
                  <a:cxn ang="0">
                    <a:pos x="68" y="40"/>
                  </a:cxn>
                  <a:cxn ang="0">
                    <a:pos x="79" y="33"/>
                  </a:cxn>
                  <a:cxn ang="0">
                    <a:pos x="86" y="18"/>
                  </a:cxn>
                  <a:cxn ang="0">
                    <a:pos x="86" y="0"/>
                  </a:cxn>
                  <a:cxn ang="0">
                    <a:pos x="79" y="0"/>
                  </a:cxn>
                  <a:cxn ang="0">
                    <a:pos x="79" y="18"/>
                  </a:cxn>
                  <a:cxn ang="0">
                    <a:pos x="75" y="26"/>
                  </a:cxn>
                  <a:cxn ang="0">
                    <a:pos x="65" y="33"/>
                  </a:cxn>
                  <a:cxn ang="0">
                    <a:pos x="54" y="36"/>
                  </a:cxn>
                  <a:cxn ang="0">
                    <a:pos x="43" y="40"/>
                  </a:cxn>
                  <a:cxn ang="0">
                    <a:pos x="29" y="40"/>
                  </a:cxn>
                  <a:cxn ang="0">
                    <a:pos x="14" y="44"/>
                  </a:cxn>
                  <a:cxn ang="0">
                    <a:pos x="0" y="47"/>
                  </a:cxn>
                  <a:cxn ang="0">
                    <a:pos x="3" y="47"/>
                  </a:cxn>
                  <a:cxn ang="0">
                    <a:pos x="7" y="54"/>
                  </a:cxn>
                </a:cxnLst>
                <a:rect l="0" t="0" r="r" b="b"/>
                <a:pathLst>
                  <a:path w="86" h="54">
                    <a:moveTo>
                      <a:pt x="7" y="54"/>
                    </a:moveTo>
                    <a:lnTo>
                      <a:pt x="18" y="51"/>
                    </a:lnTo>
                    <a:lnTo>
                      <a:pt x="29" y="47"/>
                    </a:lnTo>
                    <a:lnTo>
                      <a:pt x="43" y="44"/>
                    </a:lnTo>
                    <a:lnTo>
                      <a:pt x="54" y="44"/>
                    </a:lnTo>
                    <a:lnTo>
                      <a:pt x="68" y="40"/>
                    </a:lnTo>
                    <a:lnTo>
                      <a:pt x="79" y="33"/>
                    </a:lnTo>
                    <a:lnTo>
                      <a:pt x="86" y="18"/>
                    </a:lnTo>
                    <a:lnTo>
                      <a:pt x="86" y="0"/>
                    </a:lnTo>
                    <a:lnTo>
                      <a:pt x="79" y="0"/>
                    </a:lnTo>
                    <a:lnTo>
                      <a:pt x="79" y="18"/>
                    </a:lnTo>
                    <a:lnTo>
                      <a:pt x="75" y="26"/>
                    </a:lnTo>
                    <a:lnTo>
                      <a:pt x="65" y="33"/>
                    </a:lnTo>
                    <a:lnTo>
                      <a:pt x="54" y="36"/>
                    </a:lnTo>
                    <a:lnTo>
                      <a:pt x="43" y="40"/>
                    </a:lnTo>
                    <a:lnTo>
                      <a:pt x="29" y="40"/>
                    </a:lnTo>
                    <a:lnTo>
                      <a:pt x="14" y="44"/>
                    </a:lnTo>
                    <a:lnTo>
                      <a:pt x="0" y="47"/>
                    </a:lnTo>
                    <a:lnTo>
                      <a:pt x="3" y="47"/>
                    </a:lnTo>
                    <a:lnTo>
                      <a:pt x="7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4" name="Freeform 402"/>
              <p:cNvSpPr>
                <a:spLocks/>
              </p:cNvSpPr>
              <p:nvPr/>
            </p:nvSpPr>
            <p:spPr bwMode="auto">
              <a:xfrm>
                <a:off x="2836" y="2158"/>
                <a:ext cx="65" cy="47"/>
              </a:xfrm>
              <a:custGeom>
                <a:avLst/>
                <a:gdLst/>
                <a:ahLst/>
                <a:cxnLst>
                  <a:cxn ang="0">
                    <a:pos x="8" y="40"/>
                  </a:cxn>
                  <a:cxn ang="0">
                    <a:pos x="8" y="43"/>
                  </a:cxn>
                  <a:cxn ang="0">
                    <a:pos x="11" y="36"/>
                  </a:cxn>
                  <a:cxn ang="0">
                    <a:pos x="22" y="25"/>
                  </a:cxn>
                  <a:cxn ang="0">
                    <a:pos x="29" y="22"/>
                  </a:cxn>
                  <a:cxn ang="0">
                    <a:pos x="36" y="18"/>
                  </a:cxn>
                  <a:cxn ang="0">
                    <a:pos x="47" y="18"/>
                  </a:cxn>
                  <a:cxn ang="0">
                    <a:pos x="54" y="15"/>
                  </a:cxn>
                  <a:cxn ang="0">
                    <a:pos x="65" y="7"/>
                  </a:cxn>
                  <a:cxn ang="0">
                    <a:pos x="61" y="0"/>
                  </a:cxn>
                  <a:cxn ang="0">
                    <a:pos x="54" y="4"/>
                  </a:cxn>
                  <a:cxn ang="0">
                    <a:pos x="44" y="7"/>
                  </a:cxn>
                  <a:cxn ang="0">
                    <a:pos x="36" y="15"/>
                  </a:cxn>
                  <a:cxn ang="0">
                    <a:pos x="26" y="18"/>
                  </a:cxn>
                  <a:cxn ang="0">
                    <a:pos x="18" y="22"/>
                  </a:cxn>
                  <a:cxn ang="0">
                    <a:pos x="11" y="25"/>
                  </a:cxn>
                  <a:cxn ang="0">
                    <a:pos x="4" y="36"/>
                  </a:cxn>
                  <a:cxn ang="0">
                    <a:pos x="0" y="43"/>
                  </a:cxn>
                  <a:cxn ang="0">
                    <a:pos x="4" y="47"/>
                  </a:cxn>
                  <a:cxn ang="0">
                    <a:pos x="0" y="43"/>
                  </a:cxn>
                  <a:cxn ang="0">
                    <a:pos x="0" y="47"/>
                  </a:cxn>
                  <a:cxn ang="0">
                    <a:pos x="4" y="47"/>
                  </a:cxn>
                  <a:cxn ang="0">
                    <a:pos x="8" y="40"/>
                  </a:cxn>
                </a:cxnLst>
                <a:rect l="0" t="0" r="r" b="b"/>
                <a:pathLst>
                  <a:path w="65" h="47">
                    <a:moveTo>
                      <a:pt x="8" y="40"/>
                    </a:moveTo>
                    <a:lnTo>
                      <a:pt x="8" y="43"/>
                    </a:lnTo>
                    <a:lnTo>
                      <a:pt x="11" y="36"/>
                    </a:lnTo>
                    <a:lnTo>
                      <a:pt x="22" y="25"/>
                    </a:lnTo>
                    <a:lnTo>
                      <a:pt x="29" y="22"/>
                    </a:lnTo>
                    <a:lnTo>
                      <a:pt x="36" y="18"/>
                    </a:lnTo>
                    <a:lnTo>
                      <a:pt x="47" y="18"/>
                    </a:lnTo>
                    <a:lnTo>
                      <a:pt x="54" y="15"/>
                    </a:lnTo>
                    <a:lnTo>
                      <a:pt x="65" y="7"/>
                    </a:lnTo>
                    <a:lnTo>
                      <a:pt x="61" y="0"/>
                    </a:lnTo>
                    <a:lnTo>
                      <a:pt x="54" y="4"/>
                    </a:lnTo>
                    <a:lnTo>
                      <a:pt x="44" y="7"/>
                    </a:lnTo>
                    <a:lnTo>
                      <a:pt x="36" y="15"/>
                    </a:lnTo>
                    <a:lnTo>
                      <a:pt x="26" y="18"/>
                    </a:lnTo>
                    <a:lnTo>
                      <a:pt x="18" y="22"/>
                    </a:lnTo>
                    <a:lnTo>
                      <a:pt x="11" y="25"/>
                    </a:lnTo>
                    <a:lnTo>
                      <a:pt x="4" y="36"/>
                    </a:lnTo>
                    <a:lnTo>
                      <a:pt x="0" y="43"/>
                    </a:lnTo>
                    <a:lnTo>
                      <a:pt x="4" y="47"/>
                    </a:lnTo>
                    <a:lnTo>
                      <a:pt x="0" y="43"/>
                    </a:lnTo>
                    <a:lnTo>
                      <a:pt x="0" y="47"/>
                    </a:lnTo>
                    <a:lnTo>
                      <a:pt x="4" y="47"/>
                    </a:lnTo>
                    <a:lnTo>
                      <a:pt x="8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55" name="Freeform 403"/>
              <p:cNvSpPr>
                <a:spLocks/>
              </p:cNvSpPr>
              <p:nvPr/>
            </p:nvSpPr>
            <p:spPr bwMode="auto">
              <a:xfrm>
                <a:off x="2840" y="2183"/>
                <a:ext cx="29" cy="2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5" y="4"/>
                  </a:cxn>
                  <a:cxn ang="0">
                    <a:pos x="18" y="8"/>
                  </a:cxn>
                  <a:cxn ang="0">
                    <a:pos x="14" y="11"/>
                  </a:cxn>
                  <a:cxn ang="0">
                    <a:pos x="14" y="15"/>
                  </a:cxn>
                  <a:cxn ang="0">
                    <a:pos x="11" y="15"/>
                  </a:cxn>
                  <a:cxn ang="0">
                    <a:pos x="7" y="18"/>
                  </a:cxn>
                  <a:cxn ang="0">
                    <a:pos x="4" y="15"/>
                  </a:cxn>
                  <a:cxn ang="0">
                    <a:pos x="0" y="22"/>
                  </a:cxn>
                  <a:cxn ang="0">
                    <a:pos x="4" y="26"/>
                  </a:cxn>
                  <a:cxn ang="0">
                    <a:pos x="11" y="26"/>
                  </a:cxn>
                  <a:cxn ang="0">
                    <a:pos x="25" y="11"/>
                  </a:cxn>
                  <a:cxn ang="0">
                    <a:pos x="29" y="11"/>
                  </a:cxn>
                  <a:cxn ang="0">
                    <a:pos x="29" y="8"/>
                  </a:cxn>
                  <a:cxn ang="0">
                    <a:pos x="29" y="0"/>
                  </a:cxn>
                </a:cxnLst>
                <a:rect l="0" t="0" r="r" b="b"/>
                <a:pathLst>
                  <a:path w="29" h="26">
                    <a:moveTo>
                      <a:pt x="29" y="0"/>
                    </a:moveTo>
                    <a:lnTo>
                      <a:pt x="25" y="4"/>
                    </a:lnTo>
                    <a:lnTo>
                      <a:pt x="18" y="8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1" y="15"/>
                    </a:lnTo>
                    <a:lnTo>
                      <a:pt x="7" y="18"/>
                    </a:lnTo>
                    <a:lnTo>
                      <a:pt x="4" y="15"/>
                    </a:lnTo>
                    <a:lnTo>
                      <a:pt x="0" y="22"/>
                    </a:lnTo>
                    <a:lnTo>
                      <a:pt x="4" y="26"/>
                    </a:lnTo>
                    <a:lnTo>
                      <a:pt x="11" y="26"/>
                    </a:lnTo>
                    <a:lnTo>
                      <a:pt x="25" y="11"/>
                    </a:lnTo>
                    <a:lnTo>
                      <a:pt x="29" y="11"/>
                    </a:lnTo>
                    <a:lnTo>
                      <a:pt x="29" y="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757" name="Freeform 405"/>
            <p:cNvSpPr>
              <a:spLocks/>
            </p:cNvSpPr>
            <p:nvPr/>
          </p:nvSpPr>
          <p:spPr bwMode="auto">
            <a:xfrm>
              <a:off x="2869" y="2162"/>
              <a:ext cx="68" cy="29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64" y="0"/>
                </a:cxn>
                <a:cxn ang="0">
                  <a:pos x="57" y="3"/>
                </a:cxn>
                <a:cxn ang="0">
                  <a:pos x="46" y="3"/>
                </a:cxn>
                <a:cxn ang="0">
                  <a:pos x="39" y="7"/>
                </a:cxn>
                <a:cxn ang="0">
                  <a:pos x="32" y="11"/>
                </a:cxn>
                <a:cxn ang="0">
                  <a:pos x="21" y="14"/>
                </a:cxn>
                <a:cxn ang="0">
                  <a:pos x="14" y="18"/>
                </a:cxn>
                <a:cxn ang="0">
                  <a:pos x="7" y="21"/>
                </a:cxn>
                <a:cxn ang="0">
                  <a:pos x="0" y="21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8" y="25"/>
                </a:cxn>
                <a:cxn ang="0">
                  <a:pos x="25" y="21"/>
                </a:cxn>
                <a:cxn ang="0">
                  <a:pos x="36" y="18"/>
                </a:cxn>
                <a:cxn ang="0">
                  <a:pos x="39" y="14"/>
                </a:cxn>
                <a:cxn ang="0">
                  <a:pos x="46" y="11"/>
                </a:cxn>
                <a:cxn ang="0">
                  <a:pos x="64" y="11"/>
                </a:cxn>
                <a:cxn ang="0">
                  <a:pos x="61" y="7"/>
                </a:cxn>
                <a:cxn ang="0">
                  <a:pos x="68" y="3"/>
                </a:cxn>
                <a:cxn ang="0">
                  <a:pos x="68" y="0"/>
                </a:cxn>
                <a:cxn ang="0">
                  <a:pos x="64" y="0"/>
                </a:cxn>
                <a:cxn ang="0">
                  <a:pos x="68" y="3"/>
                </a:cxn>
              </a:cxnLst>
              <a:rect l="0" t="0" r="r" b="b"/>
              <a:pathLst>
                <a:path w="68" h="29">
                  <a:moveTo>
                    <a:pt x="68" y="3"/>
                  </a:moveTo>
                  <a:lnTo>
                    <a:pt x="64" y="0"/>
                  </a:lnTo>
                  <a:lnTo>
                    <a:pt x="57" y="3"/>
                  </a:lnTo>
                  <a:lnTo>
                    <a:pt x="46" y="3"/>
                  </a:lnTo>
                  <a:lnTo>
                    <a:pt x="39" y="7"/>
                  </a:lnTo>
                  <a:lnTo>
                    <a:pt x="32" y="11"/>
                  </a:lnTo>
                  <a:lnTo>
                    <a:pt x="21" y="14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11" y="29"/>
                  </a:lnTo>
                  <a:lnTo>
                    <a:pt x="18" y="25"/>
                  </a:lnTo>
                  <a:lnTo>
                    <a:pt x="25" y="21"/>
                  </a:lnTo>
                  <a:lnTo>
                    <a:pt x="36" y="18"/>
                  </a:lnTo>
                  <a:lnTo>
                    <a:pt x="39" y="14"/>
                  </a:lnTo>
                  <a:lnTo>
                    <a:pt x="46" y="11"/>
                  </a:lnTo>
                  <a:lnTo>
                    <a:pt x="64" y="11"/>
                  </a:lnTo>
                  <a:lnTo>
                    <a:pt x="61" y="7"/>
                  </a:lnTo>
                  <a:lnTo>
                    <a:pt x="68" y="3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58" name="Freeform 406"/>
            <p:cNvSpPr>
              <a:spLocks/>
            </p:cNvSpPr>
            <p:nvPr/>
          </p:nvSpPr>
          <p:spPr bwMode="auto">
            <a:xfrm>
              <a:off x="2930" y="2165"/>
              <a:ext cx="11" cy="11"/>
            </a:xfrm>
            <a:custGeom>
              <a:avLst/>
              <a:gdLst/>
              <a:ahLst/>
              <a:cxnLst>
                <a:cxn ang="0">
                  <a:pos x="11" y="11"/>
                </a:cxn>
                <a:cxn ang="0">
                  <a:pos x="11" y="8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3" y="11"/>
                </a:cxn>
                <a:cxn ang="0">
                  <a:pos x="3" y="4"/>
                </a:cxn>
                <a:cxn ang="0">
                  <a:pos x="11" y="11"/>
                </a:cxn>
                <a:cxn ang="0">
                  <a:pos x="11" y="8"/>
                </a:cxn>
                <a:cxn ang="0">
                  <a:pos x="11" y="11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11" y="8"/>
                  </a:lnTo>
                  <a:lnTo>
                    <a:pt x="7" y="0"/>
                  </a:lnTo>
                  <a:lnTo>
                    <a:pt x="0" y="4"/>
                  </a:lnTo>
                  <a:lnTo>
                    <a:pt x="3" y="11"/>
                  </a:lnTo>
                  <a:lnTo>
                    <a:pt x="3" y="4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59" name="Freeform 407"/>
            <p:cNvSpPr>
              <a:spLocks/>
            </p:cNvSpPr>
            <p:nvPr/>
          </p:nvSpPr>
          <p:spPr bwMode="auto">
            <a:xfrm>
              <a:off x="2872" y="2169"/>
              <a:ext cx="69" cy="83"/>
            </a:xfrm>
            <a:custGeom>
              <a:avLst/>
              <a:gdLst/>
              <a:ahLst/>
              <a:cxnLst>
                <a:cxn ang="0">
                  <a:pos x="8" y="83"/>
                </a:cxn>
                <a:cxn ang="0">
                  <a:pos x="4" y="83"/>
                </a:cxn>
                <a:cxn ang="0">
                  <a:pos x="15" y="76"/>
                </a:cxn>
                <a:cxn ang="0">
                  <a:pos x="22" y="65"/>
                </a:cxn>
                <a:cxn ang="0">
                  <a:pos x="33" y="58"/>
                </a:cxn>
                <a:cxn ang="0">
                  <a:pos x="36" y="47"/>
                </a:cxn>
                <a:cxn ang="0">
                  <a:pos x="43" y="36"/>
                </a:cxn>
                <a:cxn ang="0">
                  <a:pos x="51" y="25"/>
                </a:cxn>
                <a:cxn ang="0">
                  <a:pos x="58" y="14"/>
                </a:cxn>
                <a:cxn ang="0">
                  <a:pos x="69" y="7"/>
                </a:cxn>
                <a:cxn ang="0">
                  <a:pos x="61" y="0"/>
                </a:cxn>
                <a:cxn ang="0">
                  <a:pos x="54" y="11"/>
                </a:cxn>
                <a:cxn ang="0">
                  <a:pos x="43" y="22"/>
                </a:cxn>
                <a:cxn ang="0">
                  <a:pos x="40" y="32"/>
                </a:cxn>
                <a:cxn ang="0">
                  <a:pos x="33" y="43"/>
                </a:cxn>
                <a:cxn ang="0">
                  <a:pos x="25" y="54"/>
                </a:cxn>
                <a:cxn ang="0">
                  <a:pos x="0" y="79"/>
                </a:cxn>
                <a:cxn ang="0">
                  <a:pos x="8" y="83"/>
                </a:cxn>
              </a:cxnLst>
              <a:rect l="0" t="0" r="r" b="b"/>
              <a:pathLst>
                <a:path w="69" h="83">
                  <a:moveTo>
                    <a:pt x="8" y="83"/>
                  </a:moveTo>
                  <a:lnTo>
                    <a:pt x="4" y="83"/>
                  </a:lnTo>
                  <a:lnTo>
                    <a:pt x="15" y="76"/>
                  </a:lnTo>
                  <a:lnTo>
                    <a:pt x="22" y="65"/>
                  </a:lnTo>
                  <a:lnTo>
                    <a:pt x="33" y="58"/>
                  </a:lnTo>
                  <a:lnTo>
                    <a:pt x="36" y="47"/>
                  </a:lnTo>
                  <a:lnTo>
                    <a:pt x="43" y="36"/>
                  </a:lnTo>
                  <a:lnTo>
                    <a:pt x="51" y="25"/>
                  </a:lnTo>
                  <a:lnTo>
                    <a:pt x="58" y="14"/>
                  </a:lnTo>
                  <a:lnTo>
                    <a:pt x="69" y="7"/>
                  </a:lnTo>
                  <a:lnTo>
                    <a:pt x="61" y="0"/>
                  </a:lnTo>
                  <a:lnTo>
                    <a:pt x="54" y="11"/>
                  </a:lnTo>
                  <a:lnTo>
                    <a:pt x="43" y="22"/>
                  </a:lnTo>
                  <a:lnTo>
                    <a:pt x="40" y="32"/>
                  </a:lnTo>
                  <a:lnTo>
                    <a:pt x="33" y="43"/>
                  </a:lnTo>
                  <a:lnTo>
                    <a:pt x="25" y="54"/>
                  </a:lnTo>
                  <a:lnTo>
                    <a:pt x="0" y="79"/>
                  </a:lnTo>
                  <a:lnTo>
                    <a:pt x="8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0" name="Freeform 408"/>
            <p:cNvSpPr>
              <a:spLocks/>
            </p:cNvSpPr>
            <p:nvPr/>
          </p:nvSpPr>
          <p:spPr bwMode="auto">
            <a:xfrm>
              <a:off x="2872" y="2248"/>
              <a:ext cx="11" cy="11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11" y="7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8" y="11"/>
                </a:cxn>
                <a:cxn ang="0">
                  <a:pos x="8" y="4"/>
                </a:cxn>
              </a:cxnLst>
              <a:rect l="0" t="0" r="r" b="b"/>
              <a:pathLst>
                <a:path w="11" h="11">
                  <a:moveTo>
                    <a:pt x="8" y="4"/>
                  </a:moveTo>
                  <a:lnTo>
                    <a:pt x="11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1" name="Freeform 409"/>
            <p:cNvSpPr>
              <a:spLocks/>
            </p:cNvSpPr>
            <p:nvPr/>
          </p:nvSpPr>
          <p:spPr bwMode="auto">
            <a:xfrm>
              <a:off x="2880" y="2183"/>
              <a:ext cx="64" cy="7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1" y="0"/>
                </a:cxn>
                <a:cxn ang="0">
                  <a:pos x="43" y="18"/>
                </a:cxn>
                <a:cxn ang="0">
                  <a:pos x="35" y="33"/>
                </a:cxn>
                <a:cxn ang="0">
                  <a:pos x="28" y="40"/>
                </a:cxn>
                <a:cxn ang="0">
                  <a:pos x="25" y="51"/>
                </a:cxn>
                <a:cxn ang="0">
                  <a:pos x="10" y="65"/>
                </a:cxn>
                <a:cxn ang="0">
                  <a:pos x="0" y="69"/>
                </a:cxn>
                <a:cxn ang="0">
                  <a:pos x="0" y="76"/>
                </a:cxn>
                <a:cxn ang="0">
                  <a:pos x="14" y="72"/>
                </a:cxn>
                <a:cxn ang="0">
                  <a:pos x="25" y="65"/>
                </a:cxn>
                <a:cxn ang="0">
                  <a:pos x="28" y="54"/>
                </a:cxn>
                <a:cxn ang="0">
                  <a:pos x="35" y="44"/>
                </a:cxn>
                <a:cxn ang="0">
                  <a:pos x="43" y="33"/>
                </a:cxn>
                <a:cxn ang="0">
                  <a:pos x="50" y="26"/>
                </a:cxn>
                <a:cxn ang="0">
                  <a:pos x="57" y="15"/>
                </a:cxn>
                <a:cxn ang="0">
                  <a:pos x="64" y="8"/>
                </a:cxn>
                <a:cxn ang="0">
                  <a:pos x="61" y="8"/>
                </a:cxn>
                <a:cxn ang="0">
                  <a:pos x="64" y="0"/>
                </a:cxn>
                <a:cxn ang="0">
                  <a:pos x="61" y="0"/>
                </a:cxn>
                <a:cxn ang="0">
                  <a:pos x="64" y="0"/>
                </a:cxn>
              </a:cxnLst>
              <a:rect l="0" t="0" r="r" b="b"/>
              <a:pathLst>
                <a:path w="64" h="76">
                  <a:moveTo>
                    <a:pt x="64" y="0"/>
                  </a:moveTo>
                  <a:lnTo>
                    <a:pt x="61" y="0"/>
                  </a:lnTo>
                  <a:lnTo>
                    <a:pt x="43" y="18"/>
                  </a:lnTo>
                  <a:lnTo>
                    <a:pt x="35" y="33"/>
                  </a:lnTo>
                  <a:lnTo>
                    <a:pt x="28" y="40"/>
                  </a:lnTo>
                  <a:lnTo>
                    <a:pt x="25" y="51"/>
                  </a:lnTo>
                  <a:lnTo>
                    <a:pt x="10" y="65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14" y="72"/>
                  </a:lnTo>
                  <a:lnTo>
                    <a:pt x="25" y="65"/>
                  </a:lnTo>
                  <a:lnTo>
                    <a:pt x="28" y="54"/>
                  </a:lnTo>
                  <a:lnTo>
                    <a:pt x="35" y="44"/>
                  </a:lnTo>
                  <a:lnTo>
                    <a:pt x="43" y="33"/>
                  </a:lnTo>
                  <a:lnTo>
                    <a:pt x="50" y="26"/>
                  </a:lnTo>
                  <a:lnTo>
                    <a:pt x="57" y="15"/>
                  </a:lnTo>
                  <a:lnTo>
                    <a:pt x="64" y="8"/>
                  </a:lnTo>
                  <a:lnTo>
                    <a:pt x="61" y="8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2" name="Freeform 410"/>
            <p:cNvSpPr>
              <a:spLocks/>
            </p:cNvSpPr>
            <p:nvPr/>
          </p:nvSpPr>
          <p:spPr bwMode="auto">
            <a:xfrm>
              <a:off x="2941" y="2183"/>
              <a:ext cx="18" cy="15"/>
            </a:xfrm>
            <a:custGeom>
              <a:avLst/>
              <a:gdLst/>
              <a:ahLst/>
              <a:cxnLst>
                <a:cxn ang="0">
                  <a:pos x="14" y="15"/>
                </a:cxn>
                <a:cxn ang="0">
                  <a:pos x="14" y="8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7" y="15"/>
                </a:cxn>
                <a:cxn ang="0">
                  <a:pos x="7" y="11"/>
                </a:cxn>
                <a:cxn ang="0">
                  <a:pos x="14" y="15"/>
                </a:cxn>
                <a:cxn ang="0">
                  <a:pos x="18" y="15"/>
                </a:cxn>
                <a:cxn ang="0">
                  <a:pos x="14" y="15"/>
                </a:cxn>
              </a:cxnLst>
              <a:rect l="0" t="0" r="r" b="b"/>
              <a:pathLst>
                <a:path w="18" h="15">
                  <a:moveTo>
                    <a:pt x="14" y="15"/>
                  </a:moveTo>
                  <a:lnTo>
                    <a:pt x="14" y="8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8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3" name="Freeform 411"/>
            <p:cNvSpPr>
              <a:spLocks/>
            </p:cNvSpPr>
            <p:nvPr/>
          </p:nvSpPr>
          <p:spPr bwMode="auto">
            <a:xfrm>
              <a:off x="2908" y="2194"/>
              <a:ext cx="47" cy="97"/>
            </a:xfrm>
            <a:custGeom>
              <a:avLst/>
              <a:gdLst/>
              <a:ahLst/>
              <a:cxnLst>
                <a:cxn ang="0">
                  <a:pos x="11" y="94"/>
                </a:cxn>
                <a:cxn ang="0">
                  <a:pos x="11" y="97"/>
                </a:cxn>
                <a:cxn ang="0">
                  <a:pos x="15" y="87"/>
                </a:cxn>
                <a:cxn ang="0">
                  <a:pos x="22" y="76"/>
                </a:cxn>
                <a:cxn ang="0">
                  <a:pos x="25" y="61"/>
                </a:cxn>
                <a:cxn ang="0">
                  <a:pos x="33" y="51"/>
                </a:cxn>
                <a:cxn ang="0">
                  <a:pos x="36" y="40"/>
                </a:cxn>
                <a:cxn ang="0">
                  <a:pos x="40" y="29"/>
                </a:cxn>
                <a:cxn ang="0">
                  <a:pos x="43" y="18"/>
                </a:cxn>
                <a:cxn ang="0">
                  <a:pos x="47" y="4"/>
                </a:cxn>
                <a:cxn ang="0">
                  <a:pos x="40" y="0"/>
                </a:cxn>
                <a:cxn ang="0">
                  <a:pos x="36" y="15"/>
                </a:cxn>
                <a:cxn ang="0">
                  <a:pos x="33" y="25"/>
                </a:cxn>
                <a:cxn ang="0">
                  <a:pos x="29" y="36"/>
                </a:cxn>
                <a:cxn ang="0">
                  <a:pos x="22" y="51"/>
                </a:cxn>
                <a:cxn ang="0">
                  <a:pos x="18" y="61"/>
                </a:cxn>
                <a:cxn ang="0">
                  <a:pos x="15" y="72"/>
                </a:cxn>
                <a:cxn ang="0">
                  <a:pos x="7" y="83"/>
                </a:cxn>
                <a:cxn ang="0">
                  <a:pos x="4" y="94"/>
                </a:cxn>
                <a:cxn ang="0">
                  <a:pos x="4" y="97"/>
                </a:cxn>
                <a:cxn ang="0">
                  <a:pos x="4" y="94"/>
                </a:cxn>
                <a:cxn ang="0">
                  <a:pos x="0" y="94"/>
                </a:cxn>
                <a:cxn ang="0">
                  <a:pos x="4" y="97"/>
                </a:cxn>
                <a:cxn ang="0">
                  <a:pos x="11" y="94"/>
                </a:cxn>
              </a:cxnLst>
              <a:rect l="0" t="0" r="r" b="b"/>
              <a:pathLst>
                <a:path w="47" h="97">
                  <a:moveTo>
                    <a:pt x="11" y="94"/>
                  </a:moveTo>
                  <a:lnTo>
                    <a:pt x="11" y="97"/>
                  </a:lnTo>
                  <a:lnTo>
                    <a:pt x="15" y="87"/>
                  </a:lnTo>
                  <a:lnTo>
                    <a:pt x="22" y="76"/>
                  </a:lnTo>
                  <a:lnTo>
                    <a:pt x="25" y="61"/>
                  </a:lnTo>
                  <a:lnTo>
                    <a:pt x="33" y="51"/>
                  </a:lnTo>
                  <a:lnTo>
                    <a:pt x="36" y="40"/>
                  </a:lnTo>
                  <a:lnTo>
                    <a:pt x="40" y="29"/>
                  </a:lnTo>
                  <a:lnTo>
                    <a:pt x="43" y="18"/>
                  </a:lnTo>
                  <a:lnTo>
                    <a:pt x="47" y="4"/>
                  </a:lnTo>
                  <a:lnTo>
                    <a:pt x="40" y="0"/>
                  </a:lnTo>
                  <a:lnTo>
                    <a:pt x="36" y="15"/>
                  </a:lnTo>
                  <a:lnTo>
                    <a:pt x="33" y="25"/>
                  </a:lnTo>
                  <a:lnTo>
                    <a:pt x="29" y="36"/>
                  </a:lnTo>
                  <a:lnTo>
                    <a:pt x="22" y="51"/>
                  </a:lnTo>
                  <a:lnTo>
                    <a:pt x="18" y="61"/>
                  </a:lnTo>
                  <a:lnTo>
                    <a:pt x="15" y="72"/>
                  </a:lnTo>
                  <a:lnTo>
                    <a:pt x="7" y="83"/>
                  </a:lnTo>
                  <a:lnTo>
                    <a:pt x="4" y="94"/>
                  </a:lnTo>
                  <a:lnTo>
                    <a:pt x="4" y="97"/>
                  </a:lnTo>
                  <a:lnTo>
                    <a:pt x="4" y="94"/>
                  </a:lnTo>
                  <a:lnTo>
                    <a:pt x="0" y="94"/>
                  </a:lnTo>
                  <a:lnTo>
                    <a:pt x="4" y="97"/>
                  </a:lnTo>
                  <a:lnTo>
                    <a:pt x="11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4" name="Freeform 412"/>
            <p:cNvSpPr>
              <a:spLocks/>
            </p:cNvSpPr>
            <p:nvPr/>
          </p:nvSpPr>
          <p:spPr bwMode="auto">
            <a:xfrm>
              <a:off x="2912" y="2284"/>
              <a:ext cx="18" cy="11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0"/>
                </a:cxn>
                <a:cxn ang="0">
                  <a:pos x="11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14" y="11"/>
                </a:cxn>
                <a:cxn ang="0">
                  <a:pos x="18" y="7"/>
                </a:cxn>
                <a:cxn ang="0">
                  <a:pos x="14" y="4"/>
                </a:cxn>
              </a:cxnLst>
              <a:rect l="0" t="0" r="r" b="b"/>
              <a:pathLst>
                <a:path w="18" h="11">
                  <a:moveTo>
                    <a:pt x="14" y="4"/>
                  </a:moveTo>
                  <a:lnTo>
                    <a:pt x="14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4" y="11"/>
                  </a:lnTo>
                  <a:lnTo>
                    <a:pt x="18" y="7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5" name="Freeform 413"/>
            <p:cNvSpPr>
              <a:spLocks/>
            </p:cNvSpPr>
            <p:nvPr/>
          </p:nvSpPr>
          <p:spPr bwMode="auto">
            <a:xfrm>
              <a:off x="2926" y="2212"/>
              <a:ext cx="36" cy="79"/>
            </a:xfrm>
            <a:custGeom>
              <a:avLst/>
              <a:gdLst/>
              <a:ahLst/>
              <a:cxnLst>
                <a:cxn ang="0">
                  <a:pos x="36" y="11"/>
                </a:cxn>
                <a:cxn ang="0">
                  <a:pos x="29" y="11"/>
                </a:cxn>
                <a:cxn ang="0">
                  <a:pos x="0" y="76"/>
                </a:cxn>
                <a:cxn ang="0">
                  <a:pos x="4" y="79"/>
                </a:cxn>
                <a:cxn ang="0">
                  <a:pos x="36" y="15"/>
                </a:cxn>
                <a:cxn ang="0">
                  <a:pos x="29" y="15"/>
                </a:cxn>
                <a:cxn ang="0">
                  <a:pos x="36" y="11"/>
                </a:cxn>
                <a:cxn ang="0">
                  <a:pos x="33" y="0"/>
                </a:cxn>
                <a:cxn ang="0">
                  <a:pos x="29" y="11"/>
                </a:cxn>
                <a:cxn ang="0">
                  <a:pos x="36" y="11"/>
                </a:cxn>
              </a:cxnLst>
              <a:rect l="0" t="0" r="r" b="b"/>
              <a:pathLst>
                <a:path w="36" h="79">
                  <a:moveTo>
                    <a:pt x="36" y="11"/>
                  </a:moveTo>
                  <a:lnTo>
                    <a:pt x="29" y="11"/>
                  </a:lnTo>
                  <a:lnTo>
                    <a:pt x="0" y="76"/>
                  </a:lnTo>
                  <a:lnTo>
                    <a:pt x="4" y="79"/>
                  </a:lnTo>
                  <a:lnTo>
                    <a:pt x="36" y="15"/>
                  </a:lnTo>
                  <a:lnTo>
                    <a:pt x="29" y="15"/>
                  </a:lnTo>
                  <a:lnTo>
                    <a:pt x="36" y="11"/>
                  </a:lnTo>
                  <a:lnTo>
                    <a:pt x="33" y="0"/>
                  </a:lnTo>
                  <a:lnTo>
                    <a:pt x="29" y="11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6" name="Freeform 414"/>
            <p:cNvSpPr>
              <a:spLocks/>
            </p:cNvSpPr>
            <p:nvPr/>
          </p:nvSpPr>
          <p:spPr bwMode="auto">
            <a:xfrm>
              <a:off x="2944" y="2223"/>
              <a:ext cx="18" cy="72"/>
            </a:xfrm>
            <a:custGeom>
              <a:avLst/>
              <a:gdLst/>
              <a:ahLst/>
              <a:cxnLst>
                <a:cxn ang="0">
                  <a:pos x="7" y="72"/>
                </a:cxn>
                <a:cxn ang="0">
                  <a:pos x="11" y="58"/>
                </a:cxn>
                <a:cxn ang="0">
                  <a:pos x="15" y="36"/>
                </a:cxn>
                <a:cxn ang="0">
                  <a:pos x="18" y="18"/>
                </a:cxn>
                <a:cxn ang="0">
                  <a:pos x="18" y="0"/>
                </a:cxn>
                <a:cxn ang="0">
                  <a:pos x="11" y="4"/>
                </a:cxn>
                <a:cxn ang="0">
                  <a:pos x="11" y="18"/>
                </a:cxn>
                <a:cxn ang="0">
                  <a:pos x="7" y="36"/>
                </a:cxn>
                <a:cxn ang="0">
                  <a:pos x="4" y="54"/>
                </a:cxn>
                <a:cxn ang="0">
                  <a:pos x="0" y="72"/>
                </a:cxn>
                <a:cxn ang="0">
                  <a:pos x="7" y="72"/>
                </a:cxn>
              </a:cxnLst>
              <a:rect l="0" t="0" r="r" b="b"/>
              <a:pathLst>
                <a:path w="18" h="72">
                  <a:moveTo>
                    <a:pt x="7" y="72"/>
                  </a:moveTo>
                  <a:lnTo>
                    <a:pt x="11" y="58"/>
                  </a:lnTo>
                  <a:lnTo>
                    <a:pt x="15" y="36"/>
                  </a:lnTo>
                  <a:lnTo>
                    <a:pt x="18" y="18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18"/>
                  </a:lnTo>
                  <a:lnTo>
                    <a:pt x="7" y="36"/>
                  </a:lnTo>
                  <a:lnTo>
                    <a:pt x="4" y="54"/>
                  </a:lnTo>
                  <a:lnTo>
                    <a:pt x="0" y="72"/>
                  </a:lnTo>
                  <a:lnTo>
                    <a:pt x="7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7" name="Freeform 415"/>
            <p:cNvSpPr>
              <a:spLocks/>
            </p:cNvSpPr>
            <p:nvPr/>
          </p:nvSpPr>
          <p:spPr bwMode="auto">
            <a:xfrm>
              <a:off x="2915" y="2295"/>
              <a:ext cx="36" cy="50"/>
            </a:xfrm>
            <a:custGeom>
              <a:avLst/>
              <a:gdLst/>
              <a:ahLst/>
              <a:cxnLst>
                <a:cxn ang="0">
                  <a:pos x="4" y="50"/>
                </a:cxn>
                <a:cxn ang="0">
                  <a:pos x="8" y="50"/>
                </a:cxn>
                <a:cxn ang="0">
                  <a:pos x="11" y="43"/>
                </a:cxn>
                <a:cxn ang="0">
                  <a:pos x="15" y="40"/>
                </a:cxn>
                <a:cxn ang="0">
                  <a:pos x="22" y="36"/>
                </a:cxn>
                <a:cxn ang="0">
                  <a:pos x="26" y="29"/>
                </a:cxn>
                <a:cxn ang="0">
                  <a:pos x="29" y="22"/>
                </a:cxn>
                <a:cxn ang="0">
                  <a:pos x="33" y="18"/>
                </a:cxn>
                <a:cxn ang="0">
                  <a:pos x="36" y="11"/>
                </a:cxn>
                <a:cxn ang="0">
                  <a:pos x="36" y="0"/>
                </a:cxn>
                <a:cxn ang="0">
                  <a:pos x="29" y="0"/>
                </a:cxn>
                <a:cxn ang="0">
                  <a:pos x="29" y="7"/>
                </a:cxn>
                <a:cxn ang="0">
                  <a:pos x="26" y="14"/>
                </a:cxn>
                <a:cxn ang="0">
                  <a:pos x="22" y="18"/>
                </a:cxn>
                <a:cxn ang="0">
                  <a:pos x="22" y="25"/>
                </a:cxn>
                <a:cxn ang="0">
                  <a:pos x="15" y="29"/>
                </a:cxn>
                <a:cxn ang="0">
                  <a:pos x="11" y="36"/>
                </a:cxn>
                <a:cxn ang="0">
                  <a:pos x="8" y="40"/>
                </a:cxn>
                <a:cxn ang="0">
                  <a:pos x="0" y="43"/>
                </a:cxn>
                <a:cxn ang="0">
                  <a:pos x="4" y="43"/>
                </a:cxn>
                <a:cxn ang="0">
                  <a:pos x="4" y="50"/>
                </a:cxn>
                <a:cxn ang="0">
                  <a:pos x="8" y="50"/>
                </a:cxn>
                <a:cxn ang="0">
                  <a:pos x="4" y="50"/>
                </a:cxn>
              </a:cxnLst>
              <a:rect l="0" t="0" r="r" b="b"/>
              <a:pathLst>
                <a:path w="36" h="50">
                  <a:moveTo>
                    <a:pt x="4" y="50"/>
                  </a:moveTo>
                  <a:lnTo>
                    <a:pt x="8" y="50"/>
                  </a:lnTo>
                  <a:lnTo>
                    <a:pt x="11" y="43"/>
                  </a:lnTo>
                  <a:lnTo>
                    <a:pt x="15" y="40"/>
                  </a:lnTo>
                  <a:lnTo>
                    <a:pt x="22" y="36"/>
                  </a:lnTo>
                  <a:lnTo>
                    <a:pt x="26" y="29"/>
                  </a:lnTo>
                  <a:lnTo>
                    <a:pt x="29" y="22"/>
                  </a:lnTo>
                  <a:lnTo>
                    <a:pt x="33" y="18"/>
                  </a:lnTo>
                  <a:lnTo>
                    <a:pt x="36" y="11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9" y="7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2" y="25"/>
                  </a:lnTo>
                  <a:lnTo>
                    <a:pt x="15" y="29"/>
                  </a:lnTo>
                  <a:lnTo>
                    <a:pt x="11" y="36"/>
                  </a:lnTo>
                  <a:lnTo>
                    <a:pt x="8" y="40"/>
                  </a:lnTo>
                  <a:lnTo>
                    <a:pt x="0" y="43"/>
                  </a:lnTo>
                  <a:lnTo>
                    <a:pt x="4" y="43"/>
                  </a:lnTo>
                  <a:lnTo>
                    <a:pt x="4" y="50"/>
                  </a:lnTo>
                  <a:lnTo>
                    <a:pt x="8" y="50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8" name="Freeform 416"/>
            <p:cNvSpPr>
              <a:spLocks/>
            </p:cNvSpPr>
            <p:nvPr/>
          </p:nvSpPr>
          <p:spPr bwMode="auto">
            <a:xfrm>
              <a:off x="2782" y="2335"/>
              <a:ext cx="137" cy="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18" y="7"/>
                </a:cxn>
                <a:cxn ang="0">
                  <a:pos x="26" y="10"/>
                </a:cxn>
                <a:cxn ang="0">
                  <a:pos x="51" y="10"/>
                </a:cxn>
                <a:cxn ang="0">
                  <a:pos x="62" y="14"/>
                </a:cxn>
                <a:cxn ang="0">
                  <a:pos x="112" y="14"/>
                </a:cxn>
                <a:cxn ang="0">
                  <a:pos x="119" y="10"/>
                </a:cxn>
                <a:cxn ang="0">
                  <a:pos x="137" y="10"/>
                </a:cxn>
                <a:cxn ang="0">
                  <a:pos x="137" y="3"/>
                </a:cxn>
                <a:cxn ang="0">
                  <a:pos x="119" y="3"/>
                </a:cxn>
                <a:cxn ang="0">
                  <a:pos x="112" y="7"/>
                </a:cxn>
                <a:cxn ang="0">
                  <a:pos x="76" y="7"/>
                </a:cxn>
                <a:cxn ang="0">
                  <a:pos x="69" y="3"/>
                </a:cxn>
                <a:cxn ang="0">
                  <a:pos x="26" y="3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3"/>
                </a:cxn>
              </a:cxnLst>
              <a:rect l="0" t="0" r="r" b="b"/>
              <a:pathLst>
                <a:path w="137" h="14">
                  <a:moveTo>
                    <a:pt x="0" y="3"/>
                  </a:moveTo>
                  <a:lnTo>
                    <a:pt x="0" y="7"/>
                  </a:lnTo>
                  <a:lnTo>
                    <a:pt x="18" y="7"/>
                  </a:lnTo>
                  <a:lnTo>
                    <a:pt x="26" y="10"/>
                  </a:lnTo>
                  <a:lnTo>
                    <a:pt x="51" y="10"/>
                  </a:lnTo>
                  <a:lnTo>
                    <a:pt x="62" y="14"/>
                  </a:lnTo>
                  <a:lnTo>
                    <a:pt x="112" y="14"/>
                  </a:lnTo>
                  <a:lnTo>
                    <a:pt x="119" y="10"/>
                  </a:lnTo>
                  <a:lnTo>
                    <a:pt x="137" y="10"/>
                  </a:lnTo>
                  <a:lnTo>
                    <a:pt x="137" y="3"/>
                  </a:lnTo>
                  <a:lnTo>
                    <a:pt x="119" y="3"/>
                  </a:lnTo>
                  <a:lnTo>
                    <a:pt x="112" y="7"/>
                  </a:lnTo>
                  <a:lnTo>
                    <a:pt x="76" y="7"/>
                  </a:lnTo>
                  <a:lnTo>
                    <a:pt x="69" y="3"/>
                  </a:lnTo>
                  <a:lnTo>
                    <a:pt x="26" y="3"/>
                  </a:lnTo>
                  <a:lnTo>
                    <a:pt x="18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69" name="Freeform 417"/>
            <p:cNvSpPr>
              <a:spLocks/>
            </p:cNvSpPr>
            <p:nvPr/>
          </p:nvSpPr>
          <p:spPr bwMode="auto">
            <a:xfrm>
              <a:off x="2700" y="2162"/>
              <a:ext cx="86" cy="1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14"/>
                </a:cxn>
                <a:cxn ang="0">
                  <a:pos x="0" y="29"/>
                </a:cxn>
                <a:cxn ang="0">
                  <a:pos x="0" y="54"/>
                </a:cxn>
                <a:cxn ang="0">
                  <a:pos x="3" y="65"/>
                </a:cxn>
                <a:cxn ang="0">
                  <a:pos x="7" y="79"/>
                </a:cxn>
                <a:cxn ang="0">
                  <a:pos x="10" y="90"/>
                </a:cxn>
                <a:cxn ang="0">
                  <a:pos x="14" y="101"/>
                </a:cxn>
                <a:cxn ang="0">
                  <a:pos x="21" y="111"/>
                </a:cxn>
                <a:cxn ang="0">
                  <a:pos x="28" y="122"/>
                </a:cxn>
                <a:cxn ang="0">
                  <a:pos x="36" y="133"/>
                </a:cxn>
                <a:cxn ang="0">
                  <a:pos x="72" y="169"/>
                </a:cxn>
                <a:cxn ang="0">
                  <a:pos x="82" y="176"/>
                </a:cxn>
                <a:cxn ang="0">
                  <a:pos x="86" y="173"/>
                </a:cxn>
                <a:cxn ang="0">
                  <a:pos x="75" y="165"/>
                </a:cxn>
                <a:cxn ang="0">
                  <a:pos x="68" y="155"/>
                </a:cxn>
                <a:cxn ang="0">
                  <a:pos x="57" y="147"/>
                </a:cxn>
                <a:cxn ang="0">
                  <a:pos x="50" y="137"/>
                </a:cxn>
                <a:cxn ang="0">
                  <a:pos x="43" y="129"/>
                </a:cxn>
                <a:cxn ang="0">
                  <a:pos x="36" y="119"/>
                </a:cxn>
                <a:cxn ang="0">
                  <a:pos x="28" y="108"/>
                </a:cxn>
                <a:cxn ang="0">
                  <a:pos x="21" y="97"/>
                </a:cxn>
                <a:cxn ang="0">
                  <a:pos x="18" y="86"/>
                </a:cxn>
                <a:cxn ang="0">
                  <a:pos x="10" y="75"/>
                </a:cxn>
                <a:cxn ang="0">
                  <a:pos x="10" y="65"/>
                </a:cxn>
                <a:cxn ang="0">
                  <a:pos x="7" y="54"/>
                </a:cxn>
                <a:cxn ang="0">
                  <a:pos x="7" y="29"/>
                </a:cxn>
                <a:cxn ang="0">
                  <a:pos x="10" y="18"/>
                </a:cxn>
                <a:cxn ang="0">
                  <a:pos x="14" y="3"/>
                </a:cxn>
                <a:cxn ang="0">
                  <a:pos x="10" y="7"/>
                </a:cxn>
                <a:cxn ang="0">
                  <a:pos x="7" y="0"/>
                </a:cxn>
              </a:cxnLst>
              <a:rect l="0" t="0" r="r" b="b"/>
              <a:pathLst>
                <a:path w="86" h="176">
                  <a:moveTo>
                    <a:pt x="7" y="0"/>
                  </a:moveTo>
                  <a:lnTo>
                    <a:pt x="3" y="14"/>
                  </a:lnTo>
                  <a:lnTo>
                    <a:pt x="0" y="29"/>
                  </a:lnTo>
                  <a:lnTo>
                    <a:pt x="0" y="54"/>
                  </a:lnTo>
                  <a:lnTo>
                    <a:pt x="3" y="65"/>
                  </a:lnTo>
                  <a:lnTo>
                    <a:pt x="7" y="79"/>
                  </a:lnTo>
                  <a:lnTo>
                    <a:pt x="10" y="90"/>
                  </a:lnTo>
                  <a:lnTo>
                    <a:pt x="14" y="101"/>
                  </a:lnTo>
                  <a:lnTo>
                    <a:pt x="21" y="111"/>
                  </a:lnTo>
                  <a:lnTo>
                    <a:pt x="28" y="122"/>
                  </a:lnTo>
                  <a:lnTo>
                    <a:pt x="36" y="133"/>
                  </a:lnTo>
                  <a:lnTo>
                    <a:pt x="72" y="169"/>
                  </a:lnTo>
                  <a:lnTo>
                    <a:pt x="82" y="176"/>
                  </a:lnTo>
                  <a:lnTo>
                    <a:pt x="86" y="173"/>
                  </a:lnTo>
                  <a:lnTo>
                    <a:pt x="75" y="165"/>
                  </a:lnTo>
                  <a:lnTo>
                    <a:pt x="68" y="155"/>
                  </a:lnTo>
                  <a:lnTo>
                    <a:pt x="57" y="147"/>
                  </a:lnTo>
                  <a:lnTo>
                    <a:pt x="50" y="137"/>
                  </a:lnTo>
                  <a:lnTo>
                    <a:pt x="43" y="129"/>
                  </a:lnTo>
                  <a:lnTo>
                    <a:pt x="36" y="119"/>
                  </a:lnTo>
                  <a:lnTo>
                    <a:pt x="28" y="108"/>
                  </a:lnTo>
                  <a:lnTo>
                    <a:pt x="21" y="97"/>
                  </a:lnTo>
                  <a:lnTo>
                    <a:pt x="18" y="86"/>
                  </a:lnTo>
                  <a:lnTo>
                    <a:pt x="10" y="75"/>
                  </a:lnTo>
                  <a:lnTo>
                    <a:pt x="10" y="65"/>
                  </a:lnTo>
                  <a:lnTo>
                    <a:pt x="7" y="54"/>
                  </a:lnTo>
                  <a:lnTo>
                    <a:pt x="7" y="29"/>
                  </a:lnTo>
                  <a:lnTo>
                    <a:pt x="10" y="18"/>
                  </a:lnTo>
                  <a:lnTo>
                    <a:pt x="14" y="3"/>
                  </a:lnTo>
                  <a:lnTo>
                    <a:pt x="1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0" name="Freeform 418"/>
            <p:cNvSpPr>
              <a:spLocks/>
            </p:cNvSpPr>
            <p:nvPr/>
          </p:nvSpPr>
          <p:spPr bwMode="auto">
            <a:xfrm>
              <a:off x="2707" y="2133"/>
              <a:ext cx="11" cy="3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0" y="29"/>
                </a:cxn>
                <a:cxn ang="0">
                  <a:pos x="3" y="36"/>
                </a:cxn>
                <a:cxn ang="0">
                  <a:pos x="11" y="25"/>
                </a:cxn>
                <a:cxn ang="0">
                  <a:pos x="11" y="18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0" y="4"/>
                </a:cxn>
              </a:cxnLst>
              <a:rect l="0" t="0" r="r" b="b"/>
              <a:pathLst>
                <a:path w="11" h="36">
                  <a:moveTo>
                    <a:pt x="0" y="4"/>
                  </a:moveTo>
                  <a:lnTo>
                    <a:pt x="0" y="11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0" y="29"/>
                  </a:lnTo>
                  <a:lnTo>
                    <a:pt x="3" y="36"/>
                  </a:lnTo>
                  <a:lnTo>
                    <a:pt x="11" y="25"/>
                  </a:lnTo>
                  <a:lnTo>
                    <a:pt x="11" y="18"/>
                  </a:lnTo>
                  <a:lnTo>
                    <a:pt x="7" y="11"/>
                  </a:lnTo>
                  <a:lnTo>
                    <a:pt x="7" y="4"/>
                  </a:lnTo>
                  <a:lnTo>
                    <a:pt x="3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1" name="Freeform 419"/>
            <p:cNvSpPr>
              <a:spLocks/>
            </p:cNvSpPr>
            <p:nvPr/>
          </p:nvSpPr>
          <p:spPr bwMode="auto">
            <a:xfrm>
              <a:off x="2671" y="2101"/>
              <a:ext cx="39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11" y="18"/>
                </a:cxn>
                <a:cxn ang="0">
                  <a:pos x="18" y="21"/>
                </a:cxn>
                <a:cxn ang="0">
                  <a:pos x="25" y="28"/>
                </a:cxn>
                <a:cxn ang="0">
                  <a:pos x="32" y="32"/>
                </a:cxn>
                <a:cxn ang="0">
                  <a:pos x="36" y="36"/>
                </a:cxn>
                <a:cxn ang="0">
                  <a:pos x="39" y="32"/>
                </a:cxn>
                <a:cxn ang="0">
                  <a:pos x="36" y="28"/>
                </a:cxn>
                <a:cxn ang="0">
                  <a:pos x="32" y="21"/>
                </a:cxn>
                <a:cxn ang="0">
                  <a:pos x="25" y="18"/>
                </a:cxn>
                <a:cxn ang="0">
                  <a:pos x="18" y="10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39" h="36">
                  <a:moveTo>
                    <a:pt x="0" y="0"/>
                  </a:moveTo>
                  <a:lnTo>
                    <a:pt x="0" y="7"/>
                  </a:lnTo>
                  <a:lnTo>
                    <a:pt x="11" y="18"/>
                  </a:lnTo>
                  <a:lnTo>
                    <a:pt x="18" y="21"/>
                  </a:lnTo>
                  <a:lnTo>
                    <a:pt x="25" y="28"/>
                  </a:lnTo>
                  <a:lnTo>
                    <a:pt x="32" y="32"/>
                  </a:lnTo>
                  <a:lnTo>
                    <a:pt x="36" y="36"/>
                  </a:lnTo>
                  <a:lnTo>
                    <a:pt x="39" y="32"/>
                  </a:lnTo>
                  <a:lnTo>
                    <a:pt x="36" y="28"/>
                  </a:lnTo>
                  <a:lnTo>
                    <a:pt x="32" y="21"/>
                  </a:lnTo>
                  <a:lnTo>
                    <a:pt x="25" y="18"/>
                  </a:lnTo>
                  <a:lnTo>
                    <a:pt x="18" y="10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2" name="Freeform 420"/>
            <p:cNvSpPr>
              <a:spLocks/>
            </p:cNvSpPr>
            <p:nvPr/>
          </p:nvSpPr>
          <p:spPr bwMode="auto">
            <a:xfrm>
              <a:off x="2671" y="2065"/>
              <a:ext cx="21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4" y="3"/>
                </a:cxn>
                <a:cxn ang="0">
                  <a:pos x="11" y="10"/>
                </a:cxn>
                <a:cxn ang="0">
                  <a:pos x="3" y="18"/>
                </a:cxn>
                <a:cxn ang="0">
                  <a:pos x="0" y="25"/>
                </a:cxn>
                <a:cxn ang="0">
                  <a:pos x="0" y="36"/>
                </a:cxn>
                <a:cxn ang="0">
                  <a:pos x="7" y="36"/>
                </a:cxn>
                <a:cxn ang="0">
                  <a:pos x="7" y="28"/>
                </a:cxn>
                <a:cxn ang="0">
                  <a:pos x="11" y="21"/>
                </a:cxn>
                <a:cxn ang="0">
                  <a:pos x="18" y="14"/>
                </a:cxn>
                <a:cxn ang="0">
                  <a:pos x="21" y="7"/>
                </a:cxn>
                <a:cxn ang="0">
                  <a:pos x="18" y="7"/>
                </a:cxn>
                <a:cxn ang="0">
                  <a:pos x="18" y="0"/>
                </a:cxn>
                <a:cxn ang="0">
                  <a:pos x="14" y="3"/>
                </a:cxn>
                <a:cxn ang="0">
                  <a:pos x="18" y="0"/>
                </a:cxn>
              </a:cxnLst>
              <a:rect l="0" t="0" r="r" b="b"/>
              <a:pathLst>
                <a:path w="21" h="36">
                  <a:moveTo>
                    <a:pt x="18" y="0"/>
                  </a:moveTo>
                  <a:lnTo>
                    <a:pt x="14" y="3"/>
                  </a:lnTo>
                  <a:lnTo>
                    <a:pt x="11" y="10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0" y="36"/>
                  </a:lnTo>
                  <a:lnTo>
                    <a:pt x="7" y="36"/>
                  </a:lnTo>
                  <a:lnTo>
                    <a:pt x="7" y="28"/>
                  </a:lnTo>
                  <a:lnTo>
                    <a:pt x="11" y="21"/>
                  </a:lnTo>
                  <a:lnTo>
                    <a:pt x="18" y="14"/>
                  </a:lnTo>
                  <a:lnTo>
                    <a:pt x="21" y="7"/>
                  </a:lnTo>
                  <a:lnTo>
                    <a:pt x="18" y="7"/>
                  </a:lnTo>
                  <a:lnTo>
                    <a:pt x="18" y="0"/>
                  </a:lnTo>
                  <a:lnTo>
                    <a:pt x="14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3" name="Freeform 421"/>
            <p:cNvSpPr>
              <a:spLocks/>
            </p:cNvSpPr>
            <p:nvPr/>
          </p:nvSpPr>
          <p:spPr bwMode="auto">
            <a:xfrm>
              <a:off x="2689" y="2061"/>
              <a:ext cx="65" cy="18"/>
            </a:xfrm>
            <a:custGeom>
              <a:avLst/>
              <a:gdLst/>
              <a:ahLst/>
              <a:cxnLst>
                <a:cxn ang="0">
                  <a:pos x="65" y="14"/>
                </a:cxn>
                <a:cxn ang="0">
                  <a:pos x="61" y="14"/>
                </a:cxn>
                <a:cxn ang="0">
                  <a:pos x="54" y="11"/>
                </a:cxn>
                <a:cxn ang="0">
                  <a:pos x="47" y="7"/>
                </a:cxn>
                <a:cxn ang="0">
                  <a:pos x="39" y="7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7" y="7"/>
                </a:cxn>
                <a:cxn ang="0">
                  <a:pos x="21" y="7"/>
                </a:cxn>
                <a:cxn ang="0">
                  <a:pos x="29" y="11"/>
                </a:cxn>
                <a:cxn ang="0">
                  <a:pos x="36" y="14"/>
                </a:cxn>
                <a:cxn ang="0">
                  <a:pos x="43" y="14"/>
                </a:cxn>
                <a:cxn ang="0">
                  <a:pos x="54" y="18"/>
                </a:cxn>
                <a:cxn ang="0">
                  <a:pos x="61" y="18"/>
                </a:cxn>
                <a:cxn ang="0">
                  <a:pos x="57" y="18"/>
                </a:cxn>
                <a:cxn ang="0">
                  <a:pos x="65" y="14"/>
                </a:cxn>
                <a:cxn ang="0">
                  <a:pos x="61" y="14"/>
                </a:cxn>
                <a:cxn ang="0">
                  <a:pos x="65" y="14"/>
                </a:cxn>
              </a:cxnLst>
              <a:rect l="0" t="0" r="r" b="b"/>
              <a:pathLst>
                <a:path w="65" h="18">
                  <a:moveTo>
                    <a:pt x="65" y="14"/>
                  </a:moveTo>
                  <a:lnTo>
                    <a:pt x="61" y="14"/>
                  </a:lnTo>
                  <a:lnTo>
                    <a:pt x="54" y="11"/>
                  </a:lnTo>
                  <a:lnTo>
                    <a:pt x="47" y="7"/>
                  </a:lnTo>
                  <a:lnTo>
                    <a:pt x="39" y="7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7" y="7"/>
                  </a:lnTo>
                  <a:lnTo>
                    <a:pt x="21" y="7"/>
                  </a:lnTo>
                  <a:lnTo>
                    <a:pt x="29" y="11"/>
                  </a:lnTo>
                  <a:lnTo>
                    <a:pt x="36" y="14"/>
                  </a:lnTo>
                  <a:lnTo>
                    <a:pt x="43" y="14"/>
                  </a:lnTo>
                  <a:lnTo>
                    <a:pt x="54" y="18"/>
                  </a:lnTo>
                  <a:lnTo>
                    <a:pt x="61" y="18"/>
                  </a:lnTo>
                  <a:lnTo>
                    <a:pt x="57" y="18"/>
                  </a:lnTo>
                  <a:lnTo>
                    <a:pt x="65" y="14"/>
                  </a:lnTo>
                  <a:lnTo>
                    <a:pt x="61" y="14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4" name="Freeform 422"/>
            <p:cNvSpPr>
              <a:spLocks/>
            </p:cNvSpPr>
            <p:nvPr/>
          </p:nvSpPr>
          <p:spPr bwMode="auto">
            <a:xfrm>
              <a:off x="2746" y="2075"/>
              <a:ext cx="22" cy="29"/>
            </a:xfrm>
            <a:custGeom>
              <a:avLst/>
              <a:gdLst/>
              <a:ahLst/>
              <a:cxnLst>
                <a:cxn ang="0">
                  <a:pos x="18" y="22"/>
                </a:cxn>
                <a:cxn ang="0">
                  <a:pos x="18" y="29"/>
                </a:cxn>
                <a:cxn ang="0">
                  <a:pos x="22" y="22"/>
                </a:cxn>
                <a:cxn ang="0">
                  <a:pos x="18" y="11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11" y="15"/>
                </a:cxn>
                <a:cxn ang="0">
                  <a:pos x="15" y="22"/>
                </a:cxn>
                <a:cxn ang="0">
                  <a:pos x="11" y="26"/>
                </a:cxn>
                <a:cxn ang="0">
                  <a:pos x="15" y="29"/>
                </a:cxn>
                <a:cxn ang="0">
                  <a:pos x="11" y="26"/>
                </a:cxn>
                <a:cxn ang="0">
                  <a:pos x="15" y="29"/>
                </a:cxn>
                <a:cxn ang="0">
                  <a:pos x="18" y="22"/>
                </a:cxn>
              </a:cxnLst>
              <a:rect l="0" t="0" r="r" b="b"/>
              <a:pathLst>
                <a:path w="22" h="29">
                  <a:moveTo>
                    <a:pt x="18" y="22"/>
                  </a:moveTo>
                  <a:lnTo>
                    <a:pt x="18" y="29"/>
                  </a:lnTo>
                  <a:lnTo>
                    <a:pt x="22" y="22"/>
                  </a:lnTo>
                  <a:lnTo>
                    <a:pt x="18" y="11"/>
                  </a:lnTo>
                  <a:lnTo>
                    <a:pt x="8" y="0"/>
                  </a:lnTo>
                  <a:lnTo>
                    <a:pt x="0" y="4"/>
                  </a:lnTo>
                  <a:lnTo>
                    <a:pt x="11" y="15"/>
                  </a:lnTo>
                  <a:lnTo>
                    <a:pt x="15" y="22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5" name="Freeform 423"/>
            <p:cNvSpPr>
              <a:spLocks/>
            </p:cNvSpPr>
            <p:nvPr/>
          </p:nvSpPr>
          <p:spPr bwMode="auto">
            <a:xfrm>
              <a:off x="2995" y="2097"/>
              <a:ext cx="61" cy="79"/>
            </a:xfrm>
            <a:custGeom>
              <a:avLst/>
              <a:gdLst/>
              <a:ahLst/>
              <a:cxnLst>
                <a:cxn ang="0">
                  <a:pos x="61" y="36"/>
                </a:cxn>
                <a:cxn ang="0">
                  <a:pos x="25" y="79"/>
                </a:cxn>
                <a:cxn ang="0">
                  <a:pos x="0" y="40"/>
                </a:cxn>
                <a:cxn ang="0">
                  <a:pos x="3" y="29"/>
                </a:cxn>
                <a:cxn ang="0">
                  <a:pos x="7" y="18"/>
                </a:cxn>
                <a:cxn ang="0">
                  <a:pos x="10" y="11"/>
                </a:cxn>
                <a:cxn ang="0">
                  <a:pos x="14" y="0"/>
                </a:cxn>
                <a:cxn ang="0">
                  <a:pos x="21" y="4"/>
                </a:cxn>
                <a:cxn ang="0">
                  <a:pos x="28" y="7"/>
                </a:cxn>
                <a:cxn ang="0">
                  <a:pos x="36" y="11"/>
                </a:cxn>
                <a:cxn ang="0">
                  <a:pos x="43" y="14"/>
                </a:cxn>
                <a:cxn ang="0">
                  <a:pos x="46" y="18"/>
                </a:cxn>
                <a:cxn ang="0">
                  <a:pos x="54" y="22"/>
                </a:cxn>
                <a:cxn ang="0">
                  <a:pos x="57" y="29"/>
                </a:cxn>
                <a:cxn ang="0">
                  <a:pos x="61" y="36"/>
                </a:cxn>
              </a:cxnLst>
              <a:rect l="0" t="0" r="r" b="b"/>
              <a:pathLst>
                <a:path w="61" h="79">
                  <a:moveTo>
                    <a:pt x="61" y="36"/>
                  </a:moveTo>
                  <a:lnTo>
                    <a:pt x="25" y="79"/>
                  </a:lnTo>
                  <a:lnTo>
                    <a:pt x="0" y="40"/>
                  </a:lnTo>
                  <a:lnTo>
                    <a:pt x="3" y="29"/>
                  </a:lnTo>
                  <a:lnTo>
                    <a:pt x="7" y="18"/>
                  </a:lnTo>
                  <a:lnTo>
                    <a:pt x="10" y="11"/>
                  </a:lnTo>
                  <a:lnTo>
                    <a:pt x="14" y="0"/>
                  </a:lnTo>
                  <a:lnTo>
                    <a:pt x="21" y="4"/>
                  </a:lnTo>
                  <a:lnTo>
                    <a:pt x="28" y="7"/>
                  </a:lnTo>
                  <a:lnTo>
                    <a:pt x="36" y="11"/>
                  </a:lnTo>
                  <a:lnTo>
                    <a:pt x="43" y="14"/>
                  </a:lnTo>
                  <a:lnTo>
                    <a:pt x="46" y="18"/>
                  </a:lnTo>
                  <a:lnTo>
                    <a:pt x="54" y="22"/>
                  </a:lnTo>
                  <a:lnTo>
                    <a:pt x="57" y="29"/>
                  </a:lnTo>
                  <a:lnTo>
                    <a:pt x="6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6" name="Freeform 424"/>
            <p:cNvSpPr>
              <a:spLocks/>
            </p:cNvSpPr>
            <p:nvPr/>
          </p:nvSpPr>
          <p:spPr bwMode="auto">
            <a:xfrm>
              <a:off x="3016" y="2129"/>
              <a:ext cx="43" cy="54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7" y="51"/>
                </a:cxn>
                <a:cxn ang="0">
                  <a:pos x="43" y="4"/>
                </a:cxn>
                <a:cxn ang="0">
                  <a:pos x="36" y="0"/>
                </a:cxn>
                <a:cxn ang="0">
                  <a:pos x="0" y="47"/>
                </a:cxn>
                <a:cxn ang="0">
                  <a:pos x="7" y="47"/>
                </a:cxn>
                <a:cxn ang="0">
                  <a:pos x="0" y="51"/>
                </a:cxn>
                <a:cxn ang="0">
                  <a:pos x="4" y="54"/>
                </a:cxn>
                <a:cxn ang="0">
                  <a:pos x="7" y="51"/>
                </a:cxn>
                <a:cxn ang="0">
                  <a:pos x="0" y="51"/>
                </a:cxn>
              </a:cxnLst>
              <a:rect l="0" t="0" r="r" b="b"/>
              <a:pathLst>
                <a:path w="43" h="54">
                  <a:moveTo>
                    <a:pt x="0" y="51"/>
                  </a:moveTo>
                  <a:lnTo>
                    <a:pt x="7" y="51"/>
                  </a:lnTo>
                  <a:lnTo>
                    <a:pt x="43" y="4"/>
                  </a:lnTo>
                  <a:lnTo>
                    <a:pt x="36" y="0"/>
                  </a:lnTo>
                  <a:lnTo>
                    <a:pt x="0" y="47"/>
                  </a:lnTo>
                  <a:lnTo>
                    <a:pt x="7" y="47"/>
                  </a:lnTo>
                  <a:lnTo>
                    <a:pt x="0" y="51"/>
                  </a:lnTo>
                  <a:lnTo>
                    <a:pt x="4" y="54"/>
                  </a:lnTo>
                  <a:lnTo>
                    <a:pt x="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7" name="Freeform 425"/>
            <p:cNvSpPr>
              <a:spLocks/>
            </p:cNvSpPr>
            <p:nvPr/>
          </p:nvSpPr>
          <p:spPr bwMode="auto">
            <a:xfrm>
              <a:off x="2991" y="2137"/>
              <a:ext cx="32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25" y="43"/>
                </a:cxn>
                <a:cxn ang="0">
                  <a:pos x="32" y="39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2" h="43">
                  <a:moveTo>
                    <a:pt x="0" y="0"/>
                  </a:moveTo>
                  <a:lnTo>
                    <a:pt x="0" y="3"/>
                  </a:lnTo>
                  <a:lnTo>
                    <a:pt x="25" y="43"/>
                  </a:lnTo>
                  <a:lnTo>
                    <a:pt x="32" y="3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8" name="Freeform 426"/>
            <p:cNvSpPr>
              <a:spLocks/>
            </p:cNvSpPr>
            <p:nvPr/>
          </p:nvSpPr>
          <p:spPr bwMode="auto">
            <a:xfrm>
              <a:off x="2991" y="2093"/>
              <a:ext cx="22" cy="44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8" y="4"/>
                </a:cxn>
                <a:cxn ang="0">
                  <a:pos x="11" y="15"/>
                </a:cxn>
                <a:cxn ang="0">
                  <a:pos x="7" y="22"/>
                </a:cxn>
                <a:cxn ang="0">
                  <a:pos x="4" y="33"/>
                </a:cxn>
                <a:cxn ang="0">
                  <a:pos x="0" y="44"/>
                </a:cxn>
                <a:cxn ang="0">
                  <a:pos x="7" y="44"/>
                </a:cxn>
                <a:cxn ang="0">
                  <a:pos x="11" y="36"/>
                </a:cxn>
                <a:cxn ang="0">
                  <a:pos x="14" y="26"/>
                </a:cxn>
                <a:cxn ang="0">
                  <a:pos x="18" y="15"/>
                </a:cxn>
                <a:cxn ang="0">
                  <a:pos x="22" y="4"/>
                </a:cxn>
                <a:cxn ang="0">
                  <a:pos x="18" y="8"/>
                </a:cxn>
                <a:cxn ang="0">
                  <a:pos x="22" y="0"/>
                </a:cxn>
                <a:cxn ang="0">
                  <a:pos x="18" y="0"/>
                </a:cxn>
                <a:cxn ang="0">
                  <a:pos x="18" y="4"/>
                </a:cxn>
                <a:cxn ang="0">
                  <a:pos x="22" y="0"/>
                </a:cxn>
              </a:cxnLst>
              <a:rect l="0" t="0" r="r" b="b"/>
              <a:pathLst>
                <a:path w="22" h="44">
                  <a:moveTo>
                    <a:pt x="22" y="0"/>
                  </a:moveTo>
                  <a:lnTo>
                    <a:pt x="18" y="4"/>
                  </a:lnTo>
                  <a:lnTo>
                    <a:pt x="11" y="15"/>
                  </a:lnTo>
                  <a:lnTo>
                    <a:pt x="7" y="22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6"/>
                  </a:lnTo>
                  <a:lnTo>
                    <a:pt x="14" y="26"/>
                  </a:lnTo>
                  <a:lnTo>
                    <a:pt x="18" y="15"/>
                  </a:lnTo>
                  <a:lnTo>
                    <a:pt x="22" y="4"/>
                  </a:lnTo>
                  <a:lnTo>
                    <a:pt x="18" y="8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79" name="Freeform 427"/>
            <p:cNvSpPr>
              <a:spLocks/>
            </p:cNvSpPr>
            <p:nvPr/>
          </p:nvSpPr>
          <p:spPr bwMode="auto">
            <a:xfrm>
              <a:off x="3009" y="2093"/>
              <a:ext cx="54" cy="40"/>
            </a:xfrm>
            <a:custGeom>
              <a:avLst/>
              <a:gdLst/>
              <a:ahLst/>
              <a:cxnLst>
                <a:cxn ang="0">
                  <a:pos x="50" y="40"/>
                </a:cxn>
                <a:cxn ang="0">
                  <a:pos x="50" y="36"/>
                </a:cxn>
                <a:cxn ang="0">
                  <a:pos x="47" y="29"/>
                </a:cxn>
                <a:cxn ang="0">
                  <a:pos x="40" y="26"/>
                </a:cxn>
                <a:cxn ang="0">
                  <a:pos x="29" y="15"/>
                </a:cxn>
                <a:cxn ang="0">
                  <a:pos x="22" y="11"/>
                </a:cxn>
                <a:cxn ang="0">
                  <a:pos x="18" y="8"/>
                </a:cxn>
                <a:cxn ang="0">
                  <a:pos x="11" y="4"/>
                </a:cxn>
                <a:cxn ang="0">
                  <a:pos x="4" y="0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14" y="15"/>
                </a:cxn>
                <a:cxn ang="0">
                  <a:pos x="18" y="18"/>
                </a:cxn>
                <a:cxn ang="0">
                  <a:pos x="25" y="22"/>
                </a:cxn>
                <a:cxn ang="0">
                  <a:pos x="32" y="26"/>
                </a:cxn>
                <a:cxn ang="0">
                  <a:pos x="36" y="29"/>
                </a:cxn>
                <a:cxn ang="0">
                  <a:pos x="40" y="36"/>
                </a:cxn>
                <a:cxn ang="0">
                  <a:pos x="43" y="40"/>
                </a:cxn>
                <a:cxn ang="0">
                  <a:pos x="43" y="36"/>
                </a:cxn>
                <a:cxn ang="0">
                  <a:pos x="50" y="40"/>
                </a:cxn>
                <a:cxn ang="0">
                  <a:pos x="54" y="40"/>
                </a:cxn>
                <a:cxn ang="0">
                  <a:pos x="50" y="36"/>
                </a:cxn>
                <a:cxn ang="0">
                  <a:pos x="50" y="40"/>
                </a:cxn>
              </a:cxnLst>
              <a:rect l="0" t="0" r="r" b="b"/>
              <a:pathLst>
                <a:path w="54" h="40">
                  <a:moveTo>
                    <a:pt x="50" y="40"/>
                  </a:moveTo>
                  <a:lnTo>
                    <a:pt x="50" y="36"/>
                  </a:lnTo>
                  <a:lnTo>
                    <a:pt x="47" y="29"/>
                  </a:lnTo>
                  <a:lnTo>
                    <a:pt x="40" y="26"/>
                  </a:lnTo>
                  <a:lnTo>
                    <a:pt x="29" y="15"/>
                  </a:lnTo>
                  <a:lnTo>
                    <a:pt x="22" y="11"/>
                  </a:lnTo>
                  <a:lnTo>
                    <a:pt x="18" y="8"/>
                  </a:lnTo>
                  <a:lnTo>
                    <a:pt x="11" y="4"/>
                  </a:lnTo>
                  <a:lnTo>
                    <a:pt x="4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18" y="18"/>
                  </a:lnTo>
                  <a:lnTo>
                    <a:pt x="25" y="22"/>
                  </a:lnTo>
                  <a:lnTo>
                    <a:pt x="32" y="26"/>
                  </a:lnTo>
                  <a:lnTo>
                    <a:pt x="36" y="29"/>
                  </a:lnTo>
                  <a:lnTo>
                    <a:pt x="40" y="36"/>
                  </a:lnTo>
                  <a:lnTo>
                    <a:pt x="43" y="40"/>
                  </a:lnTo>
                  <a:lnTo>
                    <a:pt x="43" y="36"/>
                  </a:lnTo>
                  <a:lnTo>
                    <a:pt x="50" y="40"/>
                  </a:lnTo>
                  <a:lnTo>
                    <a:pt x="54" y="40"/>
                  </a:lnTo>
                  <a:lnTo>
                    <a:pt x="50" y="36"/>
                  </a:lnTo>
                  <a:lnTo>
                    <a:pt x="5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0" name="Freeform 428"/>
            <p:cNvSpPr>
              <a:spLocks/>
            </p:cNvSpPr>
            <p:nvPr/>
          </p:nvSpPr>
          <p:spPr bwMode="auto">
            <a:xfrm>
              <a:off x="2786" y="2144"/>
              <a:ext cx="313" cy="461"/>
            </a:xfrm>
            <a:custGeom>
              <a:avLst/>
              <a:gdLst/>
              <a:ahLst/>
              <a:cxnLst>
                <a:cxn ang="0">
                  <a:pos x="313" y="353"/>
                </a:cxn>
                <a:cxn ang="0">
                  <a:pos x="306" y="356"/>
                </a:cxn>
                <a:cxn ang="0">
                  <a:pos x="302" y="363"/>
                </a:cxn>
                <a:cxn ang="0">
                  <a:pos x="295" y="374"/>
                </a:cxn>
                <a:cxn ang="0">
                  <a:pos x="270" y="403"/>
                </a:cxn>
                <a:cxn ang="0">
                  <a:pos x="241" y="435"/>
                </a:cxn>
                <a:cxn ang="0">
                  <a:pos x="216" y="450"/>
                </a:cxn>
                <a:cxn ang="0">
                  <a:pos x="126" y="378"/>
                </a:cxn>
                <a:cxn ang="0">
                  <a:pos x="119" y="389"/>
                </a:cxn>
                <a:cxn ang="0">
                  <a:pos x="111" y="403"/>
                </a:cxn>
                <a:cxn ang="0">
                  <a:pos x="104" y="414"/>
                </a:cxn>
                <a:cxn ang="0">
                  <a:pos x="97" y="425"/>
                </a:cxn>
                <a:cxn ang="0">
                  <a:pos x="94" y="432"/>
                </a:cxn>
                <a:cxn ang="0">
                  <a:pos x="83" y="446"/>
                </a:cxn>
                <a:cxn ang="0">
                  <a:pos x="79" y="457"/>
                </a:cxn>
                <a:cxn ang="0">
                  <a:pos x="61" y="457"/>
                </a:cxn>
                <a:cxn ang="0">
                  <a:pos x="43" y="443"/>
                </a:cxn>
                <a:cxn ang="0">
                  <a:pos x="25" y="425"/>
                </a:cxn>
                <a:cxn ang="0">
                  <a:pos x="7" y="407"/>
                </a:cxn>
                <a:cxn ang="0">
                  <a:pos x="4" y="360"/>
                </a:cxn>
                <a:cxn ang="0">
                  <a:pos x="11" y="349"/>
                </a:cxn>
                <a:cxn ang="0">
                  <a:pos x="14" y="320"/>
                </a:cxn>
                <a:cxn ang="0">
                  <a:pos x="54" y="212"/>
                </a:cxn>
                <a:cxn ang="0">
                  <a:pos x="122" y="209"/>
                </a:cxn>
                <a:cxn ang="0">
                  <a:pos x="137" y="205"/>
                </a:cxn>
                <a:cxn ang="0">
                  <a:pos x="151" y="198"/>
                </a:cxn>
                <a:cxn ang="0">
                  <a:pos x="165" y="180"/>
                </a:cxn>
                <a:cxn ang="0">
                  <a:pos x="169" y="155"/>
                </a:cxn>
                <a:cxn ang="0">
                  <a:pos x="180" y="126"/>
                </a:cxn>
                <a:cxn ang="0">
                  <a:pos x="198" y="101"/>
                </a:cxn>
                <a:cxn ang="0">
                  <a:pos x="216" y="75"/>
                </a:cxn>
                <a:cxn ang="0">
                  <a:pos x="241" y="47"/>
                </a:cxn>
                <a:cxn ang="0">
                  <a:pos x="245" y="39"/>
                </a:cxn>
                <a:cxn ang="0">
                  <a:pos x="273" y="0"/>
                </a:cxn>
                <a:cxn ang="0">
                  <a:pos x="270" y="39"/>
                </a:cxn>
                <a:cxn ang="0">
                  <a:pos x="273" y="79"/>
                </a:cxn>
                <a:cxn ang="0">
                  <a:pos x="281" y="122"/>
                </a:cxn>
                <a:cxn ang="0">
                  <a:pos x="291" y="162"/>
                </a:cxn>
              </a:cxnLst>
              <a:rect l="0" t="0" r="r" b="b"/>
              <a:pathLst>
                <a:path w="313" h="461">
                  <a:moveTo>
                    <a:pt x="291" y="162"/>
                  </a:moveTo>
                  <a:lnTo>
                    <a:pt x="313" y="353"/>
                  </a:lnTo>
                  <a:lnTo>
                    <a:pt x="309" y="356"/>
                  </a:lnTo>
                  <a:lnTo>
                    <a:pt x="306" y="356"/>
                  </a:lnTo>
                  <a:lnTo>
                    <a:pt x="302" y="360"/>
                  </a:lnTo>
                  <a:lnTo>
                    <a:pt x="302" y="363"/>
                  </a:lnTo>
                  <a:lnTo>
                    <a:pt x="295" y="371"/>
                  </a:lnTo>
                  <a:lnTo>
                    <a:pt x="295" y="374"/>
                  </a:lnTo>
                  <a:lnTo>
                    <a:pt x="281" y="389"/>
                  </a:lnTo>
                  <a:lnTo>
                    <a:pt x="270" y="403"/>
                  </a:lnTo>
                  <a:lnTo>
                    <a:pt x="263" y="414"/>
                  </a:lnTo>
                  <a:lnTo>
                    <a:pt x="241" y="435"/>
                  </a:lnTo>
                  <a:lnTo>
                    <a:pt x="230" y="443"/>
                  </a:lnTo>
                  <a:lnTo>
                    <a:pt x="216" y="450"/>
                  </a:lnTo>
                  <a:lnTo>
                    <a:pt x="205" y="453"/>
                  </a:lnTo>
                  <a:lnTo>
                    <a:pt x="126" y="378"/>
                  </a:lnTo>
                  <a:lnTo>
                    <a:pt x="122" y="385"/>
                  </a:lnTo>
                  <a:lnTo>
                    <a:pt x="119" y="389"/>
                  </a:lnTo>
                  <a:lnTo>
                    <a:pt x="115" y="396"/>
                  </a:lnTo>
                  <a:lnTo>
                    <a:pt x="111" y="403"/>
                  </a:lnTo>
                  <a:lnTo>
                    <a:pt x="108" y="407"/>
                  </a:lnTo>
                  <a:lnTo>
                    <a:pt x="104" y="414"/>
                  </a:lnTo>
                  <a:lnTo>
                    <a:pt x="104" y="417"/>
                  </a:lnTo>
                  <a:lnTo>
                    <a:pt x="97" y="425"/>
                  </a:lnTo>
                  <a:lnTo>
                    <a:pt x="97" y="428"/>
                  </a:lnTo>
                  <a:lnTo>
                    <a:pt x="94" y="432"/>
                  </a:lnTo>
                  <a:lnTo>
                    <a:pt x="90" y="439"/>
                  </a:lnTo>
                  <a:lnTo>
                    <a:pt x="83" y="446"/>
                  </a:lnTo>
                  <a:lnTo>
                    <a:pt x="83" y="450"/>
                  </a:lnTo>
                  <a:lnTo>
                    <a:pt x="79" y="457"/>
                  </a:lnTo>
                  <a:lnTo>
                    <a:pt x="72" y="461"/>
                  </a:lnTo>
                  <a:lnTo>
                    <a:pt x="61" y="457"/>
                  </a:lnTo>
                  <a:lnTo>
                    <a:pt x="54" y="450"/>
                  </a:lnTo>
                  <a:lnTo>
                    <a:pt x="43" y="443"/>
                  </a:lnTo>
                  <a:lnTo>
                    <a:pt x="32" y="435"/>
                  </a:lnTo>
                  <a:lnTo>
                    <a:pt x="25" y="425"/>
                  </a:lnTo>
                  <a:lnTo>
                    <a:pt x="18" y="414"/>
                  </a:lnTo>
                  <a:lnTo>
                    <a:pt x="7" y="407"/>
                  </a:lnTo>
                  <a:lnTo>
                    <a:pt x="0" y="396"/>
                  </a:lnTo>
                  <a:lnTo>
                    <a:pt x="4" y="360"/>
                  </a:lnTo>
                  <a:lnTo>
                    <a:pt x="11" y="360"/>
                  </a:lnTo>
                  <a:lnTo>
                    <a:pt x="11" y="349"/>
                  </a:lnTo>
                  <a:lnTo>
                    <a:pt x="14" y="338"/>
                  </a:lnTo>
                  <a:lnTo>
                    <a:pt x="14" y="320"/>
                  </a:lnTo>
                  <a:lnTo>
                    <a:pt x="25" y="320"/>
                  </a:lnTo>
                  <a:lnTo>
                    <a:pt x="54" y="212"/>
                  </a:lnTo>
                  <a:lnTo>
                    <a:pt x="115" y="212"/>
                  </a:lnTo>
                  <a:lnTo>
                    <a:pt x="122" y="209"/>
                  </a:lnTo>
                  <a:lnTo>
                    <a:pt x="129" y="209"/>
                  </a:lnTo>
                  <a:lnTo>
                    <a:pt x="137" y="205"/>
                  </a:lnTo>
                  <a:lnTo>
                    <a:pt x="144" y="201"/>
                  </a:lnTo>
                  <a:lnTo>
                    <a:pt x="151" y="198"/>
                  </a:lnTo>
                  <a:lnTo>
                    <a:pt x="162" y="187"/>
                  </a:lnTo>
                  <a:lnTo>
                    <a:pt x="165" y="180"/>
                  </a:lnTo>
                  <a:lnTo>
                    <a:pt x="169" y="169"/>
                  </a:lnTo>
                  <a:lnTo>
                    <a:pt x="169" y="155"/>
                  </a:lnTo>
                  <a:lnTo>
                    <a:pt x="173" y="140"/>
                  </a:lnTo>
                  <a:lnTo>
                    <a:pt x="180" y="126"/>
                  </a:lnTo>
                  <a:lnTo>
                    <a:pt x="187" y="111"/>
                  </a:lnTo>
                  <a:lnTo>
                    <a:pt x="198" y="101"/>
                  </a:lnTo>
                  <a:lnTo>
                    <a:pt x="205" y="90"/>
                  </a:lnTo>
                  <a:lnTo>
                    <a:pt x="216" y="75"/>
                  </a:lnTo>
                  <a:lnTo>
                    <a:pt x="223" y="65"/>
                  </a:lnTo>
                  <a:lnTo>
                    <a:pt x="241" y="47"/>
                  </a:lnTo>
                  <a:lnTo>
                    <a:pt x="241" y="43"/>
                  </a:lnTo>
                  <a:lnTo>
                    <a:pt x="245" y="39"/>
                  </a:lnTo>
                  <a:lnTo>
                    <a:pt x="248" y="32"/>
                  </a:lnTo>
                  <a:lnTo>
                    <a:pt x="273" y="0"/>
                  </a:lnTo>
                  <a:lnTo>
                    <a:pt x="273" y="18"/>
                  </a:lnTo>
                  <a:lnTo>
                    <a:pt x="270" y="39"/>
                  </a:lnTo>
                  <a:lnTo>
                    <a:pt x="270" y="61"/>
                  </a:lnTo>
                  <a:lnTo>
                    <a:pt x="273" y="79"/>
                  </a:lnTo>
                  <a:lnTo>
                    <a:pt x="277" y="101"/>
                  </a:lnTo>
                  <a:lnTo>
                    <a:pt x="281" y="122"/>
                  </a:lnTo>
                  <a:lnTo>
                    <a:pt x="284" y="140"/>
                  </a:lnTo>
                  <a:lnTo>
                    <a:pt x="291" y="1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1" name="Freeform 429"/>
            <p:cNvSpPr>
              <a:spLocks/>
            </p:cNvSpPr>
            <p:nvPr/>
          </p:nvSpPr>
          <p:spPr bwMode="auto">
            <a:xfrm>
              <a:off x="3074" y="2306"/>
              <a:ext cx="29" cy="194"/>
            </a:xfrm>
            <a:custGeom>
              <a:avLst/>
              <a:gdLst/>
              <a:ahLst/>
              <a:cxnLst>
                <a:cxn ang="0">
                  <a:pos x="25" y="194"/>
                </a:cxn>
                <a:cxn ang="0">
                  <a:pos x="29" y="191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21" y="191"/>
                </a:cxn>
                <a:cxn ang="0">
                  <a:pos x="25" y="187"/>
                </a:cxn>
                <a:cxn ang="0">
                  <a:pos x="25" y="194"/>
                </a:cxn>
                <a:cxn ang="0">
                  <a:pos x="29" y="194"/>
                </a:cxn>
                <a:cxn ang="0">
                  <a:pos x="29" y="191"/>
                </a:cxn>
                <a:cxn ang="0">
                  <a:pos x="25" y="194"/>
                </a:cxn>
              </a:cxnLst>
              <a:rect l="0" t="0" r="r" b="b"/>
              <a:pathLst>
                <a:path w="29" h="194">
                  <a:moveTo>
                    <a:pt x="25" y="194"/>
                  </a:moveTo>
                  <a:lnTo>
                    <a:pt x="29" y="191"/>
                  </a:lnTo>
                  <a:lnTo>
                    <a:pt x="7" y="0"/>
                  </a:lnTo>
                  <a:lnTo>
                    <a:pt x="0" y="0"/>
                  </a:lnTo>
                  <a:lnTo>
                    <a:pt x="21" y="191"/>
                  </a:lnTo>
                  <a:lnTo>
                    <a:pt x="25" y="187"/>
                  </a:lnTo>
                  <a:lnTo>
                    <a:pt x="25" y="194"/>
                  </a:lnTo>
                  <a:lnTo>
                    <a:pt x="29" y="194"/>
                  </a:lnTo>
                  <a:lnTo>
                    <a:pt x="29" y="191"/>
                  </a:lnTo>
                  <a:lnTo>
                    <a:pt x="25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2" name="Freeform 430"/>
            <p:cNvSpPr>
              <a:spLocks/>
            </p:cNvSpPr>
            <p:nvPr/>
          </p:nvSpPr>
          <p:spPr bwMode="auto">
            <a:xfrm>
              <a:off x="3074" y="2493"/>
              <a:ext cx="25" cy="32"/>
            </a:xfrm>
            <a:custGeom>
              <a:avLst/>
              <a:gdLst/>
              <a:ahLst/>
              <a:cxnLst>
                <a:cxn ang="0">
                  <a:pos x="7" y="32"/>
                </a:cxn>
                <a:cxn ang="0">
                  <a:pos x="7" y="29"/>
                </a:cxn>
                <a:cxn ang="0">
                  <a:pos x="14" y="22"/>
                </a:cxn>
                <a:cxn ang="0">
                  <a:pos x="14" y="18"/>
                </a:cxn>
                <a:cxn ang="0">
                  <a:pos x="18" y="14"/>
                </a:cxn>
                <a:cxn ang="0">
                  <a:pos x="18" y="11"/>
                </a:cxn>
                <a:cxn ang="0">
                  <a:pos x="21" y="11"/>
                </a:cxn>
                <a:cxn ang="0">
                  <a:pos x="25" y="7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11"/>
                </a:cxn>
                <a:cxn ang="0">
                  <a:pos x="11" y="14"/>
                </a:cxn>
                <a:cxn ang="0">
                  <a:pos x="3" y="22"/>
                </a:cxn>
                <a:cxn ang="0">
                  <a:pos x="3" y="25"/>
                </a:cxn>
                <a:cxn ang="0">
                  <a:pos x="0" y="29"/>
                </a:cxn>
                <a:cxn ang="0">
                  <a:pos x="7" y="32"/>
                </a:cxn>
              </a:cxnLst>
              <a:rect l="0" t="0" r="r" b="b"/>
              <a:pathLst>
                <a:path w="25" h="32">
                  <a:moveTo>
                    <a:pt x="7" y="32"/>
                  </a:moveTo>
                  <a:lnTo>
                    <a:pt x="7" y="29"/>
                  </a:lnTo>
                  <a:lnTo>
                    <a:pt x="14" y="22"/>
                  </a:lnTo>
                  <a:lnTo>
                    <a:pt x="14" y="18"/>
                  </a:lnTo>
                  <a:lnTo>
                    <a:pt x="18" y="14"/>
                  </a:lnTo>
                  <a:lnTo>
                    <a:pt x="18" y="11"/>
                  </a:lnTo>
                  <a:lnTo>
                    <a:pt x="21" y="11"/>
                  </a:lnTo>
                  <a:lnTo>
                    <a:pt x="25" y="7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3" y="22"/>
                  </a:lnTo>
                  <a:lnTo>
                    <a:pt x="3" y="25"/>
                  </a:lnTo>
                  <a:lnTo>
                    <a:pt x="0" y="29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3" name="Freeform 431"/>
            <p:cNvSpPr>
              <a:spLocks/>
            </p:cNvSpPr>
            <p:nvPr/>
          </p:nvSpPr>
          <p:spPr bwMode="auto">
            <a:xfrm>
              <a:off x="2987" y="2522"/>
              <a:ext cx="94" cy="83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4" y="83"/>
                </a:cxn>
                <a:cxn ang="0">
                  <a:pos x="18" y="75"/>
                </a:cxn>
                <a:cxn ang="0">
                  <a:pos x="29" y="68"/>
                </a:cxn>
                <a:cxn ang="0">
                  <a:pos x="40" y="61"/>
                </a:cxn>
                <a:cxn ang="0">
                  <a:pos x="54" y="50"/>
                </a:cxn>
                <a:cxn ang="0">
                  <a:pos x="62" y="36"/>
                </a:cxn>
                <a:cxn ang="0">
                  <a:pos x="94" y="3"/>
                </a:cxn>
                <a:cxn ang="0">
                  <a:pos x="87" y="0"/>
                </a:cxn>
                <a:cxn ang="0">
                  <a:pos x="76" y="11"/>
                </a:cxn>
                <a:cxn ang="0">
                  <a:pos x="69" y="21"/>
                </a:cxn>
                <a:cxn ang="0">
                  <a:pos x="36" y="54"/>
                </a:cxn>
                <a:cxn ang="0">
                  <a:pos x="26" y="61"/>
                </a:cxn>
                <a:cxn ang="0">
                  <a:pos x="15" y="68"/>
                </a:cxn>
                <a:cxn ang="0">
                  <a:pos x="0" y="72"/>
                </a:cxn>
                <a:cxn ang="0">
                  <a:pos x="4" y="75"/>
                </a:cxn>
                <a:cxn ang="0">
                  <a:pos x="0" y="79"/>
                </a:cxn>
                <a:cxn ang="0">
                  <a:pos x="0" y="83"/>
                </a:cxn>
                <a:cxn ang="0">
                  <a:pos x="4" y="83"/>
                </a:cxn>
                <a:cxn ang="0">
                  <a:pos x="0" y="79"/>
                </a:cxn>
              </a:cxnLst>
              <a:rect l="0" t="0" r="r" b="b"/>
              <a:pathLst>
                <a:path w="94" h="83">
                  <a:moveTo>
                    <a:pt x="0" y="79"/>
                  </a:moveTo>
                  <a:lnTo>
                    <a:pt x="4" y="83"/>
                  </a:lnTo>
                  <a:lnTo>
                    <a:pt x="18" y="75"/>
                  </a:lnTo>
                  <a:lnTo>
                    <a:pt x="29" y="68"/>
                  </a:lnTo>
                  <a:lnTo>
                    <a:pt x="40" y="61"/>
                  </a:lnTo>
                  <a:lnTo>
                    <a:pt x="54" y="50"/>
                  </a:lnTo>
                  <a:lnTo>
                    <a:pt x="62" y="36"/>
                  </a:lnTo>
                  <a:lnTo>
                    <a:pt x="94" y="3"/>
                  </a:lnTo>
                  <a:lnTo>
                    <a:pt x="87" y="0"/>
                  </a:lnTo>
                  <a:lnTo>
                    <a:pt x="76" y="11"/>
                  </a:lnTo>
                  <a:lnTo>
                    <a:pt x="69" y="21"/>
                  </a:lnTo>
                  <a:lnTo>
                    <a:pt x="36" y="54"/>
                  </a:lnTo>
                  <a:lnTo>
                    <a:pt x="26" y="61"/>
                  </a:lnTo>
                  <a:lnTo>
                    <a:pt x="15" y="68"/>
                  </a:lnTo>
                  <a:lnTo>
                    <a:pt x="0" y="72"/>
                  </a:lnTo>
                  <a:lnTo>
                    <a:pt x="4" y="75"/>
                  </a:lnTo>
                  <a:lnTo>
                    <a:pt x="0" y="79"/>
                  </a:lnTo>
                  <a:lnTo>
                    <a:pt x="0" y="83"/>
                  </a:lnTo>
                  <a:lnTo>
                    <a:pt x="4" y="83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4" name="Freeform 432"/>
            <p:cNvSpPr>
              <a:spLocks/>
            </p:cNvSpPr>
            <p:nvPr/>
          </p:nvSpPr>
          <p:spPr bwMode="auto">
            <a:xfrm>
              <a:off x="2912" y="2518"/>
              <a:ext cx="79" cy="83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0" y="7"/>
                </a:cxn>
                <a:cxn ang="0">
                  <a:pos x="75" y="83"/>
                </a:cxn>
                <a:cxn ang="0">
                  <a:pos x="79" y="79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79" h="83">
                  <a:moveTo>
                    <a:pt x="3" y="7"/>
                  </a:moveTo>
                  <a:lnTo>
                    <a:pt x="0" y="7"/>
                  </a:lnTo>
                  <a:lnTo>
                    <a:pt x="75" y="83"/>
                  </a:lnTo>
                  <a:lnTo>
                    <a:pt x="79" y="79"/>
                  </a:lnTo>
                  <a:lnTo>
                    <a:pt x="0" y="0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5" name="Freeform 433"/>
            <p:cNvSpPr>
              <a:spLocks/>
            </p:cNvSpPr>
            <p:nvPr/>
          </p:nvSpPr>
          <p:spPr bwMode="auto">
            <a:xfrm>
              <a:off x="2880" y="2518"/>
              <a:ext cx="35" cy="54"/>
            </a:xfrm>
            <a:custGeom>
              <a:avLst/>
              <a:gdLst/>
              <a:ahLst/>
              <a:cxnLst>
                <a:cxn ang="0">
                  <a:pos x="7" y="51"/>
                </a:cxn>
                <a:cxn ang="0">
                  <a:pos x="7" y="54"/>
                </a:cxn>
                <a:cxn ang="0">
                  <a:pos x="10" y="47"/>
                </a:cxn>
                <a:cxn ang="0">
                  <a:pos x="14" y="40"/>
                </a:cxn>
                <a:cxn ang="0">
                  <a:pos x="17" y="36"/>
                </a:cxn>
                <a:cxn ang="0">
                  <a:pos x="21" y="29"/>
                </a:cxn>
                <a:cxn ang="0">
                  <a:pos x="25" y="22"/>
                </a:cxn>
                <a:cxn ang="0">
                  <a:pos x="32" y="15"/>
                </a:cxn>
                <a:cxn ang="0">
                  <a:pos x="35" y="7"/>
                </a:cxn>
                <a:cxn ang="0">
                  <a:pos x="32" y="0"/>
                </a:cxn>
                <a:cxn ang="0">
                  <a:pos x="25" y="7"/>
                </a:cxn>
                <a:cxn ang="0">
                  <a:pos x="21" y="15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0" y="33"/>
                </a:cxn>
                <a:cxn ang="0">
                  <a:pos x="10" y="36"/>
                </a:cxn>
                <a:cxn ang="0">
                  <a:pos x="7" y="43"/>
                </a:cxn>
                <a:cxn ang="0">
                  <a:pos x="0" y="51"/>
                </a:cxn>
                <a:cxn ang="0">
                  <a:pos x="3" y="47"/>
                </a:cxn>
                <a:cxn ang="0">
                  <a:pos x="0" y="47"/>
                </a:cxn>
                <a:cxn ang="0">
                  <a:pos x="0" y="51"/>
                </a:cxn>
                <a:cxn ang="0">
                  <a:pos x="7" y="51"/>
                </a:cxn>
              </a:cxnLst>
              <a:rect l="0" t="0" r="r" b="b"/>
              <a:pathLst>
                <a:path w="35" h="54">
                  <a:moveTo>
                    <a:pt x="7" y="51"/>
                  </a:moveTo>
                  <a:lnTo>
                    <a:pt x="7" y="54"/>
                  </a:lnTo>
                  <a:lnTo>
                    <a:pt x="10" y="47"/>
                  </a:lnTo>
                  <a:lnTo>
                    <a:pt x="14" y="40"/>
                  </a:lnTo>
                  <a:lnTo>
                    <a:pt x="17" y="36"/>
                  </a:lnTo>
                  <a:lnTo>
                    <a:pt x="21" y="29"/>
                  </a:lnTo>
                  <a:lnTo>
                    <a:pt x="25" y="22"/>
                  </a:lnTo>
                  <a:lnTo>
                    <a:pt x="32" y="15"/>
                  </a:lnTo>
                  <a:lnTo>
                    <a:pt x="35" y="7"/>
                  </a:lnTo>
                  <a:lnTo>
                    <a:pt x="32" y="0"/>
                  </a:lnTo>
                  <a:lnTo>
                    <a:pt x="25" y="7"/>
                  </a:lnTo>
                  <a:lnTo>
                    <a:pt x="21" y="15"/>
                  </a:lnTo>
                  <a:lnTo>
                    <a:pt x="17" y="18"/>
                  </a:lnTo>
                  <a:lnTo>
                    <a:pt x="14" y="25"/>
                  </a:lnTo>
                  <a:lnTo>
                    <a:pt x="10" y="33"/>
                  </a:lnTo>
                  <a:lnTo>
                    <a:pt x="10" y="36"/>
                  </a:lnTo>
                  <a:lnTo>
                    <a:pt x="7" y="43"/>
                  </a:lnTo>
                  <a:lnTo>
                    <a:pt x="0" y="51"/>
                  </a:lnTo>
                  <a:lnTo>
                    <a:pt x="3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6" name="Freeform 434"/>
            <p:cNvSpPr>
              <a:spLocks/>
            </p:cNvSpPr>
            <p:nvPr/>
          </p:nvSpPr>
          <p:spPr bwMode="auto">
            <a:xfrm>
              <a:off x="2858" y="2569"/>
              <a:ext cx="29" cy="43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4" y="39"/>
                </a:cxn>
                <a:cxn ang="0">
                  <a:pos x="7" y="36"/>
                </a:cxn>
                <a:cxn ang="0">
                  <a:pos x="11" y="28"/>
                </a:cxn>
                <a:cxn ang="0">
                  <a:pos x="18" y="21"/>
                </a:cxn>
                <a:cxn ang="0">
                  <a:pos x="22" y="14"/>
                </a:cxn>
                <a:cxn ang="0">
                  <a:pos x="25" y="10"/>
                </a:cxn>
                <a:cxn ang="0">
                  <a:pos x="29" y="3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22" y="7"/>
                </a:cxn>
                <a:cxn ang="0">
                  <a:pos x="14" y="14"/>
                </a:cxn>
                <a:cxn ang="0">
                  <a:pos x="11" y="21"/>
                </a:cxn>
                <a:cxn ang="0">
                  <a:pos x="4" y="2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0" y="39"/>
                </a:cxn>
                <a:cxn ang="0">
                  <a:pos x="4" y="43"/>
                </a:cxn>
                <a:cxn ang="0">
                  <a:pos x="4" y="39"/>
                </a:cxn>
                <a:cxn ang="0">
                  <a:pos x="0" y="39"/>
                </a:cxn>
              </a:cxnLst>
              <a:rect l="0" t="0" r="r" b="b"/>
              <a:pathLst>
                <a:path w="29" h="43">
                  <a:moveTo>
                    <a:pt x="0" y="39"/>
                  </a:moveTo>
                  <a:lnTo>
                    <a:pt x="4" y="39"/>
                  </a:lnTo>
                  <a:lnTo>
                    <a:pt x="7" y="36"/>
                  </a:lnTo>
                  <a:lnTo>
                    <a:pt x="11" y="28"/>
                  </a:lnTo>
                  <a:lnTo>
                    <a:pt x="18" y="21"/>
                  </a:lnTo>
                  <a:lnTo>
                    <a:pt x="22" y="14"/>
                  </a:lnTo>
                  <a:lnTo>
                    <a:pt x="25" y="10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4" y="14"/>
                  </a:lnTo>
                  <a:lnTo>
                    <a:pt x="11" y="21"/>
                  </a:lnTo>
                  <a:lnTo>
                    <a:pt x="4" y="2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0" y="39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7" name="Freeform 435"/>
            <p:cNvSpPr>
              <a:spLocks/>
            </p:cNvSpPr>
            <p:nvPr/>
          </p:nvSpPr>
          <p:spPr bwMode="auto">
            <a:xfrm>
              <a:off x="2782" y="2540"/>
              <a:ext cx="80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18" y="21"/>
                </a:cxn>
                <a:cxn ang="0">
                  <a:pos x="26" y="32"/>
                </a:cxn>
                <a:cxn ang="0">
                  <a:pos x="36" y="39"/>
                </a:cxn>
                <a:cxn ang="0">
                  <a:pos x="44" y="50"/>
                </a:cxn>
                <a:cxn ang="0">
                  <a:pos x="54" y="57"/>
                </a:cxn>
                <a:cxn ang="0">
                  <a:pos x="65" y="65"/>
                </a:cxn>
                <a:cxn ang="0">
                  <a:pos x="76" y="68"/>
                </a:cxn>
                <a:cxn ang="0">
                  <a:pos x="80" y="61"/>
                </a:cxn>
                <a:cxn ang="0">
                  <a:pos x="69" y="57"/>
                </a:cxn>
                <a:cxn ang="0">
                  <a:pos x="58" y="50"/>
                </a:cxn>
                <a:cxn ang="0">
                  <a:pos x="47" y="43"/>
                </a:cxn>
                <a:cxn ang="0">
                  <a:pos x="33" y="29"/>
                </a:cxn>
                <a:cxn ang="0">
                  <a:pos x="26" y="1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80" h="68">
                  <a:moveTo>
                    <a:pt x="0" y="0"/>
                  </a:moveTo>
                  <a:lnTo>
                    <a:pt x="0" y="3"/>
                  </a:lnTo>
                  <a:lnTo>
                    <a:pt x="18" y="21"/>
                  </a:lnTo>
                  <a:lnTo>
                    <a:pt x="26" y="32"/>
                  </a:lnTo>
                  <a:lnTo>
                    <a:pt x="36" y="39"/>
                  </a:lnTo>
                  <a:lnTo>
                    <a:pt x="44" y="50"/>
                  </a:lnTo>
                  <a:lnTo>
                    <a:pt x="54" y="57"/>
                  </a:lnTo>
                  <a:lnTo>
                    <a:pt x="65" y="65"/>
                  </a:lnTo>
                  <a:lnTo>
                    <a:pt x="76" y="68"/>
                  </a:lnTo>
                  <a:lnTo>
                    <a:pt x="80" y="61"/>
                  </a:lnTo>
                  <a:lnTo>
                    <a:pt x="69" y="57"/>
                  </a:lnTo>
                  <a:lnTo>
                    <a:pt x="58" y="50"/>
                  </a:lnTo>
                  <a:lnTo>
                    <a:pt x="47" y="43"/>
                  </a:lnTo>
                  <a:lnTo>
                    <a:pt x="33" y="29"/>
                  </a:lnTo>
                  <a:lnTo>
                    <a:pt x="26" y="1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8" name="Freeform 436"/>
            <p:cNvSpPr>
              <a:spLocks/>
            </p:cNvSpPr>
            <p:nvPr/>
          </p:nvSpPr>
          <p:spPr bwMode="auto">
            <a:xfrm>
              <a:off x="2782" y="2500"/>
              <a:ext cx="11" cy="4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4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8" y="0"/>
                </a:cxn>
              </a:cxnLst>
              <a:rect l="0" t="0" r="r" b="b"/>
              <a:pathLst>
                <a:path w="11" h="40">
                  <a:moveTo>
                    <a:pt x="8" y="0"/>
                  </a:moveTo>
                  <a:lnTo>
                    <a:pt x="4" y="4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11" y="4"/>
                  </a:lnTo>
                  <a:lnTo>
                    <a:pt x="8" y="7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89" name="Freeform 437"/>
            <p:cNvSpPr>
              <a:spLocks/>
            </p:cNvSpPr>
            <p:nvPr/>
          </p:nvSpPr>
          <p:spPr bwMode="auto">
            <a:xfrm>
              <a:off x="2790" y="2500"/>
              <a:ext cx="14" cy="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0" y="7"/>
                </a:cxn>
                <a:cxn ang="0">
                  <a:pos x="10" y="4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0" y="4"/>
                </a:cxn>
                <a:cxn ang="0">
                  <a:pos x="3" y="4"/>
                </a:cxn>
              </a:cxnLst>
              <a:rect l="0" t="0" r="r" b="b"/>
              <a:pathLst>
                <a:path w="14" h="7">
                  <a:moveTo>
                    <a:pt x="3" y="4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0" y="4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0" name="Freeform 438"/>
            <p:cNvSpPr>
              <a:spLocks/>
            </p:cNvSpPr>
            <p:nvPr/>
          </p:nvSpPr>
          <p:spPr bwMode="auto">
            <a:xfrm>
              <a:off x="2793" y="2461"/>
              <a:ext cx="11" cy="4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7"/>
                </a:cxn>
                <a:cxn ang="0">
                  <a:pos x="4" y="21"/>
                </a:cxn>
                <a:cxn ang="0">
                  <a:pos x="0" y="32"/>
                </a:cxn>
                <a:cxn ang="0">
                  <a:pos x="0" y="43"/>
                </a:cxn>
                <a:cxn ang="0">
                  <a:pos x="7" y="43"/>
                </a:cxn>
                <a:cxn ang="0">
                  <a:pos x="7" y="32"/>
                </a:cxn>
                <a:cxn ang="0">
                  <a:pos x="11" y="21"/>
                </a:cxn>
                <a:cxn ang="0">
                  <a:pos x="11" y="3"/>
                </a:cxn>
                <a:cxn ang="0">
                  <a:pos x="7" y="1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7" y="0"/>
                </a:cxn>
              </a:cxnLst>
              <a:rect l="0" t="0" r="r" b="b"/>
              <a:pathLst>
                <a:path w="11" h="43">
                  <a:moveTo>
                    <a:pt x="7" y="0"/>
                  </a:moveTo>
                  <a:lnTo>
                    <a:pt x="4" y="7"/>
                  </a:lnTo>
                  <a:lnTo>
                    <a:pt x="4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7" y="32"/>
                  </a:lnTo>
                  <a:lnTo>
                    <a:pt x="11" y="21"/>
                  </a:lnTo>
                  <a:lnTo>
                    <a:pt x="11" y="3"/>
                  </a:lnTo>
                  <a:lnTo>
                    <a:pt x="7" y="1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1" name="Freeform 439"/>
            <p:cNvSpPr>
              <a:spLocks/>
            </p:cNvSpPr>
            <p:nvPr/>
          </p:nvSpPr>
          <p:spPr bwMode="auto">
            <a:xfrm>
              <a:off x="2800" y="2461"/>
              <a:ext cx="11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1" y="10"/>
                </a:cxn>
                <a:cxn ang="0">
                  <a:pos x="11" y="7"/>
                </a:cxn>
                <a:cxn ang="0">
                  <a:pos x="11" y="10"/>
                </a:cxn>
                <a:cxn ang="0">
                  <a:pos x="11" y="7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1" y="7"/>
                  </a:lnTo>
                  <a:lnTo>
                    <a:pt x="11" y="10"/>
                  </a:lnTo>
                  <a:lnTo>
                    <a:pt x="11" y="7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2" name="Freeform 440"/>
            <p:cNvSpPr>
              <a:spLocks/>
            </p:cNvSpPr>
            <p:nvPr/>
          </p:nvSpPr>
          <p:spPr bwMode="auto">
            <a:xfrm>
              <a:off x="2808" y="2353"/>
              <a:ext cx="36" cy="1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8" y="3"/>
                </a:cxn>
                <a:cxn ang="0">
                  <a:pos x="0" y="111"/>
                </a:cxn>
                <a:cxn ang="0">
                  <a:pos x="3" y="115"/>
                </a:cxn>
                <a:cxn ang="0">
                  <a:pos x="36" y="3"/>
                </a:cxn>
                <a:cxn ang="0">
                  <a:pos x="32" y="7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8" y="3"/>
                </a:cxn>
                <a:cxn ang="0">
                  <a:pos x="32" y="0"/>
                </a:cxn>
              </a:cxnLst>
              <a:rect l="0" t="0" r="r" b="b"/>
              <a:pathLst>
                <a:path w="36" h="115">
                  <a:moveTo>
                    <a:pt x="32" y="0"/>
                  </a:moveTo>
                  <a:lnTo>
                    <a:pt x="28" y="3"/>
                  </a:lnTo>
                  <a:lnTo>
                    <a:pt x="0" y="111"/>
                  </a:lnTo>
                  <a:lnTo>
                    <a:pt x="3" y="115"/>
                  </a:lnTo>
                  <a:lnTo>
                    <a:pt x="36" y="3"/>
                  </a:lnTo>
                  <a:lnTo>
                    <a:pt x="32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3" name="Freeform 441"/>
            <p:cNvSpPr>
              <a:spLocks/>
            </p:cNvSpPr>
            <p:nvPr/>
          </p:nvSpPr>
          <p:spPr bwMode="auto">
            <a:xfrm>
              <a:off x="2840" y="2313"/>
              <a:ext cx="119" cy="47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08" y="7"/>
                </a:cxn>
                <a:cxn ang="0">
                  <a:pos x="104" y="18"/>
                </a:cxn>
                <a:cxn ang="0">
                  <a:pos x="101" y="22"/>
                </a:cxn>
                <a:cxn ang="0">
                  <a:pos x="93" y="25"/>
                </a:cxn>
                <a:cxn ang="0">
                  <a:pos x="90" y="29"/>
                </a:cxn>
                <a:cxn ang="0">
                  <a:pos x="83" y="32"/>
                </a:cxn>
                <a:cxn ang="0">
                  <a:pos x="75" y="36"/>
                </a:cxn>
                <a:cxn ang="0">
                  <a:pos x="68" y="40"/>
                </a:cxn>
                <a:cxn ang="0">
                  <a:pos x="0" y="40"/>
                </a:cxn>
                <a:cxn ang="0">
                  <a:pos x="0" y="47"/>
                </a:cxn>
                <a:cxn ang="0">
                  <a:pos x="61" y="47"/>
                </a:cxn>
                <a:cxn ang="0">
                  <a:pos x="68" y="43"/>
                </a:cxn>
                <a:cxn ang="0">
                  <a:pos x="75" y="43"/>
                </a:cxn>
                <a:cxn ang="0">
                  <a:pos x="83" y="40"/>
                </a:cxn>
                <a:cxn ang="0">
                  <a:pos x="90" y="40"/>
                </a:cxn>
                <a:cxn ang="0">
                  <a:pos x="108" y="22"/>
                </a:cxn>
                <a:cxn ang="0">
                  <a:pos x="115" y="11"/>
                </a:cxn>
                <a:cxn ang="0">
                  <a:pos x="119" y="0"/>
                </a:cxn>
                <a:cxn ang="0">
                  <a:pos x="111" y="0"/>
                </a:cxn>
              </a:cxnLst>
              <a:rect l="0" t="0" r="r" b="b"/>
              <a:pathLst>
                <a:path w="119" h="47">
                  <a:moveTo>
                    <a:pt x="111" y="0"/>
                  </a:moveTo>
                  <a:lnTo>
                    <a:pt x="108" y="7"/>
                  </a:lnTo>
                  <a:lnTo>
                    <a:pt x="104" y="18"/>
                  </a:lnTo>
                  <a:lnTo>
                    <a:pt x="101" y="22"/>
                  </a:lnTo>
                  <a:lnTo>
                    <a:pt x="93" y="25"/>
                  </a:lnTo>
                  <a:lnTo>
                    <a:pt x="90" y="29"/>
                  </a:lnTo>
                  <a:lnTo>
                    <a:pt x="83" y="32"/>
                  </a:lnTo>
                  <a:lnTo>
                    <a:pt x="75" y="36"/>
                  </a:lnTo>
                  <a:lnTo>
                    <a:pt x="68" y="40"/>
                  </a:lnTo>
                  <a:lnTo>
                    <a:pt x="0" y="40"/>
                  </a:lnTo>
                  <a:lnTo>
                    <a:pt x="0" y="47"/>
                  </a:lnTo>
                  <a:lnTo>
                    <a:pt x="61" y="47"/>
                  </a:lnTo>
                  <a:lnTo>
                    <a:pt x="68" y="43"/>
                  </a:lnTo>
                  <a:lnTo>
                    <a:pt x="75" y="43"/>
                  </a:lnTo>
                  <a:lnTo>
                    <a:pt x="83" y="40"/>
                  </a:lnTo>
                  <a:lnTo>
                    <a:pt x="90" y="40"/>
                  </a:lnTo>
                  <a:lnTo>
                    <a:pt x="108" y="22"/>
                  </a:lnTo>
                  <a:lnTo>
                    <a:pt x="115" y="11"/>
                  </a:lnTo>
                  <a:lnTo>
                    <a:pt x="119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4" name="Freeform 442"/>
            <p:cNvSpPr>
              <a:spLocks/>
            </p:cNvSpPr>
            <p:nvPr/>
          </p:nvSpPr>
          <p:spPr bwMode="auto">
            <a:xfrm>
              <a:off x="2951" y="2201"/>
              <a:ext cx="62" cy="11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4" y="4"/>
                </a:cxn>
                <a:cxn ang="0">
                  <a:pos x="47" y="18"/>
                </a:cxn>
                <a:cxn ang="0">
                  <a:pos x="40" y="29"/>
                </a:cxn>
                <a:cxn ang="0">
                  <a:pos x="29" y="44"/>
                </a:cxn>
                <a:cxn ang="0">
                  <a:pos x="18" y="54"/>
                </a:cxn>
                <a:cxn ang="0">
                  <a:pos x="11" y="69"/>
                </a:cxn>
                <a:cxn ang="0">
                  <a:pos x="4" y="80"/>
                </a:cxn>
                <a:cxn ang="0">
                  <a:pos x="0" y="98"/>
                </a:cxn>
                <a:cxn ang="0">
                  <a:pos x="0" y="112"/>
                </a:cxn>
                <a:cxn ang="0">
                  <a:pos x="8" y="112"/>
                </a:cxn>
                <a:cxn ang="0">
                  <a:pos x="8" y="98"/>
                </a:cxn>
                <a:cxn ang="0">
                  <a:pos x="11" y="83"/>
                </a:cxn>
                <a:cxn ang="0">
                  <a:pos x="18" y="72"/>
                </a:cxn>
                <a:cxn ang="0">
                  <a:pos x="26" y="58"/>
                </a:cxn>
                <a:cxn ang="0">
                  <a:pos x="36" y="47"/>
                </a:cxn>
                <a:cxn ang="0">
                  <a:pos x="44" y="33"/>
                </a:cxn>
                <a:cxn ang="0">
                  <a:pos x="54" y="22"/>
                </a:cxn>
                <a:cxn ang="0">
                  <a:pos x="62" y="8"/>
                </a:cxn>
                <a:cxn ang="0">
                  <a:pos x="58" y="11"/>
                </a:cxn>
                <a:cxn ang="0">
                  <a:pos x="58" y="0"/>
                </a:cxn>
                <a:cxn ang="0">
                  <a:pos x="54" y="4"/>
                </a:cxn>
                <a:cxn ang="0">
                  <a:pos x="58" y="0"/>
                </a:cxn>
              </a:cxnLst>
              <a:rect l="0" t="0" r="r" b="b"/>
              <a:pathLst>
                <a:path w="62" h="112">
                  <a:moveTo>
                    <a:pt x="58" y="0"/>
                  </a:moveTo>
                  <a:lnTo>
                    <a:pt x="54" y="4"/>
                  </a:lnTo>
                  <a:lnTo>
                    <a:pt x="47" y="18"/>
                  </a:lnTo>
                  <a:lnTo>
                    <a:pt x="40" y="29"/>
                  </a:lnTo>
                  <a:lnTo>
                    <a:pt x="29" y="44"/>
                  </a:lnTo>
                  <a:lnTo>
                    <a:pt x="18" y="54"/>
                  </a:lnTo>
                  <a:lnTo>
                    <a:pt x="11" y="69"/>
                  </a:lnTo>
                  <a:lnTo>
                    <a:pt x="4" y="80"/>
                  </a:lnTo>
                  <a:lnTo>
                    <a:pt x="0" y="9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8" y="98"/>
                  </a:lnTo>
                  <a:lnTo>
                    <a:pt x="11" y="83"/>
                  </a:lnTo>
                  <a:lnTo>
                    <a:pt x="18" y="72"/>
                  </a:lnTo>
                  <a:lnTo>
                    <a:pt x="26" y="58"/>
                  </a:lnTo>
                  <a:lnTo>
                    <a:pt x="36" y="47"/>
                  </a:lnTo>
                  <a:lnTo>
                    <a:pt x="44" y="33"/>
                  </a:lnTo>
                  <a:lnTo>
                    <a:pt x="54" y="22"/>
                  </a:lnTo>
                  <a:lnTo>
                    <a:pt x="62" y="8"/>
                  </a:lnTo>
                  <a:lnTo>
                    <a:pt x="58" y="11"/>
                  </a:lnTo>
                  <a:lnTo>
                    <a:pt x="58" y="0"/>
                  </a:lnTo>
                  <a:lnTo>
                    <a:pt x="54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5" name="Freeform 443"/>
            <p:cNvSpPr>
              <a:spLocks/>
            </p:cNvSpPr>
            <p:nvPr/>
          </p:nvSpPr>
          <p:spPr bwMode="auto">
            <a:xfrm>
              <a:off x="3009" y="2176"/>
              <a:ext cx="29" cy="3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4" y="7"/>
                </a:cxn>
                <a:cxn ang="0">
                  <a:pos x="14" y="15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0" y="36"/>
                </a:cxn>
                <a:cxn ang="0">
                  <a:pos x="7" y="33"/>
                </a:cxn>
                <a:cxn ang="0">
                  <a:pos x="14" y="25"/>
                </a:cxn>
                <a:cxn ang="0">
                  <a:pos x="18" y="18"/>
                </a:cxn>
                <a:cxn ang="0">
                  <a:pos x="22" y="11"/>
                </a:cxn>
                <a:cxn ang="0">
                  <a:pos x="29" y="4"/>
                </a:cxn>
                <a:cxn ang="0">
                  <a:pos x="22" y="0"/>
                </a:cxn>
              </a:cxnLst>
              <a:rect l="0" t="0" r="r" b="b"/>
              <a:pathLst>
                <a:path w="29" h="36">
                  <a:moveTo>
                    <a:pt x="22" y="0"/>
                  </a:moveTo>
                  <a:lnTo>
                    <a:pt x="14" y="7"/>
                  </a:lnTo>
                  <a:lnTo>
                    <a:pt x="14" y="15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36"/>
                  </a:lnTo>
                  <a:lnTo>
                    <a:pt x="7" y="33"/>
                  </a:lnTo>
                  <a:lnTo>
                    <a:pt x="14" y="25"/>
                  </a:lnTo>
                  <a:lnTo>
                    <a:pt x="18" y="18"/>
                  </a:lnTo>
                  <a:lnTo>
                    <a:pt x="22" y="11"/>
                  </a:lnTo>
                  <a:lnTo>
                    <a:pt x="29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6" name="Freeform 444"/>
            <p:cNvSpPr>
              <a:spLocks/>
            </p:cNvSpPr>
            <p:nvPr/>
          </p:nvSpPr>
          <p:spPr bwMode="auto">
            <a:xfrm>
              <a:off x="3031" y="2129"/>
              <a:ext cx="36" cy="51"/>
            </a:xfrm>
            <a:custGeom>
              <a:avLst/>
              <a:gdLst/>
              <a:ahLst/>
              <a:cxnLst>
                <a:cxn ang="0">
                  <a:pos x="32" y="15"/>
                </a:cxn>
                <a:cxn ang="0">
                  <a:pos x="28" y="11"/>
                </a:cxn>
                <a:cxn ang="0">
                  <a:pos x="0" y="47"/>
                </a:cxn>
                <a:cxn ang="0">
                  <a:pos x="7" y="51"/>
                </a:cxn>
                <a:cxn ang="0">
                  <a:pos x="32" y="18"/>
                </a:cxn>
                <a:cxn ang="0">
                  <a:pos x="25" y="15"/>
                </a:cxn>
                <a:cxn ang="0">
                  <a:pos x="32" y="15"/>
                </a:cxn>
                <a:cxn ang="0">
                  <a:pos x="36" y="0"/>
                </a:cxn>
                <a:cxn ang="0">
                  <a:pos x="28" y="11"/>
                </a:cxn>
                <a:cxn ang="0">
                  <a:pos x="32" y="15"/>
                </a:cxn>
              </a:cxnLst>
              <a:rect l="0" t="0" r="r" b="b"/>
              <a:pathLst>
                <a:path w="36" h="51">
                  <a:moveTo>
                    <a:pt x="32" y="15"/>
                  </a:moveTo>
                  <a:lnTo>
                    <a:pt x="28" y="11"/>
                  </a:lnTo>
                  <a:lnTo>
                    <a:pt x="0" y="47"/>
                  </a:lnTo>
                  <a:lnTo>
                    <a:pt x="7" y="51"/>
                  </a:lnTo>
                  <a:lnTo>
                    <a:pt x="32" y="18"/>
                  </a:lnTo>
                  <a:lnTo>
                    <a:pt x="25" y="15"/>
                  </a:lnTo>
                  <a:lnTo>
                    <a:pt x="32" y="15"/>
                  </a:lnTo>
                  <a:lnTo>
                    <a:pt x="36" y="0"/>
                  </a:lnTo>
                  <a:lnTo>
                    <a:pt x="28" y="1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7" name="Freeform 445"/>
            <p:cNvSpPr>
              <a:spLocks/>
            </p:cNvSpPr>
            <p:nvPr/>
          </p:nvSpPr>
          <p:spPr bwMode="auto">
            <a:xfrm>
              <a:off x="3052" y="2144"/>
              <a:ext cx="29" cy="162"/>
            </a:xfrm>
            <a:custGeom>
              <a:avLst/>
              <a:gdLst/>
              <a:ahLst/>
              <a:cxnLst>
                <a:cxn ang="0">
                  <a:pos x="29" y="162"/>
                </a:cxn>
                <a:cxn ang="0">
                  <a:pos x="29" y="158"/>
                </a:cxn>
                <a:cxn ang="0">
                  <a:pos x="22" y="140"/>
                </a:cxn>
                <a:cxn ang="0">
                  <a:pos x="15" y="122"/>
                </a:cxn>
                <a:cxn ang="0">
                  <a:pos x="15" y="101"/>
                </a:cxn>
                <a:cxn ang="0">
                  <a:pos x="11" y="79"/>
                </a:cxn>
                <a:cxn ang="0">
                  <a:pos x="7" y="61"/>
                </a:cxn>
                <a:cxn ang="0">
                  <a:pos x="7" y="39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4" y="18"/>
                </a:cxn>
                <a:cxn ang="0">
                  <a:pos x="0" y="39"/>
                </a:cxn>
                <a:cxn ang="0">
                  <a:pos x="0" y="61"/>
                </a:cxn>
                <a:cxn ang="0">
                  <a:pos x="4" y="79"/>
                </a:cxn>
                <a:cxn ang="0">
                  <a:pos x="7" y="101"/>
                </a:cxn>
                <a:cxn ang="0">
                  <a:pos x="11" y="122"/>
                </a:cxn>
                <a:cxn ang="0">
                  <a:pos x="15" y="144"/>
                </a:cxn>
                <a:cxn ang="0">
                  <a:pos x="22" y="162"/>
                </a:cxn>
                <a:cxn ang="0">
                  <a:pos x="29" y="162"/>
                </a:cxn>
                <a:cxn ang="0">
                  <a:pos x="29" y="158"/>
                </a:cxn>
                <a:cxn ang="0">
                  <a:pos x="29" y="162"/>
                </a:cxn>
              </a:cxnLst>
              <a:rect l="0" t="0" r="r" b="b"/>
              <a:pathLst>
                <a:path w="29" h="162">
                  <a:moveTo>
                    <a:pt x="29" y="162"/>
                  </a:moveTo>
                  <a:lnTo>
                    <a:pt x="29" y="158"/>
                  </a:lnTo>
                  <a:lnTo>
                    <a:pt x="22" y="140"/>
                  </a:lnTo>
                  <a:lnTo>
                    <a:pt x="15" y="122"/>
                  </a:lnTo>
                  <a:lnTo>
                    <a:pt x="15" y="101"/>
                  </a:lnTo>
                  <a:lnTo>
                    <a:pt x="11" y="79"/>
                  </a:lnTo>
                  <a:lnTo>
                    <a:pt x="7" y="61"/>
                  </a:lnTo>
                  <a:lnTo>
                    <a:pt x="7" y="39"/>
                  </a:lnTo>
                  <a:lnTo>
                    <a:pt x="11" y="18"/>
                  </a:lnTo>
                  <a:lnTo>
                    <a:pt x="11" y="0"/>
                  </a:lnTo>
                  <a:lnTo>
                    <a:pt x="4" y="0"/>
                  </a:lnTo>
                  <a:lnTo>
                    <a:pt x="4" y="18"/>
                  </a:lnTo>
                  <a:lnTo>
                    <a:pt x="0" y="39"/>
                  </a:lnTo>
                  <a:lnTo>
                    <a:pt x="0" y="61"/>
                  </a:lnTo>
                  <a:lnTo>
                    <a:pt x="4" y="79"/>
                  </a:lnTo>
                  <a:lnTo>
                    <a:pt x="7" y="101"/>
                  </a:lnTo>
                  <a:lnTo>
                    <a:pt x="11" y="122"/>
                  </a:lnTo>
                  <a:lnTo>
                    <a:pt x="15" y="144"/>
                  </a:lnTo>
                  <a:lnTo>
                    <a:pt x="22" y="162"/>
                  </a:lnTo>
                  <a:lnTo>
                    <a:pt x="29" y="162"/>
                  </a:lnTo>
                  <a:lnTo>
                    <a:pt x="29" y="158"/>
                  </a:lnTo>
                  <a:lnTo>
                    <a:pt x="29" y="1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8" name="Freeform 446"/>
            <p:cNvSpPr>
              <a:spLocks/>
            </p:cNvSpPr>
            <p:nvPr/>
          </p:nvSpPr>
          <p:spPr bwMode="auto">
            <a:xfrm>
              <a:off x="2980" y="2191"/>
              <a:ext cx="7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0"/>
                </a:cxn>
                <a:cxn ang="0">
                  <a:pos x="7" y="0"/>
                </a:cxn>
              </a:cxnLst>
              <a:rect l="0" t="0" r="r" b="b"/>
              <a:pathLst>
                <a:path w="7" h="10">
                  <a:moveTo>
                    <a:pt x="7" y="0"/>
                  </a:moveTo>
                  <a:lnTo>
                    <a:pt x="0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799" name="Freeform 447"/>
            <p:cNvSpPr>
              <a:spLocks/>
            </p:cNvSpPr>
            <p:nvPr/>
          </p:nvSpPr>
          <p:spPr bwMode="auto">
            <a:xfrm>
              <a:off x="2977" y="2187"/>
              <a:ext cx="10" cy="1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" y="1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0" y="11"/>
                </a:cxn>
              </a:cxnLst>
              <a:rect l="0" t="0" r="r" b="b"/>
              <a:pathLst>
                <a:path w="10" h="14">
                  <a:moveTo>
                    <a:pt x="0" y="11"/>
                  </a:moveTo>
                  <a:lnTo>
                    <a:pt x="7" y="1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0" name="Freeform 448"/>
            <p:cNvSpPr>
              <a:spLocks/>
            </p:cNvSpPr>
            <p:nvPr/>
          </p:nvSpPr>
          <p:spPr bwMode="auto">
            <a:xfrm>
              <a:off x="2977" y="2187"/>
              <a:ext cx="10" cy="1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7" y="0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10" y="4"/>
                </a:cxn>
              </a:cxnLst>
              <a:rect l="0" t="0" r="r" b="b"/>
              <a:pathLst>
                <a:path w="10" h="14">
                  <a:moveTo>
                    <a:pt x="10" y="4"/>
                  </a:moveTo>
                  <a:lnTo>
                    <a:pt x="7" y="0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1" name="Freeform 449"/>
            <p:cNvSpPr>
              <a:spLocks/>
            </p:cNvSpPr>
            <p:nvPr/>
          </p:nvSpPr>
          <p:spPr bwMode="auto">
            <a:xfrm>
              <a:off x="2530" y="2209"/>
              <a:ext cx="256" cy="277"/>
            </a:xfrm>
            <a:custGeom>
              <a:avLst/>
              <a:gdLst/>
              <a:ahLst/>
              <a:cxnLst>
                <a:cxn ang="0">
                  <a:pos x="209" y="183"/>
                </a:cxn>
                <a:cxn ang="0">
                  <a:pos x="220" y="205"/>
                </a:cxn>
                <a:cxn ang="0">
                  <a:pos x="231" y="223"/>
                </a:cxn>
                <a:cxn ang="0">
                  <a:pos x="245" y="241"/>
                </a:cxn>
                <a:cxn ang="0">
                  <a:pos x="256" y="277"/>
                </a:cxn>
                <a:cxn ang="0">
                  <a:pos x="242" y="273"/>
                </a:cxn>
                <a:cxn ang="0">
                  <a:pos x="224" y="270"/>
                </a:cxn>
                <a:cxn ang="0">
                  <a:pos x="206" y="262"/>
                </a:cxn>
                <a:cxn ang="0">
                  <a:pos x="180" y="259"/>
                </a:cxn>
                <a:cxn ang="0">
                  <a:pos x="141" y="255"/>
                </a:cxn>
                <a:cxn ang="0">
                  <a:pos x="112" y="252"/>
                </a:cxn>
                <a:cxn ang="0">
                  <a:pos x="101" y="248"/>
                </a:cxn>
                <a:cxn ang="0">
                  <a:pos x="80" y="244"/>
                </a:cxn>
                <a:cxn ang="0">
                  <a:pos x="62" y="234"/>
                </a:cxn>
                <a:cxn ang="0">
                  <a:pos x="40" y="219"/>
                </a:cxn>
                <a:cxn ang="0">
                  <a:pos x="22" y="201"/>
                </a:cxn>
                <a:cxn ang="0">
                  <a:pos x="8" y="180"/>
                </a:cxn>
                <a:cxn ang="0">
                  <a:pos x="0" y="151"/>
                </a:cxn>
                <a:cxn ang="0">
                  <a:pos x="4" y="118"/>
                </a:cxn>
                <a:cxn ang="0">
                  <a:pos x="15" y="86"/>
                </a:cxn>
                <a:cxn ang="0">
                  <a:pos x="36" y="57"/>
                </a:cxn>
                <a:cxn ang="0">
                  <a:pos x="54" y="43"/>
                </a:cxn>
                <a:cxn ang="0">
                  <a:pos x="65" y="36"/>
                </a:cxn>
                <a:cxn ang="0">
                  <a:pos x="80" y="28"/>
                </a:cxn>
                <a:cxn ang="0">
                  <a:pos x="90" y="21"/>
                </a:cxn>
                <a:cxn ang="0">
                  <a:pos x="101" y="14"/>
                </a:cxn>
                <a:cxn ang="0">
                  <a:pos x="116" y="10"/>
                </a:cxn>
                <a:cxn ang="0">
                  <a:pos x="130" y="7"/>
                </a:cxn>
                <a:cxn ang="0">
                  <a:pos x="141" y="3"/>
                </a:cxn>
                <a:cxn ang="0">
                  <a:pos x="141" y="10"/>
                </a:cxn>
                <a:cxn ang="0">
                  <a:pos x="137" y="57"/>
                </a:cxn>
                <a:cxn ang="0">
                  <a:pos x="148" y="79"/>
                </a:cxn>
                <a:cxn ang="0">
                  <a:pos x="159" y="100"/>
                </a:cxn>
                <a:cxn ang="0">
                  <a:pos x="173" y="122"/>
                </a:cxn>
                <a:cxn ang="0">
                  <a:pos x="188" y="144"/>
                </a:cxn>
                <a:cxn ang="0">
                  <a:pos x="198" y="165"/>
                </a:cxn>
              </a:cxnLst>
              <a:rect l="0" t="0" r="r" b="b"/>
              <a:pathLst>
                <a:path w="256" h="277">
                  <a:moveTo>
                    <a:pt x="202" y="172"/>
                  </a:moveTo>
                  <a:lnTo>
                    <a:pt x="209" y="183"/>
                  </a:lnTo>
                  <a:lnTo>
                    <a:pt x="213" y="194"/>
                  </a:lnTo>
                  <a:lnTo>
                    <a:pt x="220" y="205"/>
                  </a:lnTo>
                  <a:lnTo>
                    <a:pt x="224" y="216"/>
                  </a:lnTo>
                  <a:lnTo>
                    <a:pt x="231" y="223"/>
                  </a:lnTo>
                  <a:lnTo>
                    <a:pt x="238" y="234"/>
                  </a:lnTo>
                  <a:lnTo>
                    <a:pt x="245" y="241"/>
                  </a:lnTo>
                  <a:lnTo>
                    <a:pt x="256" y="244"/>
                  </a:lnTo>
                  <a:lnTo>
                    <a:pt x="256" y="277"/>
                  </a:lnTo>
                  <a:lnTo>
                    <a:pt x="249" y="273"/>
                  </a:lnTo>
                  <a:lnTo>
                    <a:pt x="242" y="273"/>
                  </a:lnTo>
                  <a:lnTo>
                    <a:pt x="231" y="270"/>
                  </a:lnTo>
                  <a:lnTo>
                    <a:pt x="224" y="270"/>
                  </a:lnTo>
                  <a:lnTo>
                    <a:pt x="213" y="266"/>
                  </a:lnTo>
                  <a:lnTo>
                    <a:pt x="206" y="262"/>
                  </a:lnTo>
                  <a:lnTo>
                    <a:pt x="188" y="262"/>
                  </a:lnTo>
                  <a:lnTo>
                    <a:pt x="180" y="259"/>
                  </a:lnTo>
                  <a:lnTo>
                    <a:pt x="152" y="259"/>
                  </a:lnTo>
                  <a:lnTo>
                    <a:pt x="141" y="255"/>
                  </a:lnTo>
                  <a:lnTo>
                    <a:pt x="116" y="255"/>
                  </a:lnTo>
                  <a:lnTo>
                    <a:pt x="112" y="252"/>
                  </a:lnTo>
                  <a:lnTo>
                    <a:pt x="105" y="248"/>
                  </a:lnTo>
                  <a:lnTo>
                    <a:pt x="101" y="248"/>
                  </a:lnTo>
                  <a:lnTo>
                    <a:pt x="98" y="244"/>
                  </a:lnTo>
                  <a:lnTo>
                    <a:pt x="80" y="244"/>
                  </a:lnTo>
                  <a:lnTo>
                    <a:pt x="76" y="241"/>
                  </a:lnTo>
                  <a:lnTo>
                    <a:pt x="62" y="234"/>
                  </a:lnTo>
                  <a:lnTo>
                    <a:pt x="51" y="226"/>
                  </a:lnTo>
                  <a:lnTo>
                    <a:pt x="40" y="219"/>
                  </a:lnTo>
                  <a:lnTo>
                    <a:pt x="29" y="212"/>
                  </a:lnTo>
                  <a:lnTo>
                    <a:pt x="22" y="201"/>
                  </a:lnTo>
                  <a:lnTo>
                    <a:pt x="15" y="190"/>
                  </a:lnTo>
                  <a:lnTo>
                    <a:pt x="8" y="180"/>
                  </a:lnTo>
                  <a:lnTo>
                    <a:pt x="0" y="169"/>
                  </a:lnTo>
                  <a:lnTo>
                    <a:pt x="0" y="151"/>
                  </a:lnTo>
                  <a:lnTo>
                    <a:pt x="4" y="136"/>
                  </a:lnTo>
                  <a:lnTo>
                    <a:pt x="4" y="118"/>
                  </a:lnTo>
                  <a:lnTo>
                    <a:pt x="11" y="100"/>
                  </a:lnTo>
                  <a:lnTo>
                    <a:pt x="15" y="86"/>
                  </a:lnTo>
                  <a:lnTo>
                    <a:pt x="22" y="72"/>
                  </a:lnTo>
                  <a:lnTo>
                    <a:pt x="36" y="57"/>
                  </a:lnTo>
                  <a:lnTo>
                    <a:pt x="51" y="46"/>
                  </a:lnTo>
                  <a:lnTo>
                    <a:pt x="54" y="43"/>
                  </a:lnTo>
                  <a:lnTo>
                    <a:pt x="62" y="39"/>
                  </a:lnTo>
                  <a:lnTo>
                    <a:pt x="65" y="36"/>
                  </a:lnTo>
                  <a:lnTo>
                    <a:pt x="72" y="32"/>
                  </a:lnTo>
                  <a:lnTo>
                    <a:pt x="80" y="28"/>
                  </a:lnTo>
                  <a:lnTo>
                    <a:pt x="83" y="25"/>
                  </a:lnTo>
                  <a:lnTo>
                    <a:pt x="90" y="21"/>
                  </a:lnTo>
                  <a:lnTo>
                    <a:pt x="98" y="18"/>
                  </a:lnTo>
                  <a:lnTo>
                    <a:pt x="101" y="14"/>
                  </a:lnTo>
                  <a:lnTo>
                    <a:pt x="108" y="14"/>
                  </a:lnTo>
                  <a:lnTo>
                    <a:pt x="116" y="10"/>
                  </a:lnTo>
                  <a:lnTo>
                    <a:pt x="123" y="7"/>
                  </a:lnTo>
                  <a:lnTo>
                    <a:pt x="130" y="7"/>
                  </a:lnTo>
                  <a:lnTo>
                    <a:pt x="134" y="3"/>
                  </a:lnTo>
                  <a:lnTo>
                    <a:pt x="141" y="3"/>
                  </a:lnTo>
                  <a:lnTo>
                    <a:pt x="148" y="0"/>
                  </a:lnTo>
                  <a:lnTo>
                    <a:pt x="141" y="10"/>
                  </a:lnTo>
                  <a:lnTo>
                    <a:pt x="137" y="25"/>
                  </a:lnTo>
                  <a:lnTo>
                    <a:pt x="137" y="57"/>
                  </a:lnTo>
                  <a:lnTo>
                    <a:pt x="141" y="68"/>
                  </a:lnTo>
                  <a:lnTo>
                    <a:pt x="148" y="79"/>
                  </a:lnTo>
                  <a:lnTo>
                    <a:pt x="152" y="90"/>
                  </a:lnTo>
                  <a:lnTo>
                    <a:pt x="159" y="100"/>
                  </a:lnTo>
                  <a:lnTo>
                    <a:pt x="166" y="111"/>
                  </a:lnTo>
                  <a:lnTo>
                    <a:pt x="173" y="122"/>
                  </a:lnTo>
                  <a:lnTo>
                    <a:pt x="180" y="133"/>
                  </a:lnTo>
                  <a:lnTo>
                    <a:pt x="188" y="144"/>
                  </a:lnTo>
                  <a:lnTo>
                    <a:pt x="195" y="151"/>
                  </a:lnTo>
                  <a:lnTo>
                    <a:pt x="198" y="165"/>
                  </a:lnTo>
                  <a:lnTo>
                    <a:pt x="202" y="172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2" name="Freeform 450"/>
            <p:cNvSpPr>
              <a:spLocks/>
            </p:cNvSpPr>
            <p:nvPr/>
          </p:nvSpPr>
          <p:spPr bwMode="auto">
            <a:xfrm>
              <a:off x="2728" y="2381"/>
              <a:ext cx="62" cy="76"/>
            </a:xfrm>
            <a:custGeom>
              <a:avLst/>
              <a:gdLst/>
              <a:ahLst/>
              <a:cxnLst>
                <a:cxn ang="0">
                  <a:pos x="62" y="72"/>
                </a:cxn>
                <a:cxn ang="0">
                  <a:pos x="62" y="69"/>
                </a:cxn>
                <a:cxn ang="0">
                  <a:pos x="47" y="65"/>
                </a:cxn>
                <a:cxn ang="0">
                  <a:pos x="44" y="58"/>
                </a:cxn>
                <a:cxn ang="0">
                  <a:pos x="36" y="51"/>
                </a:cxn>
                <a:cxn ang="0">
                  <a:pos x="29" y="40"/>
                </a:cxn>
                <a:cxn ang="0">
                  <a:pos x="26" y="29"/>
                </a:cxn>
                <a:cxn ang="0">
                  <a:pos x="18" y="18"/>
                </a:cxn>
                <a:cxn ang="0">
                  <a:pos x="11" y="11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8" y="11"/>
                </a:cxn>
                <a:cxn ang="0">
                  <a:pos x="11" y="22"/>
                </a:cxn>
                <a:cxn ang="0">
                  <a:pos x="18" y="33"/>
                </a:cxn>
                <a:cxn ang="0">
                  <a:pos x="22" y="44"/>
                </a:cxn>
                <a:cxn ang="0">
                  <a:pos x="29" y="54"/>
                </a:cxn>
                <a:cxn ang="0">
                  <a:pos x="36" y="62"/>
                </a:cxn>
                <a:cxn ang="0">
                  <a:pos x="44" y="72"/>
                </a:cxn>
                <a:cxn ang="0">
                  <a:pos x="58" y="76"/>
                </a:cxn>
                <a:cxn ang="0">
                  <a:pos x="54" y="72"/>
                </a:cxn>
                <a:cxn ang="0">
                  <a:pos x="62" y="72"/>
                </a:cxn>
                <a:cxn ang="0">
                  <a:pos x="62" y="69"/>
                </a:cxn>
                <a:cxn ang="0">
                  <a:pos x="62" y="72"/>
                </a:cxn>
              </a:cxnLst>
              <a:rect l="0" t="0" r="r" b="b"/>
              <a:pathLst>
                <a:path w="62" h="76">
                  <a:moveTo>
                    <a:pt x="62" y="72"/>
                  </a:moveTo>
                  <a:lnTo>
                    <a:pt x="62" y="69"/>
                  </a:lnTo>
                  <a:lnTo>
                    <a:pt x="47" y="65"/>
                  </a:lnTo>
                  <a:lnTo>
                    <a:pt x="44" y="58"/>
                  </a:lnTo>
                  <a:lnTo>
                    <a:pt x="36" y="51"/>
                  </a:lnTo>
                  <a:lnTo>
                    <a:pt x="29" y="40"/>
                  </a:lnTo>
                  <a:lnTo>
                    <a:pt x="26" y="29"/>
                  </a:lnTo>
                  <a:lnTo>
                    <a:pt x="18" y="18"/>
                  </a:lnTo>
                  <a:lnTo>
                    <a:pt x="11" y="11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11"/>
                  </a:lnTo>
                  <a:lnTo>
                    <a:pt x="11" y="22"/>
                  </a:lnTo>
                  <a:lnTo>
                    <a:pt x="18" y="33"/>
                  </a:lnTo>
                  <a:lnTo>
                    <a:pt x="22" y="44"/>
                  </a:lnTo>
                  <a:lnTo>
                    <a:pt x="29" y="54"/>
                  </a:lnTo>
                  <a:lnTo>
                    <a:pt x="36" y="62"/>
                  </a:lnTo>
                  <a:lnTo>
                    <a:pt x="44" y="72"/>
                  </a:lnTo>
                  <a:lnTo>
                    <a:pt x="58" y="76"/>
                  </a:lnTo>
                  <a:lnTo>
                    <a:pt x="54" y="72"/>
                  </a:lnTo>
                  <a:lnTo>
                    <a:pt x="62" y="72"/>
                  </a:lnTo>
                  <a:lnTo>
                    <a:pt x="62" y="69"/>
                  </a:lnTo>
                  <a:lnTo>
                    <a:pt x="62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3" name="Freeform 451"/>
            <p:cNvSpPr>
              <a:spLocks/>
            </p:cNvSpPr>
            <p:nvPr/>
          </p:nvSpPr>
          <p:spPr bwMode="auto">
            <a:xfrm>
              <a:off x="2782" y="2453"/>
              <a:ext cx="8" cy="4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8" y="3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4" y="29"/>
                </a:cxn>
                <a:cxn ang="0">
                  <a:pos x="4" y="36"/>
                </a:cxn>
                <a:cxn ang="0">
                  <a:pos x="8" y="40"/>
                </a:cxn>
                <a:cxn ang="0">
                  <a:pos x="8" y="33"/>
                </a:cxn>
                <a:cxn ang="0">
                  <a:pos x="4" y="36"/>
                </a:cxn>
              </a:cxnLst>
              <a:rect l="0" t="0" r="r" b="b"/>
              <a:pathLst>
                <a:path w="8" h="40">
                  <a:moveTo>
                    <a:pt x="4" y="36"/>
                  </a:moveTo>
                  <a:lnTo>
                    <a:pt x="8" y="33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8" y="33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4" name="Freeform 452"/>
            <p:cNvSpPr>
              <a:spLocks/>
            </p:cNvSpPr>
            <p:nvPr/>
          </p:nvSpPr>
          <p:spPr bwMode="auto">
            <a:xfrm>
              <a:off x="2642" y="2461"/>
              <a:ext cx="144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11" y="10"/>
                </a:cxn>
                <a:cxn ang="0">
                  <a:pos x="68" y="10"/>
                </a:cxn>
                <a:cxn ang="0">
                  <a:pos x="76" y="14"/>
                </a:cxn>
                <a:cxn ang="0">
                  <a:pos x="94" y="14"/>
                </a:cxn>
                <a:cxn ang="0">
                  <a:pos x="101" y="18"/>
                </a:cxn>
                <a:cxn ang="0">
                  <a:pos x="108" y="21"/>
                </a:cxn>
                <a:cxn ang="0">
                  <a:pos x="119" y="21"/>
                </a:cxn>
                <a:cxn ang="0">
                  <a:pos x="126" y="25"/>
                </a:cxn>
                <a:cxn ang="0">
                  <a:pos x="137" y="25"/>
                </a:cxn>
                <a:cxn ang="0">
                  <a:pos x="144" y="28"/>
                </a:cxn>
                <a:cxn ang="0">
                  <a:pos x="144" y="21"/>
                </a:cxn>
                <a:cxn ang="0">
                  <a:pos x="137" y="18"/>
                </a:cxn>
                <a:cxn ang="0">
                  <a:pos x="130" y="18"/>
                </a:cxn>
                <a:cxn ang="0">
                  <a:pos x="119" y="14"/>
                </a:cxn>
                <a:cxn ang="0">
                  <a:pos x="112" y="14"/>
                </a:cxn>
                <a:cxn ang="0">
                  <a:pos x="104" y="10"/>
                </a:cxn>
                <a:cxn ang="0">
                  <a:pos x="94" y="10"/>
                </a:cxn>
                <a:cxn ang="0">
                  <a:pos x="86" y="7"/>
                </a:cxn>
                <a:cxn ang="0">
                  <a:pos x="76" y="7"/>
                </a:cxn>
                <a:cxn ang="0">
                  <a:pos x="68" y="3"/>
                </a:cxn>
                <a:cxn ang="0">
                  <a:pos x="40" y="3"/>
                </a:cxn>
                <a:cxn ang="0">
                  <a:pos x="29" y="0"/>
                </a:cxn>
                <a:cxn ang="0">
                  <a:pos x="4" y="0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144" h="28">
                  <a:moveTo>
                    <a:pt x="0" y="7"/>
                  </a:moveTo>
                  <a:lnTo>
                    <a:pt x="4" y="7"/>
                  </a:lnTo>
                  <a:lnTo>
                    <a:pt x="11" y="10"/>
                  </a:lnTo>
                  <a:lnTo>
                    <a:pt x="68" y="10"/>
                  </a:lnTo>
                  <a:lnTo>
                    <a:pt x="76" y="14"/>
                  </a:lnTo>
                  <a:lnTo>
                    <a:pt x="94" y="14"/>
                  </a:lnTo>
                  <a:lnTo>
                    <a:pt x="101" y="18"/>
                  </a:lnTo>
                  <a:lnTo>
                    <a:pt x="108" y="21"/>
                  </a:lnTo>
                  <a:lnTo>
                    <a:pt x="119" y="21"/>
                  </a:lnTo>
                  <a:lnTo>
                    <a:pt x="126" y="25"/>
                  </a:lnTo>
                  <a:lnTo>
                    <a:pt x="137" y="25"/>
                  </a:lnTo>
                  <a:lnTo>
                    <a:pt x="144" y="28"/>
                  </a:lnTo>
                  <a:lnTo>
                    <a:pt x="144" y="21"/>
                  </a:lnTo>
                  <a:lnTo>
                    <a:pt x="137" y="18"/>
                  </a:lnTo>
                  <a:lnTo>
                    <a:pt x="130" y="18"/>
                  </a:lnTo>
                  <a:lnTo>
                    <a:pt x="119" y="14"/>
                  </a:lnTo>
                  <a:lnTo>
                    <a:pt x="112" y="14"/>
                  </a:lnTo>
                  <a:lnTo>
                    <a:pt x="104" y="10"/>
                  </a:lnTo>
                  <a:lnTo>
                    <a:pt x="94" y="10"/>
                  </a:lnTo>
                  <a:lnTo>
                    <a:pt x="86" y="7"/>
                  </a:lnTo>
                  <a:lnTo>
                    <a:pt x="76" y="7"/>
                  </a:lnTo>
                  <a:lnTo>
                    <a:pt x="68" y="3"/>
                  </a:lnTo>
                  <a:lnTo>
                    <a:pt x="40" y="3"/>
                  </a:lnTo>
                  <a:lnTo>
                    <a:pt x="29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7"/>
                  </a:lnTo>
                  <a:lnTo>
                    <a:pt x="4" y="10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5" name="Freeform 453"/>
            <p:cNvSpPr>
              <a:spLocks/>
            </p:cNvSpPr>
            <p:nvPr/>
          </p:nvSpPr>
          <p:spPr bwMode="auto">
            <a:xfrm>
              <a:off x="2602" y="2446"/>
              <a:ext cx="47" cy="2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8" y="7"/>
                </a:cxn>
                <a:cxn ang="0">
                  <a:pos x="11" y="11"/>
                </a:cxn>
                <a:cxn ang="0">
                  <a:pos x="18" y="11"/>
                </a:cxn>
                <a:cxn ang="0">
                  <a:pos x="22" y="15"/>
                </a:cxn>
                <a:cxn ang="0">
                  <a:pos x="33" y="15"/>
                </a:cxn>
                <a:cxn ang="0">
                  <a:pos x="40" y="22"/>
                </a:cxn>
                <a:cxn ang="0">
                  <a:pos x="47" y="18"/>
                </a:cxn>
                <a:cxn ang="0">
                  <a:pos x="44" y="11"/>
                </a:cxn>
                <a:cxn ang="0">
                  <a:pos x="36" y="7"/>
                </a:cxn>
                <a:cxn ang="0">
                  <a:pos x="26" y="7"/>
                </a:cxn>
                <a:cxn ang="0">
                  <a:pos x="1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47" h="22">
                  <a:moveTo>
                    <a:pt x="0" y="7"/>
                  </a:moveTo>
                  <a:lnTo>
                    <a:pt x="0" y="4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8" y="11"/>
                  </a:lnTo>
                  <a:lnTo>
                    <a:pt x="22" y="15"/>
                  </a:lnTo>
                  <a:lnTo>
                    <a:pt x="33" y="15"/>
                  </a:lnTo>
                  <a:lnTo>
                    <a:pt x="40" y="22"/>
                  </a:lnTo>
                  <a:lnTo>
                    <a:pt x="47" y="18"/>
                  </a:lnTo>
                  <a:lnTo>
                    <a:pt x="44" y="11"/>
                  </a:lnTo>
                  <a:lnTo>
                    <a:pt x="36" y="7"/>
                  </a:lnTo>
                  <a:lnTo>
                    <a:pt x="26" y="7"/>
                  </a:lnTo>
                  <a:lnTo>
                    <a:pt x="1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6" name="Freeform 454"/>
            <p:cNvSpPr>
              <a:spLocks/>
            </p:cNvSpPr>
            <p:nvPr/>
          </p:nvSpPr>
          <p:spPr bwMode="auto">
            <a:xfrm>
              <a:off x="2527" y="2374"/>
              <a:ext cx="79" cy="7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18"/>
                </a:cxn>
                <a:cxn ang="0">
                  <a:pos x="14" y="29"/>
                </a:cxn>
                <a:cxn ang="0">
                  <a:pos x="21" y="40"/>
                </a:cxn>
                <a:cxn ang="0">
                  <a:pos x="32" y="51"/>
                </a:cxn>
                <a:cxn ang="0">
                  <a:pos x="43" y="58"/>
                </a:cxn>
                <a:cxn ang="0">
                  <a:pos x="54" y="65"/>
                </a:cxn>
                <a:cxn ang="0">
                  <a:pos x="65" y="72"/>
                </a:cxn>
                <a:cxn ang="0">
                  <a:pos x="75" y="79"/>
                </a:cxn>
                <a:cxn ang="0">
                  <a:pos x="79" y="72"/>
                </a:cxn>
                <a:cxn ang="0">
                  <a:pos x="68" y="65"/>
                </a:cxn>
                <a:cxn ang="0">
                  <a:pos x="57" y="58"/>
                </a:cxn>
                <a:cxn ang="0">
                  <a:pos x="47" y="51"/>
                </a:cxn>
                <a:cxn ang="0">
                  <a:pos x="36" y="43"/>
                </a:cxn>
                <a:cxn ang="0">
                  <a:pos x="29" y="36"/>
                </a:cxn>
                <a:cxn ang="0">
                  <a:pos x="21" y="25"/>
                </a:cxn>
                <a:cxn ang="0">
                  <a:pos x="14" y="15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4"/>
                </a:cxn>
              </a:cxnLst>
              <a:rect l="0" t="0" r="r" b="b"/>
              <a:pathLst>
                <a:path w="79" h="79">
                  <a:moveTo>
                    <a:pt x="0" y="4"/>
                  </a:moveTo>
                  <a:lnTo>
                    <a:pt x="7" y="18"/>
                  </a:lnTo>
                  <a:lnTo>
                    <a:pt x="14" y="29"/>
                  </a:lnTo>
                  <a:lnTo>
                    <a:pt x="21" y="40"/>
                  </a:lnTo>
                  <a:lnTo>
                    <a:pt x="32" y="51"/>
                  </a:lnTo>
                  <a:lnTo>
                    <a:pt x="43" y="58"/>
                  </a:lnTo>
                  <a:lnTo>
                    <a:pt x="54" y="65"/>
                  </a:lnTo>
                  <a:lnTo>
                    <a:pt x="65" y="72"/>
                  </a:lnTo>
                  <a:lnTo>
                    <a:pt x="75" y="79"/>
                  </a:lnTo>
                  <a:lnTo>
                    <a:pt x="79" y="72"/>
                  </a:lnTo>
                  <a:lnTo>
                    <a:pt x="68" y="65"/>
                  </a:lnTo>
                  <a:lnTo>
                    <a:pt x="57" y="58"/>
                  </a:lnTo>
                  <a:lnTo>
                    <a:pt x="47" y="51"/>
                  </a:lnTo>
                  <a:lnTo>
                    <a:pt x="36" y="43"/>
                  </a:lnTo>
                  <a:lnTo>
                    <a:pt x="29" y="36"/>
                  </a:lnTo>
                  <a:lnTo>
                    <a:pt x="21" y="25"/>
                  </a:lnTo>
                  <a:lnTo>
                    <a:pt x="14" y="15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7" name="Freeform 455"/>
            <p:cNvSpPr>
              <a:spLocks/>
            </p:cNvSpPr>
            <p:nvPr/>
          </p:nvSpPr>
          <p:spPr bwMode="auto">
            <a:xfrm>
              <a:off x="2527" y="2252"/>
              <a:ext cx="54" cy="126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36" y="11"/>
                </a:cxn>
                <a:cxn ang="0">
                  <a:pos x="25" y="25"/>
                </a:cxn>
                <a:cxn ang="0">
                  <a:pos x="14" y="43"/>
                </a:cxn>
                <a:cxn ang="0">
                  <a:pos x="11" y="57"/>
                </a:cxn>
                <a:cxn ang="0">
                  <a:pos x="3" y="75"/>
                </a:cxn>
                <a:cxn ang="0">
                  <a:pos x="3" y="93"/>
                </a:cxn>
                <a:cxn ang="0">
                  <a:pos x="0" y="108"/>
                </a:cxn>
                <a:cxn ang="0">
                  <a:pos x="0" y="126"/>
                </a:cxn>
                <a:cxn ang="0">
                  <a:pos x="7" y="126"/>
                </a:cxn>
                <a:cxn ang="0">
                  <a:pos x="7" y="108"/>
                </a:cxn>
                <a:cxn ang="0">
                  <a:pos x="11" y="93"/>
                </a:cxn>
                <a:cxn ang="0">
                  <a:pos x="11" y="75"/>
                </a:cxn>
                <a:cxn ang="0">
                  <a:pos x="18" y="61"/>
                </a:cxn>
                <a:cxn ang="0">
                  <a:pos x="21" y="43"/>
                </a:cxn>
                <a:cxn ang="0">
                  <a:pos x="29" y="29"/>
                </a:cxn>
                <a:cxn ang="0">
                  <a:pos x="43" y="18"/>
                </a:cxn>
                <a:cxn ang="0">
                  <a:pos x="54" y="7"/>
                </a:cxn>
                <a:cxn ang="0">
                  <a:pos x="50" y="0"/>
                </a:cxn>
              </a:cxnLst>
              <a:rect l="0" t="0" r="r" b="b"/>
              <a:pathLst>
                <a:path w="54" h="126">
                  <a:moveTo>
                    <a:pt x="50" y="0"/>
                  </a:moveTo>
                  <a:lnTo>
                    <a:pt x="36" y="11"/>
                  </a:lnTo>
                  <a:lnTo>
                    <a:pt x="25" y="25"/>
                  </a:lnTo>
                  <a:lnTo>
                    <a:pt x="14" y="43"/>
                  </a:lnTo>
                  <a:lnTo>
                    <a:pt x="11" y="57"/>
                  </a:lnTo>
                  <a:lnTo>
                    <a:pt x="3" y="75"/>
                  </a:lnTo>
                  <a:lnTo>
                    <a:pt x="3" y="93"/>
                  </a:lnTo>
                  <a:lnTo>
                    <a:pt x="0" y="108"/>
                  </a:lnTo>
                  <a:lnTo>
                    <a:pt x="0" y="126"/>
                  </a:lnTo>
                  <a:lnTo>
                    <a:pt x="7" y="126"/>
                  </a:lnTo>
                  <a:lnTo>
                    <a:pt x="7" y="108"/>
                  </a:lnTo>
                  <a:lnTo>
                    <a:pt x="11" y="93"/>
                  </a:lnTo>
                  <a:lnTo>
                    <a:pt x="11" y="75"/>
                  </a:lnTo>
                  <a:lnTo>
                    <a:pt x="18" y="61"/>
                  </a:lnTo>
                  <a:lnTo>
                    <a:pt x="21" y="43"/>
                  </a:lnTo>
                  <a:lnTo>
                    <a:pt x="29" y="29"/>
                  </a:lnTo>
                  <a:lnTo>
                    <a:pt x="43" y="18"/>
                  </a:lnTo>
                  <a:lnTo>
                    <a:pt x="54" y="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8" name="Freeform 456"/>
            <p:cNvSpPr>
              <a:spLocks/>
            </p:cNvSpPr>
            <p:nvPr/>
          </p:nvSpPr>
          <p:spPr bwMode="auto">
            <a:xfrm>
              <a:off x="2577" y="2201"/>
              <a:ext cx="112" cy="58"/>
            </a:xfrm>
            <a:custGeom>
              <a:avLst/>
              <a:gdLst/>
              <a:ahLst/>
              <a:cxnLst>
                <a:cxn ang="0">
                  <a:pos x="105" y="11"/>
                </a:cxn>
                <a:cxn ang="0">
                  <a:pos x="101" y="4"/>
                </a:cxn>
                <a:cxn ang="0">
                  <a:pos x="94" y="8"/>
                </a:cxn>
                <a:cxn ang="0">
                  <a:pos x="87" y="8"/>
                </a:cxn>
                <a:cxn ang="0">
                  <a:pos x="79" y="11"/>
                </a:cxn>
                <a:cxn ang="0">
                  <a:pos x="72" y="15"/>
                </a:cxn>
                <a:cxn ang="0">
                  <a:pos x="69" y="15"/>
                </a:cxn>
                <a:cxn ang="0">
                  <a:pos x="61" y="18"/>
                </a:cxn>
                <a:cxn ang="0">
                  <a:pos x="54" y="18"/>
                </a:cxn>
                <a:cxn ang="0">
                  <a:pos x="47" y="22"/>
                </a:cxn>
                <a:cxn ang="0">
                  <a:pos x="43" y="26"/>
                </a:cxn>
                <a:cxn ang="0">
                  <a:pos x="36" y="29"/>
                </a:cxn>
                <a:cxn ang="0">
                  <a:pos x="33" y="33"/>
                </a:cxn>
                <a:cxn ang="0">
                  <a:pos x="25" y="36"/>
                </a:cxn>
                <a:cxn ang="0">
                  <a:pos x="18" y="40"/>
                </a:cxn>
                <a:cxn ang="0">
                  <a:pos x="15" y="44"/>
                </a:cxn>
                <a:cxn ang="0">
                  <a:pos x="7" y="47"/>
                </a:cxn>
                <a:cxn ang="0">
                  <a:pos x="0" y="51"/>
                </a:cxn>
                <a:cxn ang="0">
                  <a:pos x="4" y="58"/>
                </a:cxn>
                <a:cxn ang="0">
                  <a:pos x="11" y="54"/>
                </a:cxn>
                <a:cxn ang="0">
                  <a:pos x="15" y="51"/>
                </a:cxn>
                <a:cxn ang="0">
                  <a:pos x="22" y="47"/>
                </a:cxn>
                <a:cxn ang="0">
                  <a:pos x="29" y="44"/>
                </a:cxn>
                <a:cxn ang="0">
                  <a:pos x="33" y="40"/>
                </a:cxn>
                <a:cxn ang="0">
                  <a:pos x="40" y="36"/>
                </a:cxn>
                <a:cxn ang="0">
                  <a:pos x="47" y="33"/>
                </a:cxn>
                <a:cxn ang="0">
                  <a:pos x="51" y="29"/>
                </a:cxn>
                <a:cxn ang="0">
                  <a:pos x="58" y="26"/>
                </a:cxn>
                <a:cxn ang="0">
                  <a:pos x="65" y="26"/>
                </a:cxn>
                <a:cxn ang="0">
                  <a:pos x="72" y="22"/>
                </a:cxn>
                <a:cxn ang="0">
                  <a:pos x="76" y="18"/>
                </a:cxn>
                <a:cxn ang="0">
                  <a:pos x="83" y="18"/>
                </a:cxn>
                <a:cxn ang="0">
                  <a:pos x="90" y="15"/>
                </a:cxn>
                <a:cxn ang="0">
                  <a:pos x="94" y="15"/>
                </a:cxn>
                <a:cxn ang="0">
                  <a:pos x="101" y="11"/>
                </a:cxn>
                <a:cxn ang="0">
                  <a:pos x="97" y="8"/>
                </a:cxn>
                <a:cxn ang="0">
                  <a:pos x="105" y="11"/>
                </a:cxn>
                <a:cxn ang="0">
                  <a:pos x="112" y="0"/>
                </a:cxn>
                <a:cxn ang="0">
                  <a:pos x="101" y="4"/>
                </a:cxn>
                <a:cxn ang="0">
                  <a:pos x="105" y="11"/>
                </a:cxn>
              </a:cxnLst>
              <a:rect l="0" t="0" r="r" b="b"/>
              <a:pathLst>
                <a:path w="112" h="58">
                  <a:moveTo>
                    <a:pt x="105" y="11"/>
                  </a:moveTo>
                  <a:lnTo>
                    <a:pt x="101" y="4"/>
                  </a:lnTo>
                  <a:lnTo>
                    <a:pt x="94" y="8"/>
                  </a:lnTo>
                  <a:lnTo>
                    <a:pt x="87" y="8"/>
                  </a:lnTo>
                  <a:lnTo>
                    <a:pt x="79" y="11"/>
                  </a:lnTo>
                  <a:lnTo>
                    <a:pt x="72" y="15"/>
                  </a:lnTo>
                  <a:lnTo>
                    <a:pt x="69" y="15"/>
                  </a:lnTo>
                  <a:lnTo>
                    <a:pt x="61" y="18"/>
                  </a:lnTo>
                  <a:lnTo>
                    <a:pt x="54" y="18"/>
                  </a:lnTo>
                  <a:lnTo>
                    <a:pt x="47" y="22"/>
                  </a:lnTo>
                  <a:lnTo>
                    <a:pt x="43" y="26"/>
                  </a:lnTo>
                  <a:lnTo>
                    <a:pt x="36" y="29"/>
                  </a:lnTo>
                  <a:lnTo>
                    <a:pt x="33" y="33"/>
                  </a:lnTo>
                  <a:lnTo>
                    <a:pt x="25" y="36"/>
                  </a:lnTo>
                  <a:lnTo>
                    <a:pt x="18" y="40"/>
                  </a:lnTo>
                  <a:lnTo>
                    <a:pt x="15" y="44"/>
                  </a:lnTo>
                  <a:lnTo>
                    <a:pt x="7" y="47"/>
                  </a:lnTo>
                  <a:lnTo>
                    <a:pt x="0" y="51"/>
                  </a:lnTo>
                  <a:lnTo>
                    <a:pt x="4" y="58"/>
                  </a:lnTo>
                  <a:lnTo>
                    <a:pt x="11" y="54"/>
                  </a:lnTo>
                  <a:lnTo>
                    <a:pt x="15" y="51"/>
                  </a:lnTo>
                  <a:lnTo>
                    <a:pt x="22" y="47"/>
                  </a:lnTo>
                  <a:lnTo>
                    <a:pt x="29" y="44"/>
                  </a:lnTo>
                  <a:lnTo>
                    <a:pt x="33" y="40"/>
                  </a:lnTo>
                  <a:lnTo>
                    <a:pt x="40" y="36"/>
                  </a:lnTo>
                  <a:lnTo>
                    <a:pt x="47" y="33"/>
                  </a:lnTo>
                  <a:lnTo>
                    <a:pt x="51" y="29"/>
                  </a:lnTo>
                  <a:lnTo>
                    <a:pt x="58" y="26"/>
                  </a:lnTo>
                  <a:lnTo>
                    <a:pt x="65" y="26"/>
                  </a:lnTo>
                  <a:lnTo>
                    <a:pt x="72" y="22"/>
                  </a:lnTo>
                  <a:lnTo>
                    <a:pt x="76" y="18"/>
                  </a:lnTo>
                  <a:lnTo>
                    <a:pt x="83" y="18"/>
                  </a:lnTo>
                  <a:lnTo>
                    <a:pt x="90" y="15"/>
                  </a:lnTo>
                  <a:lnTo>
                    <a:pt x="94" y="15"/>
                  </a:lnTo>
                  <a:lnTo>
                    <a:pt x="101" y="11"/>
                  </a:lnTo>
                  <a:lnTo>
                    <a:pt x="97" y="8"/>
                  </a:lnTo>
                  <a:lnTo>
                    <a:pt x="105" y="11"/>
                  </a:lnTo>
                  <a:lnTo>
                    <a:pt x="112" y="0"/>
                  </a:lnTo>
                  <a:lnTo>
                    <a:pt x="101" y="4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09" name="Freeform 457"/>
            <p:cNvSpPr>
              <a:spLocks/>
            </p:cNvSpPr>
            <p:nvPr/>
          </p:nvSpPr>
          <p:spPr bwMode="auto">
            <a:xfrm>
              <a:off x="2664" y="2209"/>
              <a:ext cx="72" cy="176"/>
            </a:xfrm>
            <a:custGeom>
              <a:avLst/>
              <a:gdLst/>
              <a:ahLst/>
              <a:cxnLst>
                <a:cxn ang="0">
                  <a:pos x="72" y="172"/>
                </a:cxn>
                <a:cxn ang="0">
                  <a:pos x="68" y="162"/>
                </a:cxn>
                <a:cxn ang="0">
                  <a:pos x="64" y="151"/>
                </a:cxn>
                <a:cxn ang="0">
                  <a:pos x="57" y="140"/>
                </a:cxn>
                <a:cxn ang="0">
                  <a:pos x="50" y="129"/>
                </a:cxn>
                <a:cxn ang="0">
                  <a:pos x="43" y="118"/>
                </a:cxn>
                <a:cxn ang="0">
                  <a:pos x="36" y="108"/>
                </a:cxn>
                <a:cxn ang="0">
                  <a:pos x="28" y="100"/>
                </a:cxn>
                <a:cxn ang="0">
                  <a:pos x="21" y="90"/>
                </a:cxn>
                <a:cxn ang="0">
                  <a:pos x="18" y="79"/>
                </a:cxn>
                <a:cxn ang="0">
                  <a:pos x="10" y="68"/>
                </a:cxn>
                <a:cxn ang="0">
                  <a:pos x="7" y="57"/>
                </a:cxn>
                <a:cxn ang="0">
                  <a:pos x="7" y="25"/>
                </a:cxn>
                <a:cxn ang="0">
                  <a:pos x="10" y="14"/>
                </a:cxn>
                <a:cxn ang="0">
                  <a:pos x="18" y="3"/>
                </a:cxn>
                <a:cxn ang="0">
                  <a:pos x="10" y="0"/>
                </a:cxn>
                <a:cxn ang="0">
                  <a:pos x="3" y="10"/>
                </a:cxn>
                <a:cxn ang="0">
                  <a:pos x="0" y="25"/>
                </a:cxn>
                <a:cxn ang="0">
                  <a:pos x="0" y="57"/>
                </a:cxn>
                <a:cxn ang="0">
                  <a:pos x="3" y="72"/>
                </a:cxn>
                <a:cxn ang="0">
                  <a:pos x="7" y="82"/>
                </a:cxn>
                <a:cxn ang="0">
                  <a:pos x="14" y="93"/>
                </a:cxn>
                <a:cxn ang="0">
                  <a:pos x="21" y="104"/>
                </a:cxn>
                <a:cxn ang="0">
                  <a:pos x="28" y="111"/>
                </a:cxn>
                <a:cxn ang="0">
                  <a:pos x="36" y="122"/>
                </a:cxn>
                <a:cxn ang="0">
                  <a:pos x="43" y="133"/>
                </a:cxn>
                <a:cxn ang="0">
                  <a:pos x="50" y="144"/>
                </a:cxn>
                <a:cxn ang="0">
                  <a:pos x="57" y="154"/>
                </a:cxn>
                <a:cxn ang="0">
                  <a:pos x="61" y="165"/>
                </a:cxn>
                <a:cxn ang="0">
                  <a:pos x="64" y="176"/>
                </a:cxn>
                <a:cxn ang="0">
                  <a:pos x="72" y="172"/>
                </a:cxn>
              </a:cxnLst>
              <a:rect l="0" t="0" r="r" b="b"/>
              <a:pathLst>
                <a:path w="72" h="176">
                  <a:moveTo>
                    <a:pt x="72" y="172"/>
                  </a:moveTo>
                  <a:lnTo>
                    <a:pt x="68" y="162"/>
                  </a:lnTo>
                  <a:lnTo>
                    <a:pt x="64" y="151"/>
                  </a:lnTo>
                  <a:lnTo>
                    <a:pt x="57" y="140"/>
                  </a:lnTo>
                  <a:lnTo>
                    <a:pt x="50" y="129"/>
                  </a:lnTo>
                  <a:lnTo>
                    <a:pt x="43" y="118"/>
                  </a:lnTo>
                  <a:lnTo>
                    <a:pt x="36" y="108"/>
                  </a:lnTo>
                  <a:lnTo>
                    <a:pt x="28" y="100"/>
                  </a:lnTo>
                  <a:lnTo>
                    <a:pt x="21" y="90"/>
                  </a:lnTo>
                  <a:lnTo>
                    <a:pt x="18" y="79"/>
                  </a:lnTo>
                  <a:lnTo>
                    <a:pt x="10" y="68"/>
                  </a:lnTo>
                  <a:lnTo>
                    <a:pt x="7" y="57"/>
                  </a:lnTo>
                  <a:lnTo>
                    <a:pt x="7" y="25"/>
                  </a:lnTo>
                  <a:lnTo>
                    <a:pt x="10" y="14"/>
                  </a:lnTo>
                  <a:lnTo>
                    <a:pt x="18" y="3"/>
                  </a:lnTo>
                  <a:lnTo>
                    <a:pt x="10" y="0"/>
                  </a:lnTo>
                  <a:lnTo>
                    <a:pt x="3" y="10"/>
                  </a:lnTo>
                  <a:lnTo>
                    <a:pt x="0" y="25"/>
                  </a:lnTo>
                  <a:lnTo>
                    <a:pt x="0" y="57"/>
                  </a:lnTo>
                  <a:lnTo>
                    <a:pt x="3" y="72"/>
                  </a:lnTo>
                  <a:lnTo>
                    <a:pt x="7" y="82"/>
                  </a:lnTo>
                  <a:lnTo>
                    <a:pt x="14" y="93"/>
                  </a:lnTo>
                  <a:lnTo>
                    <a:pt x="21" y="104"/>
                  </a:lnTo>
                  <a:lnTo>
                    <a:pt x="28" y="111"/>
                  </a:lnTo>
                  <a:lnTo>
                    <a:pt x="36" y="122"/>
                  </a:lnTo>
                  <a:lnTo>
                    <a:pt x="43" y="133"/>
                  </a:lnTo>
                  <a:lnTo>
                    <a:pt x="50" y="144"/>
                  </a:lnTo>
                  <a:lnTo>
                    <a:pt x="57" y="154"/>
                  </a:lnTo>
                  <a:lnTo>
                    <a:pt x="61" y="165"/>
                  </a:lnTo>
                  <a:lnTo>
                    <a:pt x="64" y="176"/>
                  </a:lnTo>
                  <a:lnTo>
                    <a:pt x="72" y="1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0" name="Freeform 458"/>
            <p:cNvSpPr>
              <a:spLocks/>
            </p:cNvSpPr>
            <p:nvPr/>
          </p:nvSpPr>
          <p:spPr bwMode="auto">
            <a:xfrm>
              <a:off x="2678" y="2216"/>
              <a:ext cx="148" cy="205"/>
            </a:xfrm>
            <a:custGeom>
              <a:avLst/>
              <a:gdLst/>
              <a:ahLst/>
              <a:cxnLst>
                <a:cxn ang="0">
                  <a:pos x="122" y="147"/>
                </a:cxn>
                <a:cxn ang="0">
                  <a:pos x="140" y="147"/>
                </a:cxn>
                <a:cxn ang="0">
                  <a:pos x="144" y="144"/>
                </a:cxn>
                <a:cxn ang="0">
                  <a:pos x="144" y="140"/>
                </a:cxn>
                <a:cxn ang="0">
                  <a:pos x="148" y="137"/>
                </a:cxn>
                <a:cxn ang="0">
                  <a:pos x="144" y="144"/>
                </a:cxn>
                <a:cxn ang="0">
                  <a:pos x="140" y="151"/>
                </a:cxn>
                <a:cxn ang="0">
                  <a:pos x="137" y="158"/>
                </a:cxn>
                <a:cxn ang="0">
                  <a:pos x="115" y="180"/>
                </a:cxn>
                <a:cxn ang="0">
                  <a:pos x="108" y="183"/>
                </a:cxn>
                <a:cxn ang="0">
                  <a:pos x="104" y="187"/>
                </a:cxn>
                <a:cxn ang="0">
                  <a:pos x="104" y="191"/>
                </a:cxn>
                <a:cxn ang="0">
                  <a:pos x="94" y="201"/>
                </a:cxn>
                <a:cxn ang="0">
                  <a:pos x="90" y="201"/>
                </a:cxn>
                <a:cxn ang="0">
                  <a:pos x="86" y="205"/>
                </a:cxn>
                <a:cxn ang="0">
                  <a:pos x="76" y="187"/>
                </a:cxn>
                <a:cxn ang="0">
                  <a:pos x="65" y="165"/>
                </a:cxn>
                <a:cxn ang="0">
                  <a:pos x="54" y="147"/>
                </a:cxn>
                <a:cxn ang="0">
                  <a:pos x="43" y="126"/>
                </a:cxn>
                <a:cxn ang="0">
                  <a:pos x="32" y="104"/>
                </a:cxn>
                <a:cxn ang="0">
                  <a:pos x="22" y="86"/>
                </a:cxn>
                <a:cxn ang="0">
                  <a:pos x="11" y="65"/>
                </a:cxn>
                <a:cxn ang="0">
                  <a:pos x="0" y="43"/>
                </a:cxn>
                <a:cxn ang="0">
                  <a:pos x="0" y="18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4" y="11"/>
                </a:cxn>
                <a:cxn ang="0">
                  <a:pos x="18" y="21"/>
                </a:cxn>
                <a:cxn ang="0">
                  <a:pos x="22" y="32"/>
                </a:cxn>
                <a:cxn ang="0">
                  <a:pos x="25" y="43"/>
                </a:cxn>
                <a:cxn ang="0">
                  <a:pos x="32" y="54"/>
                </a:cxn>
                <a:cxn ang="0">
                  <a:pos x="40" y="65"/>
                </a:cxn>
                <a:cxn ang="0">
                  <a:pos x="43" y="75"/>
                </a:cxn>
                <a:cxn ang="0">
                  <a:pos x="50" y="83"/>
                </a:cxn>
                <a:cxn ang="0">
                  <a:pos x="58" y="93"/>
                </a:cxn>
                <a:cxn ang="0">
                  <a:pos x="68" y="101"/>
                </a:cxn>
                <a:cxn ang="0">
                  <a:pos x="76" y="111"/>
                </a:cxn>
                <a:cxn ang="0">
                  <a:pos x="83" y="119"/>
                </a:cxn>
                <a:cxn ang="0">
                  <a:pos x="94" y="126"/>
                </a:cxn>
                <a:cxn ang="0">
                  <a:pos x="101" y="133"/>
                </a:cxn>
                <a:cxn ang="0">
                  <a:pos x="112" y="140"/>
                </a:cxn>
                <a:cxn ang="0">
                  <a:pos x="122" y="147"/>
                </a:cxn>
              </a:cxnLst>
              <a:rect l="0" t="0" r="r" b="b"/>
              <a:pathLst>
                <a:path w="148" h="205">
                  <a:moveTo>
                    <a:pt x="122" y="147"/>
                  </a:moveTo>
                  <a:lnTo>
                    <a:pt x="140" y="147"/>
                  </a:lnTo>
                  <a:lnTo>
                    <a:pt x="144" y="144"/>
                  </a:lnTo>
                  <a:lnTo>
                    <a:pt x="144" y="140"/>
                  </a:lnTo>
                  <a:lnTo>
                    <a:pt x="148" y="137"/>
                  </a:lnTo>
                  <a:lnTo>
                    <a:pt x="144" y="144"/>
                  </a:lnTo>
                  <a:lnTo>
                    <a:pt x="140" y="151"/>
                  </a:lnTo>
                  <a:lnTo>
                    <a:pt x="137" y="158"/>
                  </a:lnTo>
                  <a:lnTo>
                    <a:pt x="115" y="180"/>
                  </a:lnTo>
                  <a:lnTo>
                    <a:pt x="108" y="183"/>
                  </a:lnTo>
                  <a:lnTo>
                    <a:pt x="104" y="187"/>
                  </a:lnTo>
                  <a:lnTo>
                    <a:pt x="104" y="191"/>
                  </a:lnTo>
                  <a:lnTo>
                    <a:pt x="94" y="201"/>
                  </a:lnTo>
                  <a:lnTo>
                    <a:pt x="90" y="201"/>
                  </a:lnTo>
                  <a:lnTo>
                    <a:pt x="86" y="205"/>
                  </a:lnTo>
                  <a:lnTo>
                    <a:pt x="76" y="187"/>
                  </a:lnTo>
                  <a:lnTo>
                    <a:pt x="65" y="165"/>
                  </a:lnTo>
                  <a:lnTo>
                    <a:pt x="54" y="147"/>
                  </a:lnTo>
                  <a:lnTo>
                    <a:pt x="43" y="126"/>
                  </a:lnTo>
                  <a:lnTo>
                    <a:pt x="32" y="104"/>
                  </a:lnTo>
                  <a:lnTo>
                    <a:pt x="22" y="86"/>
                  </a:lnTo>
                  <a:lnTo>
                    <a:pt x="11" y="65"/>
                  </a:lnTo>
                  <a:lnTo>
                    <a:pt x="0" y="43"/>
                  </a:lnTo>
                  <a:lnTo>
                    <a:pt x="0" y="18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4" y="11"/>
                  </a:lnTo>
                  <a:lnTo>
                    <a:pt x="18" y="21"/>
                  </a:lnTo>
                  <a:lnTo>
                    <a:pt x="22" y="32"/>
                  </a:lnTo>
                  <a:lnTo>
                    <a:pt x="25" y="43"/>
                  </a:lnTo>
                  <a:lnTo>
                    <a:pt x="32" y="54"/>
                  </a:lnTo>
                  <a:lnTo>
                    <a:pt x="40" y="65"/>
                  </a:lnTo>
                  <a:lnTo>
                    <a:pt x="43" y="75"/>
                  </a:lnTo>
                  <a:lnTo>
                    <a:pt x="50" y="83"/>
                  </a:lnTo>
                  <a:lnTo>
                    <a:pt x="58" y="93"/>
                  </a:lnTo>
                  <a:lnTo>
                    <a:pt x="68" y="101"/>
                  </a:lnTo>
                  <a:lnTo>
                    <a:pt x="76" y="111"/>
                  </a:lnTo>
                  <a:lnTo>
                    <a:pt x="83" y="119"/>
                  </a:lnTo>
                  <a:lnTo>
                    <a:pt x="94" y="126"/>
                  </a:lnTo>
                  <a:lnTo>
                    <a:pt x="101" y="133"/>
                  </a:lnTo>
                  <a:lnTo>
                    <a:pt x="112" y="140"/>
                  </a:lnTo>
                  <a:lnTo>
                    <a:pt x="122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1" name="Freeform 459"/>
            <p:cNvSpPr>
              <a:spLocks/>
            </p:cNvSpPr>
            <p:nvPr/>
          </p:nvSpPr>
          <p:spPr bwMode="auto">
            <a:xfrm>
              <a:off x="2800" y="2335"/>
              <a:ext cx="33" cy="32"/>
            </a:xfrm>
            <a:custGeom>
              <a:avLst/>
              <a:gdLst/>
              <a:ahLst/>
              <a:cxnLst>
                <a:cxn ang="0">
                  <a:pos x="29" y="21"/>
                </a:cxn>
                <a:cxn ang="0">
                  <a:pos x="22" y="18"/>
                </a:cxn>
                <a:cxn ang="0">
                  <a:pos x="18" y="21"/>
                </a:cxn>
                <a:cxn ang="0">
                  <a:pos x="18" y="25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18" y="32"/>
                </a:cxn>
                <a:cxn ang="0">
                  <a:pos x="22" y="28"/>
                </a:cxn>
                <a:cxn ang="0">
                  <a:pos x="29" y="25"/>
                </a:cxn>
                <a:cxn ang="0">
                  <a:pos x="29" y="21"/>
                </a:cxn>
                <a:cxn ang="0">
                  <a:pos x="22" y="18"/>
                </a:cxn>
                <a:cxn ang="0">
                  <a:pos x="29" y="21"/>
                </a:cxn>
                <a:cxn ang="0">
                  <a:pos x="33" y="0"/>
                </a:cxn>
                <a:cxn ang="0">
                  <a:pos x="22" y="18"/>
                </a:cxn>
                <a:cxn ang="0">
                  <a:pos x="29" y="21"/>
                </a:cxn>
              </a:cxnLst>
              <a:rect l="0" t="0" r="r" b="b"/>
              <a:pathLst>
                <a:path w="33" h="32">
                  <a:moveTo>
                    <a:pt x="29" y="21"/>
                  </a:moveTo>
                  <a:lnTo>
                    <a:pt x="22" y="18"/>
                  </a:lnTo>
                  <a:lnTo>
                    <a:pt x="18" y="21"/>
                  </a:lnTo>
                  <a:lnTo>
                    <a:pt x="18" y="25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18" y="32"/>
                  </a:lnTo>
                  <a:lnTo>
                    <a:pt x="22" y="28"/>
                  </a:lnTo>
                  <a:lnTo>
                    <a:pt x="29" y="25"/>
                  </a:lnTo>
                  <a:lnTo>
                    <a:pt x="29" y="21"/>
                  </a:lnTo>
                  <a:lnTo>
                    <a:pt x="22" y="18"/>
                  </a:lnTo>
                  <a:lnTo>
                    <a:pt x="29" y="21"/>
                  </a:lnTo>
                  <a:lnTo>
                    <a:pt x="33" y="0"/>
                  </a:lnTo>
                  <a:lnTo>
                    <a:pt x="22" y="18"/>
                  </a:lnTo>
                  <a:lnTo>
                    <a:pt x="2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2" name="Freeform 460"/>
            <p:cNvSpPr>
              <a:spLocks/>
            </p:cNvSpPr>
            <p:nvPr/>
          </p:nvSpPr>
          <p:spPr bwMode="auto">
            <a:xfrm>
              <a:off x="2782" y="2353"/>
              <a:ext cx="47" cy="5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4" y="50"/>
                </a:cxn>
                <a:cxn ang="0">
                  <a:pos x="11" y="46"/>
                </a:cxn>
                <a:cxn ang="0">
                  <a:pos x="18" y="39"/>
                </a:cxn>
                <a:cxn ang="0">
                  <a:pos x="26" y="36"/>
                </a:cxn>
                <a:cxn ang="0">
                  <a:pos x="29" y="28"/>
                </a:cxn>
                <a:cxn ang="0">
                  <a:pos x="33" y="21"/>
                </a:cxn>
                <a:cxn ang="0">
                  <a:pos x="44" y="10"/>
                </a:cxn>
                <a:cxn ang="0">
                  <a:pos x="47" y="3"/>
                </a:cxn>
                <a:cxn ang="0">
                  <a:pos x="40" y="0"/>
                </a:cxn>
                <a:cxn ang="0">
                  <a:pos x="36" y="7"/>
                </a:cxn>
                <a:cxn ang="0">
                  <a:pos x="33" y="10"/>
                </a:cxn>
                <a:cxn ang="0">
                  <a:pos x="29" y="18"/>
                </a:cxn>
                <a:cxn ang="0">
                  <a:pos x="26" y="25"/>
                </a:cxn>
                <a:cxn ang="0">
                  <a:pos x="18" y="28"/>
                </a:cxn>
                <a:cxn ang="0">
                  <a:pos x="15" y="36"/>
                </a:cxn>
                <a:cxn ang="0">
                  <a:pos x="8" y="39"/>
                </a:cxn>
                <a:cxn ang="0">
                  <a:pos x="0" y="43"/>
                </a:cxn>
                <a:cxn ang="0">
                  <a:pos x="0" y="46"/>
                </a:cxn>
                <a:cxn ang="0">
                  <a:pos x="0" y="43"/>
                </a:cxn>
                <a:cxn ang="0">
                  <a:pos x="0" y="46"/>
                </a:cxn>
                <a:cxn ang="0">
                  <a:pos x="8" y="46"/>
                </a:cxn>
              </a:cxnLst>
              <a:rect l="0" t="0" r="r" b="b"/>
              <a:pathLst>
                <a:path w="47" h="50">
                  <a:moveTo>
                    <a:pt x="8" y="46"/>
                  </a:moveTo>
                  <a:lnTo>
                    <a:pt x="4" y="50"/>
                  </a:lnTo>
                  <a:lnTo>
                    <a:pt x="11" y="46"/>
                  </a:lnTo>
                  <a:lnTo>
                    <a:pt x="18" y="39"/>
                  </a:lnTo>
                  <a:lnTo>
                    <a:pt x="26" y="36"/>
                  </a:lnTo>
                  <a:lnTo>
                    <a:pt x="29" y="28"/>
                  </a:lnTo>
                  <a:lnTo>
                    <a:pt x="33" y="21"/>
                  </a:lnTo>
                  <a:lnTo>
                    <a:pt x="44" y="10"/>
                  </a:lnTo>
                  <a:lnTo>
                    <a:pt x="47" y="3"/>
                  </a:lnTo>
                  <a:lnTo>
                    <a:pt x="40" y="0"/>
                  </a:lnTo>
                  <a:lnTo>
                    <a:pt x="36" y="7"/>
                  </a:lnTo>
                  <a:lnTo>
                    <a:pt x="33" y="10"/>
                  </a:lnTo>
                  <a:lnTo>
                    <a:pt x="29" y="18"/>
                  </a:lnTo>
                  <a:lnTo>
                    <a:pt x="26" y="25"/>
                  </a:lnTo>
                  <a:lnTo>
                    <a:pt x="18" y="28"/>
                  </a:lnTo>
                  <a:lnTo>
                    <a:pt x="15" y="36"/>
                  </a:lnTo>
                  <a:lnTo>
                    <a:pt x="8" y="39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3" name="Freeform 461"/>
            <p:cNvSpPr>
              <a:spLocks/>
            </p:cNvSpPr>
            <p:nvPr/>
          </p:nvSpPr>
          <p:spPr bwMode="auto">
            <a:xfrm>
              <a:off x="2764" y="2399"/>
              <a:ext cx="26" cy="2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26"/>
                </a:cxn>
                <a:cxn ang="0">
                  <a:pos x="15" y="15"/>
                </a:cxn>
                <a:cxn ang="0">
                  <a:pos x="18" y="15"/>
                </a:cxn>
                <a:cxn ang="0">
                  <a:pos x="26" y="8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5" y="4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8" y="15"/>
                </a:cxn>
                <a:cxn ang="0">
                  <a:pos x="4" y="15"/>
                </a:cxn>
                <a:cxn ang="0">
                  <a:pos x="0" y="18"/>
                </a:cxn>
                <a:cxn ang="0">
                  <a:pos x="4" y="22"/>
                </a:cxn>
                <a:cxn ang="0">
                  <a:pos x="0" y="26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0" y="26"/>
                </a:cxn>
              </a:cxnLst>
              <a:rect l="0" t="0" r="r" b="b"/>
              <a:pathLst>
                <a:path w="26" h="29">
                  <a:moveTo>
                    <a:pt x="0" y="26"/>
                  </a:moveTo>
                  <a:lnTo>
                    <a:pt x="4" y="26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4" name="Freeform 462"/>
            <p:cNvSpPr>
              <a:spLocks/>
            </p:cNvSpPr>
            <p:nvPr/>
          </p:nvSpPr>
          <p:spPr bwMode="auto">
            <a:xfrm>
              <a:off x="2674" y="2259"/>
              <a:ext cx="94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11" y="25"/>
                </a:cxn>
                <a:cxn ang="0">
                  <a:pos x="22" y="43"/>
                </a:cxn>
                <a:cxn ang="0">
                  <a:pos x="33" y="65"/>
                </a:cxn>
                <a:cxn ang="0">
                  <a:pos x="44" y="83"/>
                </a:cxn>
                <a:cxn ang="0">
                  <a:pos x="54" y="104"/>
                </a:cxn>
                <a:cxn ang="0">
                  <a:pos x="65" y="126"/>
                </a:cxn>
                <a:cxn ang="0">
                  <a:pos x="76" y="144"/>
                </a:cxn>
                <a:cxn ang="0">
                  <a:pos x="90" y="166"/>
                </a:cxn>
                <a:cxn ang="0">
                  <a:pos x="94" y="162"/>
                </a:cxn>
                <a:cxn ang="0">
                  <a:pos x="83" y="140"/>
                </a:cxn>
                <a:cxn ang="0">
                  <a:pos x="72" y="122"/>
                </a:cxn>
                <a:cxn ang="0">
                  <a:pos x="62" y="101"/>
                </a:cxn>
                <a:cxn ang="0">
                  <a:pos x="51" y="79"/>
                </a:cxn>
                <a:cxn ang="0">
                  <a:pos x="40" y="61"/>
                </a:cxn>
                <a:cxn ang="0">
                  <a:pos x="29" y="40"/>
                </a:cxn>
                <a:cxn ang="0">
                  <a:pos x="18" y="2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94" h="166">
                  <a:moveTo>
                    <a:pt x="0" y="0"/>
                  </a:moveTo>
                  <a:lnTo>
                    <a:pt x="0" y="4"/>
                  </a:lnTo>
                  <a:lnTo>
                    <a:pt x="11" y="25"/>
                  </a:lnTo>
                  <a:lnTo>
                    <a:pt x="22" y="43"/>
                  </a:lnTo>
                  <a:lnTo>
                    <a:pt x="33" y="65"/>
                  </a:lnTo>
                  <a:lnTo>
                    <a:pt x="44" y="83"/>
                  </a:lnTo>
                  <a:lnTo>
                    <a:pt x="54" y="104"/>
                  </a:lnTo>
                  <a:lnTo>
                    <a:pt x="65" y="126"/>
                  </a:lnTo>
                  <a:lnTo>
                    <a:pt x="76" y="144"/>
                  </a:lnTo>
                  <a:lnTo>
                    <a:pt x="90" y="166"/>
                  </a:lnTo>
                  <a:lnTo>
                    <a:pt x="94" y="162"/>
                  </a:lnTo>
                  <a:lnTo>
                    <a:pt x="83" y="140"/>
                  </a:lnTo>
                  <a:lnTo>
                    <a:pt x="72" y="122"/>
                  </a:lnTo>
                  <a:lnTo>
                    <a:pt x="62" y="101"/>
                  </a:lnTo>
                  <a:lnTo>
                    <a:pt x="51" y="79"/>
                  </a:lnTo>
                  <a:lnTo>
                    <a:pt x="40" y="61"/>
                  </a:lnTo>
                  <a:lnTo>
                    <a:pt x="29" y="40"/>
                  </a:lnTo>
                  <a:lnTo>
                    <a:pt x="18" y="2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5" name="Freeform 463"/>
            <p:cNvSpPr>
              <a:spLocks/>
            </p:cNvSpPr>
            <p:nvPr/>
          </p:nvSpPr>
          <p:spPr bwMode="auto">
            <a:xfrm>
              <a:off x="2671" y="2212"/>
              <a:ext cx="21" cy="47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18" y="4"/>
                </a:cxn>
                <a:cxn ang="0">
                  <a:pos x="11" y="11"/>
                </a:cxn>
                <a:cxn ang="0">
                  <a:pos x="3" y="22"/>
                </a:cxn>
                <a:cxn ang="0">
                  <a:pos x="0" y="36"/>
                </a:cxn>
                <a:cxn ang="0">
                  <a:pos x="3" y="47"/>
                </a:cxn>
                <a:cxn ang="0">
                  <a:pos x="11" y="47"/>
                </a:cxn>
                <a:cxn ang="0">
                  <a:pos x="11" y="22"/>
                </a:cxn>
                <a:cxn ang="0">
                  <a:pos x="14" y="15"/>
                </a:cxn>
                <a:cxn ang="0">
                  <a:pos x="21" y="7"/>
                </a:cxn>
                <a:cxn ang="0">
                  <a:pos x="18" y="4"/>
                </a:cxn>
                <a:cxn ang="0">
                  <a:pos x="21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21" y="4"/>
                </a:cxn>
              </a:cxnLst>
              <a:rect l="0" t="0" r="r" b="b"/>
              <a:pathLst>
                <a:path w="21" h="47">
                  <a:moveTo>
                    <a:pt x="21" y="4"/>
                  </a:moveTo>
                  <a:lnTo>
                    <a:pt x="18" y="4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6"/>
                  </a:lnTo>
                  <a:lnTo>
                    <a:pt x="3" y="47"/>
                  </a:lnTo>
                  <a:lnTo>
                    <a:pt x="11" y="47"/>
                  </a:lnTo>
                  <a:lnTo>
                    <a:pt x="11" y="22"/>
                  </a:lnTo>
                  <a:lnTo>
                    <a:pt x="14" y="15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21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6" name="Freeform 464"/>
            <p:cNvSpPr>
              <a:spLocks/>
            </p:cNvSpPr>
            <p:nvPr/>
          </p:nvSpPr>
          <p:spPr bwMode="auto">
            <a:xfrm>
              <a:off x="2689" y="2216"/>
              <a:ext cx="111" cy="151"/>
            </a:xfrm>
            <a:custGeom>
              <a:avLst/>
              <a:gdLst/>
              <a:ahLst/>
              <a:cxnLst>
                <a:cxn ang="0">
                  <a:pos x="111" y="144"/>
                </a:cxn>
                <a:cxn ang="0">
                  <a:pos x="104" y="137"/>
                </a:cxn>
                <a:cxn ang="0">
                  <a:pos x="93" y="129"/>
                </a:cxn>
                <a:cxn ang="0">
                  <a:pos x="83" y="122"/>
                </a:cxn>
                <a:cxn ang="0">
                  <a:pos x="75" y="115"/>
                </a:cxn>
                <a:cxn ang="0">
                  <a:pos x="65" y="108"/>
                </a:cxn>
                <a:cxn ang="0">
                  <a:pos x="57" y="101"/>
                </a:cxn>
                <a:cxn ang="0">
                  <a:pos x="50" y="90"/>
                </a:cxn>
                <a:cxn ang="0">
                  <a:pos x="43" y="83"/>
                </a:cxn>
                <a:cxn ang="0">
                  <a:pos x="36" y="72"/>
                </a:cxn>
                <a:cxn ang="0">
                  <a:pos x="29" y="65"/>
                </a:cxn>
                <a:cxn ang="0">
                  <a:pos x="25" y="54"/>
                </a:cxn>
                <a:cxn ang="0">
                  <a:pos x="18" y="43"/>
                </a:cxn>
                <a:cxn ang="0">
                  <a:pos x="14" y="32"/>
                </a:cxn>
                <a:cxn ang="0">
                  <a:pos x="11" y="21"/>
                </a:cxn>
                <a:cxn ang="0">
                  <a:pos x="7" y="1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3" y="25"/>
                </a:cxn>
                <a:cxn ang="0">
                  <a:pos x="7" y="36"/>
                </a:cxn>
                <a:cxn ang="0">
                  <a:pos x="11" y="47"/>
                </a:cxn>
                <a:cxn ang="0">
                  <a:pos x="18" y="57"/>
                </a:cxn>
                <a:cxn ang="0">
                  <a:pos x="25" y="68"/>
                </a:cxn>
                <a:cxn ang="0">
                  <a:pos x="32" y="75"/>
                </a:cxn>
                <a:cxn ang="0">
                  <a:pos x="39" y="86"/>
                </a:cxn>
                <a:cxn ang="0">
                  <a:pos x="43" y="97"/>
                </a:cxn>
                <a:cxn ang="0">
                  <a:pos x="54" y="104"/>
                </a:cxn>
                <a:cxn ang="0">
                  <a:pos x="61" y="115"/>
                </a:cxn>
                <a:cxn ang="0">
                  <a:pos x="72" y="122"/>
                </a:cxn>
                <a:cxn ang="0">
                  <a:pos x="79" y="129"/>
                </a:cxn>
                <a:cxn ang="0">
                  <a:pos x="90" y="137"/>
                </a:cxn>
                <a:cxn ang="0">
                  <a:pos x="101" y="144"/>
                </a:cxn>
                <a:cxn ang="0">
                  <a:pos x="108" y="151"/>
                </a:cxn>
                <a:cxn ang="0">
                  <a:pos x="111" y="151"/>
                </a:cxn>
                <a:cxn ang="0">
                  <a:pos x="111" y="144"/>
                </a:cxn>
              </a:cxnLst>
              <a:rect l="0" t="0" r="r" b="b"/>
              <a:pathLst>
                <a:path w="111" h="151">
                  <a:moveTo>
                    <a:pt x="111" y="144"/>
                  </a:moveTo>
                  <a:lnTo>
                    <a:pt x="104" y="137"/>
                  </a:lnTo>
                  <a:lnTo>
                    <a:pt x="93" y="129"/>
                  </a:lnTo>
                  <a:lnTo>
                    <a:pt x="83" y="122"/>
                  </a:lnTo>
                  <a:lnTo>
                    <a:pt x="75" y="115"/>
                  </a:lnTo>
                  <a:lnTo>
                    <a:pt x="65" y="108"/>
                  </a:lnTo>
                  <a:lnTo>
                    <a:pt x="57" y="101"/>
                  </a:lnTo>
                  <a:lnTo>
                    <a:pt x="50" y="90"/>
                  </a:lnTo>
                  <a:lnTo>
                    <a:pt x="43" y="83"/>
                  </a:lnTo>
                  <a:lnTo>
                    <a:pt x="36" y="72"/>
                  </a:lnTo>
                  <a:lnTo>
                    <a:pt x="29" y="65"/>
                  </a:lnTo>
                  <a:lnTo>
                    <a:pt x="25" y="54"/>
                  </a:lnTo>
                  <a:lnTo>
                    <a:pt x="18" y="43"/>
                  </a:lnTo>
                  <a:lnTo>
                    <a:pt x="14" y="32"/>
                  </a:lnTo>
                  <a:lnTo>
                    <a:pt x="11" y="21"/>
                  </a:lnTo>
                  <a:lnTo>
                    <a:pt x="7" y="1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3" y="25"/>
                  </a:lnTo>
                  <a:lnTo>
                    <a:pt x="7" y="36"/>
                  </a:lnTo>
                  <a:lnTo>
                    <a:pt x="11" y="47"/>
                  </a:lnTo>
                  <a:lnTo>
                    <a:pt x="18" y="57"/>
                  </a:lnTo>
                  <a:lnTo>
                    <a:pt x="25" y="68"/>
                  </a:lnTo>
                  <a:lnTo>
                    <a:pt x="32" y="75"/>
                  </a:lnTo>
                  <a:lnTo>
                    <a:pt x="39" y="86"/>
                  </a:lnTo>
                  <a:lnTo>
                    <a:pt x="43" y="97"/>
                  </a:lnTo>
                  <a:lnTo>
                    <a:pt x="54" y="104"/>
                  </a:lnTo>
                  <a:lnTo>
                    <a:pt x="61" y="115"/>
                  </a:lnTo>
                  <a:lnTo>
                    <a:pt x="72" y="122"/>
                  </a:lnTo>
                  <a:lnTo>
                    <a:pt x="79" y="129"/>
                  </a:lnTo>
                  <a:lnTo>
                    <a:pt x="90" y="137"/>
                  </a:lnTo>
                  <a:lnTo>
                    <a:pt x="101" y="144"/>
                  </a:lnTo>
                  <a:lnTo>
                    <a:pt x="108" y="151"/>
                  </a:lnTo>
                  <a:lnTo>
                    <a:pt x="111" y="151"/>
                  </a:lnTo>
                  <a:lnTo>
                    <a:pt x="111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7" name="Freeform 465"/>
            <p:cNvSpPr>
              <a:spLocks/>
            </p:cNvSpPr>
            <p:nvPr/>
          </p:nvSpPr>
          <p:spPr bwMode="auto">
            <a:xfrm>
              <a:off x="2880" y="2374"/>
              <a:ext cx="43" cy="36"/>
            </a:xfrm>
            <a:custGeom>
              <a:avLst/>
              <a:gdLst/>
              <a:ahLst/>
              <a:cxnLst>
                <a:cxn ang="0">
                  <a:pos x="39" y="7"/>
                </a:cxn>
                <a:cxn ang="0">
                  <a:pos x="43" y="15"/>
                </a:cxn>
                <a:cxn ang="0">
                  <a:pos x="43" y="22"/>
                </a:cxn>
                <a:cxn ang="0">
                  <a:pos x="39" y="25"/>
                </a:cxn>
                <a:cxn ang="0">
                  <a:pos x="35" y="33"/>
                </a:cxn>
                <a:cxn ang="0">
                  <a:pos x="32" y="33"/>
                </a:cxn>
                <a:cxn ang="0">
                  <a:pos x="28" y="36"/>
                </a:cxn>
                <a:cxn ang="0">
                  <a:pos x="17" y="36"/>
                </a:cxn>
                <a:cxn ang="0">
                  <a:pos x="14" y="33"/>
                </a:cxn>
                <a:cxn ang="0">
                  <a:pos x="10" y="33"/>
                </a:cxn>
                <a:cxn ang="0">
                  <a:pos x="7" y="29"/>
                </a:cxn>
                <a:cxn ang="0">
                  <a:pos x="0" y="25"/>
                </a:cxn>
                <a:cxn ang="0">
                  <a:pos x="0" y="18"/>
                </a:cxn>
                <a:cxn ang="0">
                  <a:pos x="3" y="11"/>
                </a:cxn>
                <a:cxn ang="0">
                  <a:pos x="3" y="4"/>
                </a:cxn>
                <a:cxn ang="0">
                  <a:pos x="10" y="0"/>
                </a:cxn>
                <a:cxn ang="0">
                  <a:pos x="28" y="0"/>
                </a:cxn>
                <a:cxn ang="0">
                  <a:pos x="35" y="7"/>
                </a:cxn>
                <a:cxn ang="0">
                  <a:pos x="39" y="7"/>
                </a:cxn>
              </a:cxnLst>
              <a:rect l="0" t="0" r="r" b="b"/>
              <a:pathLst>
                <a:path w="43" h="36">
                  <a:moveTo>
                    <a:pt x="39" y="7"/>
                  </a:moveTo>
                  <a:lnTo>
                    <a:pt x="43" y="15"/>
                  </a:lnTo>
                  <a:lnTo>
                    <a:pt x="43" y="22"/>
                  </a:lnTo>
                  <a:lnTo>
                    <a:pt x="39" y="25"/>
                  </a:lnTo>
                  <a:lnTo>
                    <a:pt x="35" y="33"/>
                  </a:lnTo>
                  <a:lnTo>
                    <a:pt x="32" y="33"/>
                  </a:lnTo>
                  <a:lnTo>
                    <a:pt x="28" y="36"/>
                  </a:lnTo>
                  <a:lnTo>
                    <a:pt x="17" y="36"/>
                  </a:lnTo>
                  <a:lnTo>
                    <a:pt x="14" y="33"/>
                  </a:lnTo>
                  <a:lnTo>
                    <a:pt x="10" y="33"/>
                  </a:lnTo>
                  <a:lnTo>
                    <a:pt x="7" y="29"/>
                  </a:lnTo>
                  <a:lnTo>
                    <a:pt x="0" y="25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3" y="4"/>
                  </a:lnTo>
                  <a:lnTo>
                    <a:pt x="10" y="0"/>
                  </a:lnTo>
                  <a:lnTo>
                    <a:pt x="28" y="0"/>
                  </a:lnTo>
                  <a:lnTo>
                    <a:pt x="35" y="7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8" name="Freeform 466"/>
            <p:cNvSpPr>
              <a:spLocks/>
            </p:cNvSpPr>
            <p:nvPr/>
          </p:nvSpPr>
          <p:spPr bwMode="auto">
            <a:xfrm>
              <a:off x="2912" y="2381"/>
              <a:ext cx="14" cy="29"/>
            </a:xfrm>
            <a:custGeom>
              <a:avLst/>
              <a:gdLst/>
              <a:ahLst/>
              <a:cxnLst>
                <a:cxn ang="0">
                  <a:pos x="3" y="29"/>
                </a:cxn>
                <a:cxn ang="0">
                  <a:pos x="11" y="22"/>
                </a:cxn>
                <a:cxn ang="0">
                  <a:pos x="14" y="15"/>
                </a:cxn>
                <a:cxn ang="0">
                  <a:pos x="14" y="8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7" y="11"/>
                </a:cxn>
                <a:cxn ang="0">
                  <a:pos x="3" y="18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3" y="29"/>
                </a:cxn>
                <a:cxn ang="0">
                  <a:pos x="7" y="29"/>
                </a:cxn>
                <a:cxn ang="0">
                  <a:pos x="7" y="26"/>
                </a:cxn>
                <a:cxn ang="0">
                  <a:pos x="3" y="29"/>
                </a:cxn>
              </a:cxnLst>
              <a:rect l="0" t="0" r="r" b="b"/>
              <a:pathLst>
                <a:path w="14" h="29">
                  <a:moveTo>
                    <a:pt x="3" y="29"/>
                  </a:moveTo>
                  <a:lnTo>
                    <a:pt x="11" y="22"/>
                  </a:lnTo>
                  <a:lnTo>
                    <a:pt x="14" y="15"/>
                  </a:lnTo>
                  <a:lnTo>
                    <a:pt x="14" y="8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11"/>
                  </a:lnTo>
                  <a:lnTo>
                    <a:pt x="3" y="18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3" y="29"/>
                  </a:lnTo>
                  <a:lnTo>
                    <a:pt x="7" y="29"/>
                  </a:lnTo>
                  <a:lnTo>
                    <a:pt x="7" y="26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19" name="Freeform 467"/>
            <p:cNvSpPr>
              <a:spLocks/>
            </p:cNvSpPr>
            <p:nvPr/>
          </p:nvSpPr>
          <p:spPr bwMode="auto">
            <a:xfrm>
              <a:off x="2883" y="2399"/>
              <a:ext cx="32" cy="15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7" y="11"/>
                </a:cxn>
                <a:cxn ang="0">
                  <a:pos x="14" y="15"/>
                </a:cxn>
                <a:cxn ang="0">
                  <a:pos x="25" y="15"/>
                </a:cxn>
                <a:cxn ang="0">
                  <a:pos x="29" y="11"/>
                </a:cxn>
                <a:cxn ang="0">
                  <a:pos x="32" y="11"/>
                </a:cxn>
                <a:cxn ang="0">
                  <a:pos x="29" y="4"/>
                </a:cxn>
                <a:cxn ang="0">
                  <a:pos x="25" y="8"/>
                </a:cxn>
                <a:cxn ang="0">
                  <a:pos x="14" y="8"/>
                </a:cxn>
                <a:cxn ang="0">
                  <a:pos x="11" y="4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4" y="8"/>
                </a:cxn>
              </a:cxnLst>
              <a:rect l="0" t="0" r="r" b="b"/>
              <a:pathLst>
                <a:path w="32" h="15">
                  <a:moveTo>
                    <a:pt x="4" y="8"/>
                  </a:moveTo>
                  <a:lnTo>
                    <a:pt x="0" y="8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14" y="15"/>
                  </a:lnTo>
                  <a:lnTo>
                    <a:pt x="25" y="15"/>
                  </a:lnTo>
                  <a:lnTo>
                    <a:pt x="29" y="11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5" y="8"/>
                  </a:lnTo>
                  <a:lnTo>
                    <a:pt x="14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4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0" name="Freeform 468"/>
            <p:cNvSpPr>
              <a:spLocks/>
            </p:cNvSpPr>
            <p:nvPr/>
          </p:nvSpPr>
          <p:spPr bwMode="auto">
            <a:xfrm>
              <a:off x="2876" y="2378"/>
              <a:ext cx="11" cy="2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11" y="29"/>
                </a:cxn>
                <a:cxn ang="0">
                  <a:pos x="11" y="21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7" y="0"/>
                </a:cxn>
              </a:cxnLst>
              <a:rect l="0" t="0" r="r" b="b"/>
              <a:pathLst>
                <a:path w="11" h="29">
                  <a:moveTo>
                    <a:pt x="7" y="0"/>
                  </a:moveTo>
                  <a:lnTo>
                    <a:pt x="4" y="0"/>
                  </a:lnTo>
                  <a:lnTo>
                    <a:pt x="4" y="7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11" y="29"/>
                  </a:lnTo>
                  <a:lnTo>
                    <a:pt x="11" y="21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1" name="Freeform 469"/>
            <p:cNvSpPr>
              <a:spLocks/>
            </p:cNvSpPr>
            <p:nvPr/>
          </p:nvSpPr>
          <p:spPr bwMode="auto">
            <a:xfrm>
              <a:off x="2883" y="2371"/>
              <a:ext cx="40" cy="14"/>
            </a:xfrm>
            <a:custGeom>
              <a:avLst/>
              <a:gdLst/>
              <a:ahLst/>
              <a:cxnLst>
                <a:cxn ang="0">
                  <a:pos x="40" y="10"/>
                </a:cxn>
                <a:cxn ang="0">
                  <a:pos x="32" y="3"/>
                </a:cxn>
                <a:cxn ang="0">
                  <a:pos x="25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7" y="7"/>
                </a:cxn>
                <a:cxn ang="0">
                  <a:pos x="25" y="7"/>
                </a:cxn>
                <a:cxn ang="0">
                  <a:pos x="29" y="10"/>
                </a:cxn>
                <a:cxn ang="0">
                  <a:pos x="32" y="10"/>
                </a:cxn>
                <a:cxn ang="0">
                  <a:pos x="36" y="14"/>
                </a:cxn>
                <a:cxn ang="0">
                  <a:pos x="40" y="10"/>
                </a:cxn>
              </a:cxnLst>
              <a:rect l="0" t="0" r="r" b="b"/>
              <a:pathLst>
                <a:path w="40" h="14">
                  <a:moveTo>
                    <a:pt x="40" y="10"/>
                  </a:moveTo>
                  <a:lnTo>
                    <a:pt x="32" y="3"/>
                  </a:lnTo>
                  <a:lnTo>
                    <a:pt x="25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4" y="10"/>
                  </a:lnTo>
                  <a:lnTo>
                    <a:pt x="7" y="7"/>
                  </a:lnTo>
                  <a:lnTo>
                    <a:pt x="25" y="7"/>
                  </a:lnTo>
                  <a:lnTo>
                    <a:pt x="29" y="10"/>
                  </a:lnTo>
                  <a:lnTo>
                    <a:pt x="32" y="10"/>
                  </a:lnTo>
                  <a:lnTo>
                    <a:pt x="36" y="14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2" name="Freeform 470"/>
            <p:cNvSpPr>
              <a:spLocks/>
            </p:cNvSpPr>
            <p:nvPr/>
          </p:nvSpPr>
          <p:spPr bwMode="auto">
            <a:xfrm>
              <a:off x="2772" y="2381"/>
              <a:ext cx="50" cy="65"/>
            </a:xfrm>
            <a:custGeom>
              <a:avLst/>
              <a:gdLst/>
              <a:ahLst/>
              <a:cxnLst>
                <a:cxn ang="0">
                  <a:pos x="32" y="65"/>
                </a:cxn>
                <a:cxn ang="0">
                  <a:pos x="28" y="62"/>
                </a:cxn>
                <a:cxn ang="0">
                  <a:pos x="25" y="62"/>
                </a:cxn>
                <a:cxn ang="0">
                  <a:pos x="18" y="58"/>
                </a:cxn>
                <a:cxn ang="0">
                  <a:pos x="10" y="54"/>
                </a:cxn>
                <a:cxn ang="0">
                  <a:pos x="7" y="51"/>
                </a:cxn>
                <a:cxn ang="0">
                  <a:pos x="3" y="51"/>
                </a:cxn>
                <a:cxn ang="0">
                  <a:pos x="0" y="47"/>
                </a:cxn>
                <a:cxn ang="0">
                  <a:pos x="7" y="44"/>
                </a:cxn>
                <a:cxn ang="0">
                  <a:pos x="14" y="40"/>
                </a:cxn>
                <a:cxn ang="0">
                  <a:pos x="18" y="33"/>
                </a:cxn>
                <a:cxn ang="0">
                  <a:pos x="25" y="29"/>
                </a:cxn>
                <a:cxn ang="0">
                  <a:pos x="39" y="15"/>
                </a:cxn>
                <a:cxn ang="0">
                  <a:pos x="43" y="8"/>
                </a:cxn>
                <a:cxn ang="0">
                  <a:pos x="50" y="0"/>
                </a:cxn>
                <a:cxn ang="0">
                  <a:pos x="46" y="11"/>
                </a:cxn>
                <a:cxn ang="0">
                  <a:pos x="46" y="18"/>
                </a:cxn>
                <a:cxn ang="0">
                  <a:pos x="43" y="26"/>
                </a:cxn>
                <a:cxn ang="0">
                  <a:pos x="39" y="33"/>
                </a:cxn>
                <a:cxn ang="0">
                  <a:pos x="39" y="40"/>
                </a:cxn>
                <a:cxn ang="0">
                  <a:pos x="36" y="51"/>
                </a:cxn>
                <a:cxn ang="0">
                  <a:pos x="32" y="58"/>
                </a:cxn>
                <a:cxn ang="0">
                  <a:pos x="32" y="65"/>
                </a:cxn>
              </a:cxnLst>
              <a:rect l="0" t="0" r="r" b="b"/>
              <a:pathLst>
                <a:path w="50" h="65">
                  <a:moveTo>
                    <a:pt x="32" y="65"/>
                  </a:moveTo>
                  <a:lnTo>
                    <a:pt x="28" y="62"/>
                  </a:lnTo>
                  <a:lnTo>
                    <a:pt x="25" y="62"/>
                  </a:lnTo>
                  <a:lnTo>
                    <a:pt x="18" y="58"/>
                  </a:lnTo>
                  <a:lnTo>
                    <a:pt x="10" y="54"/>
                  </a:lnTo>
                  <a:lnTo>
                    <a:pt x="7" y="51"/>
                  </a:lnTo>
                  <a:lnTo>
                    <a:pt x="3" y="51"/>
                  </a:lnTo>
                  <a:lnTo>
                    <a:pt x="0" y="47"/>
                  </a:lnTo>
                  <a:lnTo>
                    <a:pt x="7" y="44"/>
                  </a:lnTo>
                  <a:lnTo>
                    <a:pt x="14" y="40"/>
                  </a:lnTo>
                  <a:lnTo>
                    <a:pt x="18" y="33"/>
                  </a:lnTo>
                  <a:lnTo>
                    <a:pt x="25" y="29"/>
                  </a:lnTo>
                  <a:lnTo>
                    <a:pt x="39" y="15"/>
                  </a:lnTo>
                  <a:lnTo>
                    <a:pt x="43" y="8"/>
                  </a:lnTo>
                  <a:lnTo>
                    <a:pt x="50" y="0"/>
                  </a:lnTo>
                  <a:lnTo>
                    <a:pt x="46" y="11"/>
                  </a:lnTo>
                  <a:lnTo>
                    <a:pt x="46" y="18"/>
                  </a:lnTo>
                  <a:lnTo>
                    <a:pt x="43" y="26"/>
                  </a:lnTo>
                  <a:lnTo>
                    <a:pt x="39" y="33"/>
                  </a:lnTo>
                  <a:lnTo>
                    <a:pt x="39" y="40"/>
                  </a:lnTo>
                  <a:lnTo>
                    <a:pt x="36" y="51"/>
                  </a:lnTo>
                  <a:lnTo>
                    <a:pt x="32" y="58"/>
                  </a:lnTo>
                  <a:lnTo>
                    <a:pt x="32" y="65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3" name="Freeform 471"/>
            <p:cNvSpPr>
              <a:spLocks/>
            </p:cNvSpPr>
            <p:nvPr/>
          </p:nvSpPr>
          <p:spPr bwMode="auto">
            <a:xfrm>
              <a:off x="2764" y="2425"/>
              <a:ext cx="44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7"/>
                </a:cxn>
                <a:cxn ang="0">
                  <a:pos x="8" y="10"/>
                </a:cxn>
                <a:cxn ang="0">
                  <a:pos x="15" y="10"/>
                </a:cxn>
                <a:cxn ang="0">
                  <a:pos x="22" y="18"/>
                </a:cxn>
                <a:cxn ang="0">
                  <a:pos x="26" y="18"/>
                </a:cxn>
                <a:cxn ang="0">
                  <a:pos x="29" y="21"/>
                </a:cxn>
                <a:cxn ang="0">
                  <a:pos x="33" y="21"/>
                </a:cxn>
                <a:cxn ang="0">
                  <a:pos x="40" y="25"/>
                </a:cxn>
                <a:cxn ang="0">
                  <a:pos x="44" y="18"/>
                </a:cxn>
                <a:cxn ang="0">
                  <a:pos x="36" y="14"/>
                </a:cxn>
                <a:cxn ang="0">
                  <a:pos x="33" y="14"/>
                </a:cxn>
                <a:cxn ang="0">
                  <a:pos x="29" y="10"/>
                </a:cxn>
                <a:cxn ang="0">
                  <a:pos x="26" y="10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3"/>
                </a:cxn>
                <a:cxn ang="0">
                  <a:pos x="8" y="0"/>
                </a:cxn>
                <a:cxn ang="0">
                  <a:pos x="8" y="7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4" y="7"/>
                </a:cxn>
                <a:cxn ang="0">
                  <a:pos x="8" y="0"/>
                </a:cxn>
              </a:cxnLst>
              <a:rect l="0" t="0" r="r" b="b"/>
              <a:pathLst>
                <a:path w="44" h="25">
                  <a:moveTo>
                    <a:pt x="8" y="0"/>
                  </a:moveTo>
                  <a:lnTo>
                    <a:pt x="4" y="7"/>
                  </a:lnTo>
                  <a:lnTo>
                    <a:pt x="8" y="10"/>
                  </a:lnTo>
                  <a:lnTo>
                    <a:pt x="15" y="10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29" y="21"/>
                  </a:lnTo>
                  <a:lnTo>
                    <a:pt x="33" y="21"/>
                  </a:lnTo>
                  <a:lnTo>
                    <a:pt x="40" y="25"/>
                  </a:lnTo>
                  <a:lnTo>
                    <a:pt x="44" y="18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29" y="10"/>
                  </a:lnTo>
                  <a:lnTo>
                    <a:pt x="26" y="10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3"/>
                  </a:lnTo>
                  <a:lnTo>
                    <a:pt x="8" y="0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3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4" name="Freeform 472"/>
            <p:cNvSpPr>
              <a:spLocks/>
            </p:cNvSpPr>
            <p:nvPr/>
          </p:nvSpPr>
          <p:spPr bwMode="auto">
            <a:xfrm>
              <a:off x="2772" y="2371"/>
              <a:ext cx="57" cy="61"/>
            </a:xfrm>
            <a:custGeom>
              <a:avLst/>
              <a:gdLst/>
              <a:ahLst/>
              <a:cxnLst>
                <a:cxn ang="0">
                  <a:pos x="54" y="14"/>
                </a:cxn>
                <a:cxn ang="0">
                  <a:pos x="46" y="10"/>
                </a:cxn>
                <a:cxn ang="0">
                  <a:pos x="28" y="28"/>
                </a:cxn>
                <a:cxn ang="0">
                  <a:pos x="25" y="36"/>
                </a:cxn>
                <a:cxn ang="0">
                  <a:pos x="18" y="43"/>
                </a:cxn>
                <a:cxn ang="0">
                  <a:pos x="10" y="46"/>
                </a:cxn>
                <a:cxn ang="0">
                  <a:pos x="3" y="50"/>
                </a:cxn>
                <a:cxn ang="0">
                  <a:pos x="0" y="54"/>
                </a:cxn>
                <a:cxn ang="0">
                  <a:pos x="0" y="61"/>
                </a:cxn>
                <a:cxn ang="0">
                  <a:pos x="7" y="57"/>
                </a:cxn>
                <a:cxn ang="0">
                  <a:pos x="14" y="54"/>
                </a:cxn>
                <a:cxn ang="0">
                  <a:pos x="21" y="46"/>
                </a:cxn>
                <a:cxn ang="0">
                  <a:pos x="28" y="43"/>
                </a:cxn>
                <a:cxn ang="0">
                  <a:pos x="36" y="36"/>
                </a:cxn>
                <a:cxn ang="0">
                  <a:pos x="39" y="28"/>
                </a:cxn>
                <a:cxn ang="0">
                  <a:pos x="54" y="14"/>
                </a:cxn>
                <a:cxn ang="0">
                  <a:pos x="46" y="10"/>
                </a:cxn>
                <a:cxn ang="0">
                  <a:pos x="54" y="14"/>
                </a:cxn>
                <a:cxn ang="0">
                  <a:pos x="57" y="0"/>
                </a:cxn>
                <a:cxn ang="0">
                  <a:pos x="46" y="10"/>
                </a:cxn>
                <a:cxn ang="0">
                  <a:pos x="54" y="14"/>
                </a:cxn>
              </a:cxnLst>
              <a:rect l="0" t="0" r="r" b="b"/>
              <a:pathLst>
                <a:path w="57" h="61">
                  <a:moveTo>
                    <a:pt x="54" y="14"/>
                  </a:moveTo>
                  <a:lnTo>
                    <a:pt x="46" y="10"/>
                  </a:lnTo>
                  <a:lnTo>
                    <a:pt x="28" y="28"/>
                  </a:lnTo>
                  <a:lnTo>
                    <a:pt x="25" y="36"/>
                  </a:lnTo>
                  <a:lnTo>
                    <a:pt x="18" y="43"/>
                  </a:lnTo>
                  <a:lnTo>
                    <a:pt x="10" y="46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61"/>
                  </a:lnTo>
                  <a:lnTo>
                    <a:pt x="7" y="57"/>
                  </a:lnTo>
                  <a:lnTo>
                    <a:pt x="14" y="54"/>
                  </a:lnTo>
                  <a:lnTo>
                    <a:pt x="21" y="46"/>
                  </a:lnTo>
                  <a:lnTo>
                    <a:pt x="28" y="43"/>
                  </a:lnTo>
                  <a:lnTo>
                    <a:pt x="36" y="36"/>
                  </a:lnTo>
                  <a:lnTo>
                    <a:pt x="39" y="28"/>
                  </a:lnTo>
                  <a:lnTo>
                    <a:pt x="54" y="14"/>
                  </a:lnTo>
                  <a:lnTo>
                    <a:pt x="46" y="10"/>
                  </a:lnTo>
                  <a:lnTo>
                    <a:pt x="54" y="14"/>
                  </a:lnTo>
                  <a:lnTo>
                    <a:pt x="57" y="0"/>
                  </a:lnTo>
                  <a:lnTo>
                    <a:pt x="46" y="10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5" name="Freeform 473"/>
            <p:cNvSpPr>
              <a:spLocks/>
            </p:cNvSpPr>
            <p:nvPr/>
          </p:nvSpPr>
          <p:spPr bwMode="auto">
            <a:xfrm>
              <a:off x="2800" y="2381"/>
              <a:ext cx="26" cy="72"/>
            </a:xfrm>
            <a:custGeom>
              <a:avLst/>
              <a:gdLst/>
              <a:ahLst/>
              <a:cxnLst>
                <a:cxn ang="0">
                  <a:pos x="4" y="69"/>
                </a:cxn>
                <a:cxn ang="0">
                  <a:pos x="8" y="65"/>
                </a:cxn>
                <a:cxn ang="0">
                  <a:pos x="8" y="58"/>
                </a:cxn>
                <a:cxn ang="0">
                  <a:pos x="11" y="51"/>
                </a:cxn>
                <a:cxn ang="0">
                  <a:pos x="11" y="44"/>
                </a:cxn>
                <a:cxn ang="0">
                  <a:pos x="15" y="33"/>
                </a:cxn>
                <a:cxn ang="0">
                  <a:pos x="18" y="26"/>
                </a:cxn>
                <a:cxn ang="0">
                  <a:pos x="22" y="18"/>
                </a:cxn>
                <a:cxn ang="0">
                  <a:pos x="22" y="11"/>
                </a:cxn>
                <a:cxn ang="0">
                  <a:pos x="26" y="4"/>
                </a:cxn>
                <a:cxn ang="0">
                  <a:pos x="18" y="0"/>
                </a:cxn>
                <a:cxn ang="0">
                  <a:pos x="15" y="11"/>
                </a:cxn>
                <a:cxn ang="0">
                  <a:pos x="15" y="18"/>
                </a:cxn>
                <a:cxn ang="0">
                  <a:pos x="11" y="26"/>
                </a:cxn>
                <a:cxn ang="0">
                  <a:pos x="8" y="33"/>
                </a:cxn>
                <a:cxn ang="0">
                  <a:pos x="8" y="40"/>
                </a:cxn>
                <a:cxn ang="0">
                  <a:pos x="4" y="47"/>
                </a:cxn>
                <a:cxn ang="0">
                  <a:pos x="0" y="54"/>
                </a:cxn>
                <a:cxn ang="0">
                  <a:pos x="0" y="65"/>
                </a:cxn>
                <a:cxn ang="0">
                  <a:pos x="8" y="62"/>
                </a:cxn>
                <a:cxn ang="0">
                  <a:pos x="4" y="69"/>
                </a:cxn>
                <a:cxn ang="0">
                  <a:pos x="8" y="72"/>
                </a:cxn>
                <a:cxn ang="0">
                  <a:pos x="8" y="65"/>
                </a:cxn>
                <a:cxn ang="0">
                  <a:pos x="4" y="69"/>
                </a:cxn>
              </a:cxnLst>
              <a:rect l="0" t="0" r="r" b="b"/>
              <a:pathLst>
                <a:path w="26" h="72">
                  <a:moveTo>
                    <a:pt x="4" y="69"/>
                  </a:moveTo>
                  <a:lnTo>
                    <a:pt x="8" y="65"/>
                  </a:lnTo>
                  <a:lnTo>
                    <a:pt x="8" y="58"/>
                  </a:lnTo>
                  <a:lnTo>
                    <a:pt x="11" y="51"/>
                  </a:lnTo>
                  <a:lnTo>
                    <a:pt x="11" y="44"/>
                  </a:lnTo>
                  <a:lnTo>
                    <a:pt x="15" y="33"/>
                  </a:lnTo>
                  <a:lnTo>
                    <a:pt x="18" y="26"/>
                  </a:lnTo>
                  <a:lnTo>
                    <a:pt x="22" y="18"/>
                  </a:lnTo>
                  <a:lnTo>
                    <a:pt x="22" y="11"/>
                  </a:lnTo>
                  <a:lnTo>
                    <a:pt x="26" y="4"/>
                  </a:lnTo>
                  <a:lnTo>
                    <a:pt x="18" y="0"/>
                  </a:lnTo>
                  <a:lnTo>
                    <a:pt x="15" y="11"/>
                  </a:lnTo>
                  <a:lnTo>
                    <a:pt x="15" y="18"/>
                  </a:lnTo>
                  <a:lnTo>
                    <a:pt x="11" y="26"/>
                  </a:lnTo>
                  <a:lnTo>
                    <a:pt x="8" y="33"/>
                  </a:lnTo>
                  <a:lnTo>
                    <a:pt x="8" y="40"/>
                  </a:lnTo>
                  <a:lnTo>
                    <a:pt x="4" y="47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8" y="62"/>
                  </a:lnTo>
                  <a:lnTo>
                    <a:pt x="4" y="69"/>
                  </a:lnTo>
                  <a:lnTo>
                    <a:pt x="8" y="72"/>
                  </a:lnTo>
                  <a:lnTo>
                    <a:pt x="8" y="65"/>
                  </a:lnTo>
                  <a:lnTo>
                    <a:pt x="4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6" name="Freeform 474"/>
            <p:cNvSpPr>
              <a:spLocks/>
            </p:cNvSpPr>
            <p:nvPr/>
          </p:nvSpPr>
          <p:spPr bwMode="auto">
            <a:xfrm>
              <a:off x="2890" y="2385"/>
              <a:ext cx="22" cy="14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18" y="14"/>
                </a:cxn>
                <a:cxn ang="0">
                  <a:pos x="7" y="14"/>
                </a:cxn>
                <a:cxn ang="0">
                  <a:pos x="4" y="11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1" y="0"/>
                </a:cxn>
                <a:cxn ang="0">
                  <a:pos x="18" y="4"/>
                </a:cxn>
                <a:cxn ang="0">
                  <a:pos x="22" y="7"/>
                </a:cxn>
                <a:cxn ang="0">
                  <a:pos x="22" y="11"/>
                </a:cxn>
              </a:cxnLst>
              <a:rect l="0" t="0" r="r" b="b"/>
              <a:pathLst>
                <a:path w="22" h="14">
                  <a:moveTo>
                    <a:pt x="22" y="11"/>
                  </a:moveTo>
                  <a:lnTo>
                    <a:pt x="18" y="14"/>
                  </a:lnTo>
                  <a:lnTo>
                    <a:pt x="7" y="14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11" y="0"/>
                  </a:lnTo>
                  <a:lnTo>
                    <a:pt x="18" y="4"/>
                  </a:lnTo>
                  <a:lnTo>
                    <a:pt x="22" y="7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7" name="Freeform 475"/>
            <p:cNvSpPr>
              <a:spLocks/>
            </p:cNvSpPr>
            <p:nvPr/>
          </p:nvSpPr>
          <p:spPr bwMode="auto">
            <a:xfrm>
              <a:off x="2887" y="2392"/>
              <a:ext cx="25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21" y="11"/>
                </a:cxn>
                <a:cxn ang="0">
                  <a:pos x="25" y="7"/>
                </a:cxn>
                <a:cxn ang="0">
                  <a:pos x="21" y="0"/>
                </a:cxn>
                <a:cxn ang="0">
                  <a:pos x="21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0" y="4"/>
                </a:cxn>
              </a:cxnLst>
              <a:rect l="0" t="0" r="r" b="b"/>
              <a:pathLst>
                <a:path w="25" h="11">
                  <a:moveTo>
                    <a:pt x="0" y="4"/>
                  </a:moveTo>
                  <a:lnTo>
                    <a:pt x="3" y="4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21" y="11"/>
                  </a:lnTo>
                  <a:lnTo>
                    <a:pt x="25" y="7"/>
                  </a:lnTo>
                  <a:lnTo>
                    <a:pt x="21" y="0"/>
                  </a:lnTo>
                  <a:lnTo>
                    <a:pt x="21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8" name="Freeform 476"/>
            <p:cNvSpPr>
              <a:spLocks/>
            </p:cNvSpPr>
            <p:nvPr/>
          </p:nvSpPr>
          <p:spPr bwMode="auto">
            <a:xfrm>
              <a:off x="2887" y="2381"/>
              <a:ext cx="28" cy="18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8" y="18"/>
                </a:cxn>
                <a:cxn ang="0">
                  <a:pos x="28" y="11"/>
                </a:cxn>
                <a:cxn ang="0">
                  <a:pos x="25" y="8"/>
                </a:cxn>
                <a:cxn ang="0">
                  <a:pos x="21" y="0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0" y="15"/>
                </a:cxn>
                <a:cxn ang="0">
                  <a:pos x="7" y="15"/>
                </a:cxn>
                <a:cxn ang="0">
                  <a:pos x="7" y="8"/>
                </a:cxn>
                <a:cxn ang="0">
                  <a:pos x="14" y="8"/>
                </a:cxn>
                <a:cxn ang="0">
                  <a:pos x="18" y="11"/>
                </a:cxn>
                <a:cxn ang="0">
                  <a:pos x="21" y="11"/>
                </a:cxn>
                <a:cxn ang="0">
                  <a:pos x="21" y="15"/>
                </a:cxn>
                <a:cxn ang="0">
                  <a:pos x="21" y="11"/>
                </a:cxn>
                <a:cxn ang="0">
                  <a:pos x="25" y="18"/>
                </a:cxn>
                <a:cxn ang="0">
                  <a:pos x="28" y="18"/>
                </a:cxn>
                <a:cxn ang="0">
                  <a:pos x="25" y="18"/>
                </a:cxn>
              </a:cxnLst>
              <a:rect l="0" t="0" r="r" b="b"/>
              <a:pathLst>
                <a:path w="28" h="18">
                  <a:moveTo>
                    <a:pt x="25" y="18"/>
                  </a:moveTo>
                  <a:lnTo>
                    <a:pt x="28" y="18"/>
                  </a:lnTo>
                  <a:lnTo>
                    <a:pt x="28" y="11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3" y="0"/>
                  </a:lnTo>
                  <a:lnTo>
                    <a:pt x="0" y="8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7" y="8"/>
                  </a:lnTo>
                  <a:lnTo>
                    <a:pt x="14" y="8"/>
                  </a:lnTo>
                  <a:lnTo>
                    <a:pt x="18" y="11"/>
                  </a:lnTo>
                  <a:lnTo>
                    <a:pt x="21" y="11"/>
                  </a:lnTo>
                  <a:lnTo>
                    <a:pt x="21" y="15"/>
                  </a:lnTo>
                  <a:lnTo>
                    <a:pt x="21" y="11"/>
                  </a:lnTo>
                  <a:lnTo>
                    <a:pt x="25" y="18"/>
                  </a:lnTo>
                  <a:lnTo>
                    <a:pt x="28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29" name="Freeform 477"/>
            <p:cNvSpPr>
              <a:spLocks/>
            </p:cNvSpPr>
            <p:nvPr/>
          </p:nvSpPr>
          <p:spPr bwMode="auto">
            <a:xfrm>
              <a:off x="2883" y="2439"/>
              <a:ext cx="40" cy="36"/>
            </a:xfrm>
            <a:custGeom>
              <a:avLst/>
              <a:gdLst/>
              <a:ahLst/>
              <a:cxnLst>
                <a:cxn ang="0">
                  <a:pos x="40" y="11"/>
                </a:cxn>
                <a:cxn ang="0">
                  <a:pos x="40" y="18"/>
                </a:cxn>
                <a:cxn ang="0">
                  <a:pos x="36" y="29"/>
                </a:cxn>
                <a:cxn ang="0">
                  <a:pos x="32" y="32"/>
                </a:cxn>
                <a:cxn ang="0">
                  <a:pos x="25" y="36"/>
                </a:cxn>
                <a:cxn ang="0">
                  <a:pos x="18" y="36"/>
                </a:cxn>
                <a:cxn ang="0">
                  <a:pos x="14" y="32"/>
                </a:cxn>
                <a:cxn ang="0">
                  <a:pos x="11" y="32"/>
                </a:cxn>
                <a:cxn ang="0">
                  <a:pos x="7" y="29"/>
                </a:cxn>
                <a:cxn ang="0">
                  <a:pos x="4" y="29"/>
                </a:cxn>
                <a:cxn ang="0">
                  <a:pos x="0" y="25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0"/>
                </a:cxn>
                <a:cxn ang="0">
                  <a:pos x="25" y="0"/>
                </a:cxn>
                <a:cxn ang="0">
                  <a:pos x="29" y="4"/>
                </a:cxn>
                <a:cxn ang="0">
                  <a:pos x="32" y="4"/>
                </a:cxn>
                <a:cxn ang="0">
                  <a:pos x="40" y="11"/>
                </a:cxn>
              </a:cxnLst>
              <a:rect l="0" t="0" r="r" b="b"/>
              <a:pathLst>
                <a:path w="40" h="36">
                  <a:moveTo>
                    <a:pt x="40" y="11"/>
                  </a:moveTo>
                  <a:lnTo>
                    <a:pt x="40" y="18"/>
                  </a:lnTo>
                  <a:lnTo>
                    <a:pt x="36" y="29"/>
                  </a:lnTo>
                  <a:lnTo>
                    <a:pt x="32" y="32"/>
                  </a:lnTo>
                  <a:lnTo>
                    <a:pt x="25" y="36"/>
                  </a:lnTo>
                  <a:lnTo>
                    <a:pt x="18" y="36"/>
                  </a:lnTo>
                  <a:lnTo>
                    <a:pt x="14" y="32"/>
                  </a:lnTo>
                  <a:lnTo>
                    <a:pt x="11" y="32"/>
                  </a:lnTo>
                  <a:lnTo>
                    <a:pt x="7" y="29"/>
                  </a:lnTo>
                  <a:lnTo>
                    <a:pt x="4" y="29"/>
                  </a:lnTo>
                  <a:lnTo>
                    <a:pt x="0" y="25"/>
                  </a:lnTo>
                  <a:lnTo>
                    <a:pt x="0" y="14"/>
                  </a:lnTo>
                  <a:lnTo>
                    <a:pt x="7" y="7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25" y="0"/>
                  </a:lnTo>
                  <a:lnTo>
                    <a:pt x="29" y="4"/>
                  </a:lnTo>
                  <a:lnTo>
                    <a:pt x="32" y="4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0" name="Freeform 478"/>
            <p:cNvSpPr>
              <a:spLocks/>
            </p:cNvSpPr>
            <p:nvPr/>
          </p:nvSpPr>
          <p:spPr bwMode="auto">
            <a:xfrm>
              <a:off x="2908" y="2450"/>
              <a:ext cx="18" cy="32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7" y="25"/>
                </a:cxn>
                <a:cxn ang="0">
                  <a:pos x="15" y="18"/>
                </a:cxn>
                <a:cxn ang="0">
                  <a:pos x="18" y="11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4"/>
                </a:cxn>
                <a:cxn ang="0">
                  <a:pos x="4" y="21"/>
                </a:cxn>
                <a:cxn ang="0">
                  <a:pos x="0" y="21"/>
                </a:cxn>
                <a:cxn ang="0">
                  <a:pos x="0" y="32"/>
                </a:cxn>
                <a:cxn ang="0">
                  <a:pos x="0" y="29"/>
                </a:cxn>
              </a:cxnLst>
              <a:rect l="0" t="0" r="r" b="b"/>
              <a:pathLst>
                <a:path w="18" h="32">
                  <a:moveTo>
                    <a:pt x="0" y="29"/>
                  </a:moveTo>
                  <a:lnTo>
                    <a:pt x="7" y="25"/>
                  </a:lnTo>
                  <a:lnTo>
                    <a:pt x="15" y="18"/>
                  </a:lnTo>
                  <a:lnTo>
                    <a:pt x="18" y="11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4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32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1" name="Freeform 479"/>
            <p:cNvSpPr>
              <a:spLocks/>
            </p:cNvSpPr>
            <p:nvPr/>
          </p:nvSpPr>
          <p:spPr bwMode="auto">
            <a:xfrm>
              <a:off x="2880" y="2457"/>
              <a:ext cx="28" cy="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10" y="18"/>
                </a:cxn>
                <a:cxn ang="0">
                  <a:pos x="14" y="18"/>
                </a:cxn>
                <a:cxn ang="0">
                  <a:pos x="21" y="22"/>
                </a:cxn>
                <a:cxn ang="0">
                  <a:pos x="28" y="22"/>
                </a:cxn>
                <a:cxn ang="0">
                  <a:pos x="28" y="14"/>
                </a:cxn>
                <a:cxn ang="0">
                  <a:pos x="17" y="14"/>
                </a:cxn>
                <a:cxn ang="0">
                  <a:pos x="14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4"/>
                </a:cxn>
              </a:cxnLst>
              <a:rect l="0" t="0" r="r" b="b"/>
              <a:pathLst>
                <a:path w="28" h="22">
                  <a:moveTo>
                    <a:pt x="0" y="4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21" y="22"/>
                  </a:lnTo>
                  <a:lnTo>
                    <a:pt x="28" y="22"/>
                  </a:lnTo>
                  <a:lnTo>
                    <a:pt x="28" y="14"/>
                  </a:lnTo>
                  <a:lnTo>
                    <a:pt x="17" y="14"/>
                  </a:lnTo>
                  <a:lnTo>
                    <a:pt x="14" y="11"/>
                  </a:lnTo>
                  <a:lnTo>
                    <a:pt x="10" y="11"/>
                  </a:lnTo>
                  <a:lnTo>
                    <a:pt x="10" y="7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2" name="Freeform 480"/>
            <p:cNvSpPr>
              <a:spLocks/>
            </p:cNvSpPr>
            <p:nvPr/>
          </p:nvSpPr>
          <p:spPr bwMode="auto">
            <a:xfrm>
              <a:off x="2880" y="2435"/>
              <a:ext cx="21" cy="2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7" y="0"/>
                </a:cxn>
                <a:cxn ang="0">
                  <a:pos x="10" y="4"/>
                </a:cxn>
                <a:cxn ang="0">
                  <a:pos x="0" y="15"/>
                </a:cxn>
                <a:cxn ang="0">
                  <a:pos x="0" y="26"/>
                </a:cxn>
                <a:cxn ang="0">
                  <a:pos x="7" y="26"/>
                </a:cxn>
                <a:cxn ang="0">
                  <a:pos x="7" y="18"/>
                </a:cxn>
                <a:cxn ang="0">
                  <a:pos x="17" y="8"/>
                </a:cxn>
                <a:cxn ang="0">
                  <a:pos x="21" y="8"/>
                </a:cxn>
                <a:cxn ang="0">
                  <a:pos x="21" y="0"/>
                </a:cxn>
              </a:cxnLst>
              <a:rect l="0" t="0" r="r" b="b"/>
              <a:pathLst>
                <a:path w="21" h="26">
                  <a:moveTo>
                    <a:pt x="21" y="0"/>
                  </a:moveTo>
                  <a:lnTo>
                    <a:pt x="17" y="0"/>
                  </a:lnTo>
                  <a:lnTo>
                    <a:pt x="10" y="4"/>
                  </a:lnTo>
                  <a:lnTo>
                    <a:pt x="0" y="15"/>
                  </a:lnTo>
                  <a:lnTo>
                    <a:pt x="0" y="26"/>
                  </a:lnTo>
                  <a:lnTo>
                    <a:pt x="7" y="26"/>
                  </a:lnTo>
                  <a:lnTo>
                    <a:pt x="7" y="18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3" name="Freeform 481"/>
            <p:cNvSpPr>
              <a:spLocks/>
            </p:cNvSpPr>
            <p:nvPr/>
          </p:nvSpPr>
          <p:spPr bwMode="auto">
            <a:xfrm>
              <a:off x="2901" y="2435"/>
              <a:ext cx="25" cy="18"/>
            </a:xfrm>
            <a:custGeom>
              <a:avLst/>
              <a:gdLst/>
              <a:ahLst/>
              <a:cxnLst>
                <a:cxn ang="0">
                  <a:pos x="25" y="15"/>
                </a:cxn>
                <a:cxn ang="0">
                  <a:pos x="22" y="11"/>
                </a:cxn>
                <a:cxn ang="0">
                  <a:pos x="22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1" y="4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7" y="11"/>
                </a:cxn>
                <a:cxn ang="0">
                  <a:pos x="14" y="11"/>
                </a:cxn>
                <a:cxn ang="0">
                  <a:pos x="14" y="15"/>
                </a:cxn>
                <a:cxn ang="0">
                  <a:pos x="18" y="15"/>
                </a:cxn>
                <a:cxn ang="0">
                  <a:pos x="18" y="18"/>
                </a:cxn>
                <a:cxn ang="0">
                  <a:pos x="18" y="15"/>
                </a:cxn>
                <a:cxn ang="0">
                  <a:pos x="25" y="15"/>
                </a:cxn>
              </a:cxnLst>
              <a:rect l="0" t="0" r="r" b="b"/>
              <a:pathLst>
                <a:path w="25" h="18">
                  <a:moveTo>
                    <a:pt x="25" y="15"/>
                  </a:moveTo>
                  <a:lnTo>
                    <a:pt x="22" y="11"/>
                  </a:lnTo>
                  <a:lnTo>
                    <a:pt x="22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8"/>
                  </a:lnTo>
                  <a:lnTo>
                    <a:pt x="7" y="11"/>
                  </a:lnTo>
                  <a:lnTo>
                    <a:pt x="14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8" y="15"/>
                  </a:lnTo>
                  <a:lnTo>
                    <a:pt x="2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4" name="Freeform 482"/>
            <p:cNvSpPr>
              <a:spLocks/>
            </p:cNvSpPr>
            <p:nvPr/>
          </p:nvSpPr>
          <p:spPr bwMode="auto">
            <a:xfrm>
              <a:off x="2890" y="2450"/>
              <a:ext cx="22" cy="18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1" y="18"/>
                </a:cxn>
                <a:cxn ang="0">
                  <a:pos x="7" y="14"/>
                </a:cxn>
                <a:cxn ang="0">
                  <a:pos x="4" y="14"/>
                </a:cxn>
                <a:cxn ang="0">
                  <a:pos x="4" y="11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8" y="0"/>
                </a:cxn>
                <a:cxn ang="0">
                  <a:pos x="22" y="3"/>
                </a:cxn>
              </a:cxnLst>
              <a:rect l="0" t="0" r="r" b="b"/>
              <a:pathLst>
                <a:path w="22" h="18">
                  <a:moveTo>
                    <a:pt x="22" y="3"/>
                  </a:moveTo>
                  <a:lnTo>
                    <a:pt x="18" y="14"/>
                  </a:lnTo>
                  <a:lnTo>
                    <a:pt x="18" y="18"/>
                  </a:lnTo>
                  <a:lnTo>
                    <a:pt x="11" y="18"/>
                  </a:lnTo>
                  <a:lnTo>
                    <a:pt x="7" y="14"/>
                  </a:lnTo>
                  <a:lnTo>
                    <a:pt x="4" y="14"/>
                  </a:lnTo>
                  <a:lnTo>
                    <a:pt x="4" y="11"/>
                  </a:lnTo>
                  <a:lnTo>
                    <a:pt x="0" y="7"/>
                  </a:lnTo>
                  <a:lnTo>
                    <a:pt x="7" y="0"/>
                  </a:lnTo>
                  <a:lnTo>
                    <a:pt x="18" y="0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5" name="Freeform 483"/>
            <p:cNvSpPr>
              <a:spLocks/>
            </p:cNvSpPr>
            <p:nvPr/>
          </p:nvSpPr>
          <p:spPr bwMode="auto">
            <a:xfrm>
              <a:off x="2905" y="2453"/>
              <a:ext cx="10" cy="15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15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3" y="15"/>
                </a:cxn>
                <a:cxn ang="0">
                  <a:pos x="7" y="15"/>
                </a:cxn>
                <a:cxn ang="0">
                  <a:pos x="3" y="15"/>
                </a:cxn>
              </a:cxnLst>
              <a:rect l="0" t="0" r="r" b="b"/>
              <a:pathLst>
                <a:path w="10" h="15">
                  <a:moveTo>
                    <a:pt x="3" y="15"/>
                  </a:moveTo>
                  <a:lnTo>
                    <a:pt x="7" y="15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11"/>
                  </a:lnTo>
                  <a:lnTo>
                    <a:pt x="3" y="8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6" name="Freeform 484"/>
            <p:cNvSpPr>
              <a:spLocks/>
            </p:cNvSpPr>
            <p:nvPr/>
          </p:nvSpPr>
          <p:spPr bwMode="auto">
            <a:xfrm>
              <a:off x="2887" y="2457"/>
              <a:ext cx="21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7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14"/>
                </a:cxn>
                <a:cxn ang="0">
                  <a:pos x="21" y="14"/>
                </a:cxn>
                <a:cxn ang="0">
                  <a:pos x="21" y="4"/>
                </a:cxn>
                <a:cxn ang="0">
                  <a:pos x="21" y="7"/>
                </a:cxn>
                <a:cxn ang="0">
                  <a:pos x="18" y="4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21" h="14">
                  <a:moveTo>
                    <a:pt x="3" y="0"/>
                  </a:moveTo>
                  <a:lnTo>
                    <a:pt x="3" y="7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14"/>
                  </a:lnTo>
                  <a:lnTo>
                    <a:pt x="21" y="14"/>
                  </a:lnTo>
                  <a:lnTo>
                    <a:pt x="21" y="4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7" name="Freeform 485"/>
            <p:cNvSpPr>
              <a:spLocks/>
            </p:cNvSpPr>
            <p:nvPr/>
          </p:nvSpPr>
          <p:spPr bwMode="auto">
            <a:xfrm>
              <a:off x="2890" y="2446"/>
              <a:ext cx="29" cy="11"/>
            </a:xfrm>
            <a:custGeom>
              <a:avLst/>
              <a:gdLst/>
              <a:ahLst/>
              <a:cxnLst>
                <a:cxn ang="0">
                  <a:pos x="25" y="7"/>
                </a:cxn>
                <a:cxn ang="0">
                  <a:pos x="18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4" y="11"/>
                </a:cxn>
                <a:cxn ang="0">
                  <a:pos x="4" y="7"/>
                </a:cxn>
                <a:cxn ang="0">
                  <a:pos x="18" y="7"/>
                </a:cxn>
                <a:cxn ang="0">
                  <a:pos x="18" y="11"/>
                </a:cxn>
                <a:cxn ang="0">
                  <a:pos x="18" y="7"/>
                </a:cxn>
                <a:cxn ang="0">
                  <a:pos x="29" y="7"/>
                </a:cxn>
                <a:cxn ang="0">
                  <a:pos x="25" y="7"/>
                </a:cxn>
              </a:cxnLst>
              <a:rect l="0" t="0" r="r" b="b"/>
              <a:pathLst>
                <a:path w="29" h="11">
                  <a:moveTo>
                    <a:pt x="25" y="7"/>
                  </a:moveTo>
                  <a:lnTo>
                    <a:pt x="18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7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29" y="7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8" name="Freeform 486"/>
            <p:cNvSpPr>
              <a:spLocks/>
            </p:cNvSpPr>
            <p:nvPr/>
          </p:nvSpPr>
          <p:spPr bwMode="auto">
            <a:xfrm>
              <a:off x="2649" y="2475"/>
              <a:ext cx="47" cy="29"/>
            </a:xfrm>
            <a:custGeom>
              <a:avLst/>
              <a:gdLst/>
              <a:ahLst/>
              <a:cxnLst>
                <a:cxn ang="0">
                  <a:pos x="47" y="7"/>
                </a:cxn>
                <a:cxn ang="0">
                  <a:pos x="43" y="11"/>
                </a:cxn>
                <a:cxn ang="0">
                  <a:pos x="36" y="14"/>
                </a:cxn>
                <a:cxn ang="0">
                  <a:pos x="29" y="18"/>
                </a:cxn>
                <a:cxn ang="0">
                  <a:pos x="25" y="18"/>
                </a:cxn>
                <a:cxn ang="0">
                  <a:pos x="18" y="22"/>
                </a:cxn>
                <a:cxn ang="0">
                  <a:pos x="15" y="25"/>
                </a:cxn>
                <a:cxn ang="0">
                  <a:pos x="7" y="25"/>
                </a:cxn>
                <a:cxn ang="0">
                  <a:pos x="0" y="29"/>
                </a:cxn>
                <a:cxn ang="0">
                  <a:pos x="0" y="14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11" y="4"/>
                </a:cxn>
                <a:cxn ang="0">
                  <a:pos x="36" y="4"/>
                </a:cxn>
                <a:cxn ang="0">
                  <a:pos x="43" y="7"/>
                </a:cxn>
                <a:cxn ang="0">
                  <a:pos x="47" y="7"/>
                </a:cxn>
              </a:cxnLst>
              <a:rect l="0" t="0" r="r" b="b"/>
              <a:pathLst>
                <a:path w="47" h="29">
                  <a:moveTo>
                    <a:pt x="47" y="7"/>
                  </a:moveTo>
                  <a:lnTo>
                    <a:pt x="43" y="11"/>
                  </a:lnTo>
                  <a:lnTo>
                    <a:pt x="36" y="14"/>
                  </a:lnTo>
                  <a:lnTo>
                    <a:pt x="29" y="18"/>
                  </a:lnTo>
                  <a:lnTo>
                    <a:pt x="25" y="18"/>
                  </a:lnTo>
                  <a:lnTo>
                    <a:pt x="18" y="22"/>
                  </a:lnTo>
                  <a:lnTo>
                    <a:pt x="15" y="25"/>
                  </a:lnTo>
                  <a:lnTo>
                    <a:pt x="7" y="25"/>
                  </a:lnTo>
                  <a:lnTo>
                    <a:pt x="0" y="29"/>
                  </a:lnTo>
                  <a:lnTo>
                    <a:pt x="0" y="14"/>
                  </a:lnTo>
                  <a:lnTo>
                    <a:pt x="4" y="7"/>
                  </a:lnTo>
                  <a:lnTo>
                    <a:pt x="4" y="0"/>
                  </a:lnTo>
                  <a:lnTo>
                    <a:pt x="11" y="4"/>
                  </a:lnTo>
                  <a:lnTo>
                    <a:pt x="36" y="4"/>
                  </a:lnTo>
                  <a:lnTo>
                    <a:pt x="43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39" name="Freeform 487"/>
            <p:cNvSpPr>
              <a:spLocks/>
            </p:cNvSpPr>
            <p:nvPr/>
          </p:nvSpPr>
          <p:spPr bwMode="auto">
            <a:xfrm>
              <a:off x="2649" y="2479"/>
              <a:ext cx="51" cy="28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4" y="28"/>
                </a:cxn>
                <a:cxn ang="0">
                  <a:pos x="7" y="25"/>
                </a:cxn>
                <a:cxn ang="0">
                  <a:pos x="15" y="25"/>
                </a:cxn>
                <a:cxn ang="0">
                  <a:pos x="22" y="21"/>
                </a:cxn>
                <a:cxn ang="0">
                  <a:pos x="25" y="18"/>
                </a:cxn>
                <a:cxn ang="0">
                  <a:pos x="33" y="14"/>
                </a:cxn>
                <a:cxn ang="0">
                  <a:pos x="36" y="14"/>
                </a:cxn>
                <a:cxn ang="0">
                  <a:pos x="43" y="10"/>
                </a:cxn>
                <a:cxn ang="0">
                  <a:pos x="51" y="7"/>
                </a:cxn>
                <a:cxn ang="0">
                  <a:pos x="47" y="0"/>
                </a:cxn>
                <a:cxn ang="0">
                  <a:pos x="40" y="3"/>
                </a:cxn>
                <a:cxn ang="0">
                  <a:pos x="36" y="7"/>
                </a:cxn>
                <a:cxn ang="0">
                  <a:pos x="29" y="10"/>
                </a:cxn>
                <a:cxn ang="0">
                  <a:pos x="22" y="10"/>
                </a:cxn>
                <a:cxn ang="0">
                  <a:pos x="18" y="14"/>
                </a:cxn>
                <a:cxn ang="0">
                  <a:pos x="11" y="18"/>
                </a:cxn>
                <a:cxn ang="0">
                  <a:pos x="7" y="18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0" y="28"/>
                </a:cxn>
                <a:cxn ang="0">
                  <a:pos x="4" y="28"/>
                </a:cxn>
                <a:cxn ang="0">
                  <a:pos x="0" y="25"/>
                </a:cxn>
              </a:cxnLst>
              <a:rect l="0" t="0" r="r" b="b"/>
              <a:pathLst>
                <a:path w="51" h="28">
                  <a:moveTo>
                    <a:pt x="0" y="25"/>
                  </a:moveTo>
                  <a:lnTo>
                    <a:pt x="4" y="28"/>
                  </a:lnTo>
                  <a:lnTo>
                    <a:pt x="7" y="25"/>
                  </a:lnTo>
                  <a:lnTo>
                    <a:pt x="15" y="25"/>
                  </a:lnTo>
                  <a:lnTo>
                    <a:pt x="22" y="21"/>
                  </a:lnTo>
                  <a:lnTo>
                    <a:pt x="25" y="18"/>
                  </a:lnTo>
                  <a:lnTo>
                    <a:pt x="33" y="14"/>
                  </a:lnTo>
                  <a:lnTo>
                    <a:pt x="36" y="14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47" y="0"/>
                  </a:lnTo>
                  <a:lnTo>
                    <a:pt x="40" y="3"/>
                  </a:lnTo>
                  <a:lnTo>
                    <a:pt x="36" y="7"/>
                  </a:lnTo>
                  <a:lnTo>
                    <a:pt x="29" y="10"/>
                  </a:lnTo>
                  <a:lnTo>
                    <a:pt x="22" y="10"/>
                  </a:lnTo>
                  <a:lnTo>
                    <a:pt x="18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0" name="Freeform 488"/>
            <p:cNvSpPr>
              <a:spLocks/>
            </p:cNvSpPr>
            <p:nvPr/>
          </p:nvSpPr>
          <p:spPr bwMode="auto">
            <a:xfrm>
              <a:off x="2646" y="2471"/>
              <a:ext cx="10" cy="3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3" y="33"/>
                </a:cxn>
                <a:cxn ang="0">
                  <a:pos x="7" y="33"/>
                </a:cxn>
                <a:cxn ang="0">
                  <a:pos x="7" y="18"/>
                </a:cxn>
                <a:cxn ang="0">
                  <a:pos x="10" y="11"/>
                </a:cxn>
                <a:cxn ang="0">
                  <a:pos x="10" y="8"/>
                </a:cxn>
                <a:cxn ang="0">
                  <a:pos x="7" y="8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33">
                  <a:moveTo>
                    <a:pt x="10" y="0"/>
                  </a:moveTo>
                  <a:lnTo>
                    <a:pt x="7" y="4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7" y="18"/>
                  </a:lnTo>
                  <a:lnTo>
                    <a:pt x="10" y="11"/>
                  </a:lnTo>
                  <a:lnTo>
                    <a:pt x="10" y="8"/>
                  </a:lnTo>
                  <a:lnTo>
                    <a:pt x="7" y="8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1" name="Freeform 489"/>
            <p:cNvSpPr>
              <a:spLocks/>
            </p:cNvSpPr>
            <p:nvPr/>
          </p:nvSpPr>
          <p:spPr bwMode="auto">
            <a:xfrm>
              <a:off x="2653" y="2471"/>
              <a:ext cx="54" cy="15"/>
            </a:xfrm>
            <a:custGeom>
              <a:avLst/>
              <a:gdLst/>
              <a:ahLst/>
              <a:cxnLst>
                <a:cxn ang="0">
                  <a:pos x="47" y="15"/>
                </a:cxn>
                <a:cxn ang="0">
                  <a:pos x="47" y="8"/>
                </a:cxn>
                <a:cxn ang="0">
                  <a:pos x="39" y="8"/>
                </a:cxn>
                <a:cxn ang="0">
                  <a:pos x="36" y="4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32" y="11"/>
                </a:cxn>
                <a:cxn ang="0">
                  <a:pos x="36" y="15"/>
                </a:cxn>
                <a:cxn ang="0">
                  <a:pos x="43" y="15"/>
                </a:cxn>
                <a:cxn ang="0">
                  <a:pos x="43" y="8"/>
                </a:cxn>
                <a:cxn ang="0">
                  <a:pos x="47" y="15"/>
                </a:cxn>
                <a:cxn ang="0">
                  <a:pos x="54" y="11"/>
                </a:cxn>
                <a:cxn ang="0">
                  <a:pos x="47" y="8"/>
                </a:cxn>
                <a:cxn ang="0">
                  <a:pos x="47" y="15"/>
                </a:cxn>
              </a:cxnLst>
              <a:rect l="0" t="0" r="r" b="b"/>
              <a:pathLst>
                <a:path w="54" h="15">
                  <a:moveTo>
                    <a:pt x="47" y="15"/>
                  </a:moveTo>
                  <a:lnTo>
                    <a:pt x="47" y="8"/>
                  </a:lnTo>
                  <a:lnTo>
                    <a:pt x="39" y="8"/>
                  </a:lnTo>
                  <a:lnTo>
                    <a:pt x="36" y="4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32" y="11"/>
                  </a:lnTo>
                  <a:lnTo>
                    <a:pt x="36" y="15"/>
                  </a:lnTo>
                  <a:lnTo>
                    <a:pt x="43" y="15"/>
                  </a:lnTo>
                  <a:lnTo>
                    <a:pt x="43" y="8"/>
                  </a:lnTo>
                  <a:lnTo>
                    <a:pt x="47" y="15"/>
                  </a:lnTo>
                  <a:lnTo>
                    <a:pt x="54" y="11"/>
                  </a:lnTo>
                  <a:lnTo>
                    <a:pt x="47" y="8"/>
                  </a:lnTo>
                  <a:lnTo>
                    <a:pt x="4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2" name="Freeform 490"/>
            <p:cNvSpPr>
              <a:spLocks/>
            </p:cNvSpPr>
            <p:nvPr/>
          </p:nvSpPr>
          <p:spPr bwMode="auto">
            <a:xfrm>
              <a:off x="2631" y="2486"/>
              <a:ext cx="148" cy="241"/>
            </a:xfrm>
            <a:custGeom>
              <a:avLst/>
              <a:gdLst/>
              <a:ahLst/>
              <a:cxnLst>
                <a:cxn ang="0">
                  <a:pos x="148" y="18"/>
                </a:cxn>
                <a:cxn ang="0">
                  <a:pos x="144" y="54"/>
                </a:cxn>
                <a:cxn ang="0">
                  <a:pos x="144" y="122"/>
                </a:cxn>
                <a:cxn ang="0">
                  <a:pos x="141" y="158"/>
                </a:cxn>
                <a:cxn ang="0">
                  <a:pos x="141" y="219"/>
                </a:cxn>
                <a:cxn ang="0">
                  <a:pos x="137" y="241"/>
                </a:cxn>
                <a:cxn ang="0">
                  <a:pos x="126" y="241"/>
                </a:cxn>
                <a:cxn ang="0">
                  <a:pos x="119" y="237"/>
                </a:cxn>
                <a:cxn ang="0">
                  <a:pos x="112" y="234"/>
                </a:cxn>
                <a:cxn ang="0">
                  <a:pos x="105" y="230"/>
                </a:cxn>
                <a:cxn ang="0">
                  <a:pos x="97" y="227"/>
                </a:cxn>
                <a:cxn ang="0">
                  <a:pos x="87" y="223"/>
                </a:cxn>
                <a:cxn ang="0">
                  <a:pos x="79" y="216"/>
                </a:cxn>
                <a:cxn ang="0">
                  <a:pos x="72" y="212"/>
                </a:cxn>
                <a:cxn ang="0">
                  <a:pos x="65" y="205"/>
                </a:cxn>
                <a:cxn ang="0">
                  <a:pos x="58" y="201"/>
                </a:cxn>
                <a:cxn ang="0">
                  <a:pos x="51" y="198"/>
                </a:cxn>
                <a:cxn ang="0">
                  <a:pos x="40" y="191"/>
                </a:cxn>
                <a:cxn ang="0">
                  <a:pos x="33" y="187"/>
                </a:cxn>
                <a:cxn ang="0">
                  <a:pos x="25" y="183"/>
                </a:cxn>
                <a:cxn ang="0">
                  <a:pos x="18" y="180"/>
                </a:cxn>
                <a:cxn ang="0">
                  <a:pos x="7" y="176"/>
                </a:cxn>
                <a:cxn ang="0">
                  <a:pos x="0" y="169"/>
                </a:cxn>
                <a:cxn ang="0">
                  <a:pos x="11" y="97"/>
                </a:cxn>
                <a:cxn ang="0">
                  <a:pos x="15" y="97"/>
                </a:cxn>
                <a:cxn ang="0">
                  <a:pos x="15" y="83"/>
                </a:cxn>
                <a:cxn ang="0">
                  <a:pos x="22" y="79"/>
                </a:cxn>
                <a:cxn ang="0">
                  <a:pos x="33" y="75"/>
                </a:cxn>
                <a:cxn ang="0">
                  <a:pos x="43" y="72"/>
                </a:cxn>
                <a:cxn ang="0">
                  <a:pos x="54" y="68"/>
                </a:cxn>
                <a:cxn ang="0">
                  <a:pos x="61" y="68"/>
                </a:cxn>
                <a:cxn ang="0">
                  <a:pos x="69" y="61"/>
                </a:cxn>
                <a:cxn ang="0">
                  <a:pos x="76" y="57"/>
                </a:cxn>
                <a:cxn ang="0">
                  <a:pos x="79" y="47"/>
                </a:cxn>
                <a:cxn ang="0">
                  <a:pos x="79" y="0"/>
                </a:cxn>
                <a:cxn ang="0">
                  <a:pos x="105" y="0"/>
                </a:cxn>
                <a:cxn ang="0">
                  <a:pos x="115" y="3"/>
                </a:cxn>
                <a:cxn ang="0">
                  <a:pos x="126" y="7"/>
                </a:cxn>
                <a:cxn ang="0">
                  <a:pos x="133" y="7"/>
                </a:cxn>
                <a:cxn ang="0">
                  <a:pos x="141" y="14"/>
                </a:cxn>
                <a:cxn ang="0">
                  <a:pos x="148" y="18"/>
                </a:cxn>
              </a:cxnLst>
              <a:rect l="0" t="0" r="r" b="b"/>
              <a:pathLst>
                <a:path w="148" h="241">
                  <a:moveTo>
                    <a:pt x="148" y="18"/>
                  </a:moveTo>
                  <a:lnTo>
                    <a:pt x="144" y="54"/>
                  </a:lnTo>
                  <a:lnTo>
                    <a:pt x="144" y="122"/>
                  </a:lnTo>
                  <a:lnTo>
                    <a:pt x="141" y="158"/>
                  </a:lnTo>
                  <a:lnTo>
                    <a:pt x="141" y="219"/>
                  </a:lnTo>
                  <a:lnTo>
                    <a:pt x="137" y="241"/>
                  </a:lnTo>
                  <a:lnTo>
                    <a:pt x="126" y="241"/>
                  </a:lnTo>
                  <a:lnTo>
                    <a:pt x="119" y="237"/>
                  </a:lnTo>
                  <a:lnTo>
                    <a:pt x="112" y="234"/>
                  </a:lnTo>
                  <a:lnTo>
                    <a:pt x="105" y="230"/>
                  </a:lnTo>
                  <a:lnTo>
                    <a:pt x="97" y="227"/>
                  </a:lnTo>
                  <a:lnTo>
                    <a:pt x="87" y="223"/>
                  </a:lnTo>
                  <a:lnTo>
                    <a:pt x="79" y="216"/>
                  </a:lnTo>
                  <a:lnTo>
                    <a:pt x="72" y="212"/>
                  </a:lnTo>
                  <a:lnTo>
                    <a:pt x="65" y="205"/>
                  </a:lnTo>
                  <a:lnTo>
                    <a:pt x="58" y="201"/>
                  </a:lnTo>
                  <a:lnTo>
                    <a:pt x="51" y="198"/>
                  </a:lnTo>
                  <a:lnTo>
                    <a:pt x="40" y="191"/>
                  </a:lnTo>
                  <a:lnTo>
                    <a:pt x="33" y="187"/>
                  </a:lnTo>
                  <a:lnTo>
                    <a:pt x="25" y="183"/>
                  </a:lnTo>
                  <a:lnTo>
                    <a:pt x="18" y="180"/>
                  </a:lnTo>
                  <a:lnTo>
                    <a:pt x="7" y="176"/>
                  </a:lnTo>
                  <a:lnTo>
                    <a:pt x="0" y="169"/>
                  </a:lnTo>
                  <a:lnTo>
                    <a:pt x="11" y="97"/>
                  </a:lnTo>
                  <a:lnTo>
                    <a:pt x="15" y="97"/>
                  </a:lnTo>
                  <a:lnTo>
                    <a:pt x="15" y="83"/>
                  </a:lnTo>
                  <a:lnTo>
                    <a:pt x="22" y="79"/>
                  </a:lnTo>
                  <a:lnTo>
                    <a:pt x="33" y="75"/>
                  </a:lnTo>
                  <a:lnTo>
                    <a:pt x="43" y="72"/>
                  </a:lnTo>
                  <a:lnTo>
                    <a:pt x="54" y="68"/>
                  </a:lnTo>
                  <a:lnTo>
                    <a:pt x="61" y="68"/>
                  </a:lnTo>
                  <a:lnTo>
                    <a:pt x="69" y="61"/>
                  </a:lnTo>
                  <a:lnTo>
                    <a:pt x="76" y="57"/>
                  </a:lnTo>
                  <a:lnTo>
                    <a:pt x="79" y="47"/>
                  </a:lnTo>
                  <a:lnTo>
                    <a:pt x="79" y="0"/>
                  </a:lnTo>
                  <a:lnTo>
                    <a:pt x="105" y="0"/>
                  </a:lnTo>
                  <a:lnTo>
                    <a:pt x="115" y="3"/>
                  </a:lnTo>
                  <a:lnTo>
                    <a:pt x="126" y="7"/>
                  </a:lnTo>
                  <a:lnTo>
                    <a:pt x="133" y="7"/>
                  </a:lnTo>
                  <a:lnTo>
                    <a:pt x="141" y="14"/>
                  </a:lnTo>
                  <a:lnTo>
                    <a:pt x="148" y="18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3" name="Freeform 491"/>
            <p:cNvSpPr>
              <a:spLocks/>
            </p:cNvSpPr>
            <p:nvPr/>
          </p:nvSpPr>
          <p:spPr bwMode="auto">
            <a:xfrm>
              <a:off x="2772" y="2504"/>
              <a:ext cx="10" cy="140"/>
            </a:xfrm>
            <a:custGeom>
              <a:avLst/>
              <a:gdLst/>
              <a:ahLst/>
              <a:cxnLst>
                <a:cxn ang="0">
                  <a:pos x="3" y="140"/>
                </a:cxn>
                <a:cxn ang="0">
                  <a:pos x="7" y="104"/>
                </a:cxn>
                <a:cxn ang="0">
                  <a:pos x="7" y="36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0" y="36"/>
                </a:cxn>
                <a:cxn ang="0">
                  <a:pos x="0" y="140"/>
                </a:cxn>
                <a:cxn ang="0">
                  <a:pos x="3" y="140"/>
                </a:cxn>
              </a:cxnLst>
              <a:rect l="0" t="0" r="r" b="b"/>
              <a:pathLst>
                <a:path w="10" h="140">
                  <a:moveTo>
                    <a:pt x="3" y="140"/>
                  </a:moveTo>
                  <a:lnTo>
                    <a:pt x="7" y="104"/>
                  </a:lnTo>
                  <a:lnTo>
                    <a:pt x="7" y="36"/>
                  </a:lnTo>
                  <a:lnTo>
                    <a:pt x="10" y="0"/>
                  </a:lnTo>
                  <a:lnTo>
                    <a:pt x="3" y="0"/>
                  </a:lnTo>
                  <a:lnTo>
                    <a:pt x="0" y="36"/>
                  </a:lnTo>
                  <a:lnTo>
                    <a:pt x="0" y="140"/>
                  </a:lnTo>
                  <a:lnTo>
                    <a:pt x="3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4" name="Freeform 492"/>
            <p:cNvSpPr>
              <a:spLocks/>
            </p:cNvSpPr>
            <p:nvPr/>
          </p:nvSpPr>
          <p:spPr bwMode="auto">
            <a:xfrm>
              <a:off x="2764" y="2644"/>
              <a:ext cx="11" cy="87"/>
            </a:xfrm>
            <a:custGeom>
              <a:avLst/>
              <a:gdLst/>
              <a:ahLst/>
              <a:cxnLst>
                <a:cxn ang="0">
                  <a:pos x="4" y="87"/>
                </a:cxn>
                <a:cxn ang="0">
                  <a:pos x="8" y="83"/>
                </a:cxn>
                <a:cxn ang="0">
                  <a:pos x="11" y="61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4" y="22"/>
                </a:cxn>
                <a:cxn ang="0">
                  <a:pos x="4" y="61"/>
                </a:cxn>
                <a:cxn ang="0">
                  <a:pos x="0" y="83"/>
                </a:cxn>
                <a:cxn ang="0">
                  <a:pos x="4" y="79"/>
                </a:cxn>
                <a:cxn ang="0">
                  <a:pos x="4" y="87"/>
                </a:cxn>
                <a:cxn ang="0">
                  <a:pos x="8" y="87"/>
                </a:cxn>
                <a:cxn ang="0">
                  <a:pos x="8" y="83"/>
                </a:cxn>
                <a:cxn ang="0">
                  <a:pos x="4" y="87"/>
                </a:cxn>
              </a:cxnLst>
              <a:rect l="0" t="0" r="r" b="b"/>
              <a:pathLst>
                <a:path w="11" h="87">
                  <a:moveTo>
                    <a:pt x="4" y="87"/>
                  </a:moveTo>
                  <a:lnTo>
                    <a:pt x="8" y="83"/>
                  </a:lnTo>
                  <a:lnTo>
                    <a:pt x="11" y="6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22"/>
                  </a:lnTo>
                  <a:lnTo>
                    <a:pt x="4" y="61"/>
                  </a:lnTo>
                  <a:lnTo>
                    <a:pt x="0" y="83"/>
                  </a:lnTo>
                  <a:lnTo>
                    <a:pt x="4" y="79"/>
                  </a:lnTo>
                  <a:lnTo>
                    <a:pt x="4" y="87"/>
                  </a:lnTo>
                  <a:lnTo>
                    <a:pt x="8" y="87"/>
                  </a:lnTo>
                  <a:lnTo>
                    <a:pt x="8" y="83"/>
                  </a:lnTo>
                  <a:lnTo>
                    <a:pt x="4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5" name="Freeform 493"/>
            <p:cNvSpPr>
              <a:spLocks/>
            </p:cNvSpPr>
            <p:nvPr/>
          </p:nvSpPr>
          <p:spPr bwMode="auto">
            <a:xfrm>
              <a:off x="2635" y="2659"/>
              <a:ext cx="133" cy="7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14" y="10"/>
                </a:cxn>
                <a:cxn ang="0">
                  <a:pos x="21" y="14"/>
                </a:cxn>
                <a:cxn ang="0">
                  <a:pos x="29" y="18"/>
                </a:cxn>
                <a:cxn ang="0">
                  <a:pos x="36" y="21"/>
                </a:cxn>
                <a:cxn ang="0">
                  <a:pos x="43" y="25"/>
                </a:cxn>
                <a:cxn ang="0">
                  <a:pos x="50" y="32"/>
                </a:cxn>
                <a:cxn ang="0">
                  <a:pos x="57" y="36"/>
                </a:cxn>
                <a:cxn ang="0">
                  <a:pos x="65" y="43"/>
                </a:cxn>
                <a:cxn ang="0">
                  <a:pos x="75" y="46"/>
                </a:cxn>
                <a:cxn ang="0">
                  <a:pos x="83" y="54"/>
                </a:cxn>
                <a:cxn ang="0">
                  <a:pos x="90" y="57"/>
                </a:cxn>
                <a:cxn ang="0">
                  <a:pos x="97" y="61"/>
                </a:cxn>
                <a:cxn ang="0">
                  <a:pos x="108" y="64"/>
                </a:cxn>
                <a:cxn ang="0">
                  <a:pos x="115" y="68"/>
                </a:cxn>
                <a:cxn ang="0">
                  <a:pos x="122" y="72"/>
                </a:cxn>
                <a:cxn ang="0">
                  <a:pos x="133" y="72"/>
                </a:cxn>
                <a:cxn ang="0">
                  <a:pos x="133" y="64"/>
                </a:cxn>
                <a:cxn ang="0">
                  <a:pos x="126" y="64"/>
                </a:cxn>
                <a:cxn ang="0">
                  <a:pos x="115" y="61"/>
                </a:cxn>
                <a:cxn ang="0">
                  <a:pos x="108" y="57"/>
                </a:cxn>
                <a:cxn ang="0">
                  <a:pos x="101" y="54"/>
                </a:cxn>
                <a:cxn ang="0">
                  <a:pos x="93" y="50"/>
                </a:cxn>
                <a:cxn ang="0">
                  <a:pos x="86" y="46"/>
                </a:cxn>
                <a:cxn ang="0">
                  <a:pos x="75" y="43"/>
                </a:cxn>
                <a:cxn ang="0">
                  <a:pos x="72" y="36"/>
                </a:cxn>
                <a:cxn ang="0">
                  <a:pos x="65" y="32"/>
                </a:cxn>
                <a:cxn ang="0">
                  <a:pos x="54" y="25"/>
                </a:cxn>
                <a:cxn ang="0">
                  <a:pos x="47" y="21"/>
                </a:cxn>
                <a:cxn ang="0">
                  <a:pos x="39" y="14"/>
                </a:cxn>
                <a:cxn ang="0">
                  <a:pos x="32" y="10"/>
                </a:cxn>
                <a:cxn ang="0">
                  <a:pos x="21" y="7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0" y="7"/>
                </a:cxn>
              </a:cxnLst>
              <a:rect l="0" t="0" r="r" b="b"/>
              <a:pathLst>
                <a:path w="133" h="72">
                  <a:moveTo>
                    <a:pt x="0" y="7"/>
                  </a:moveTo>
                  <a:lnTo>
                    <a:pt x="3" y="7"/>
                  </a:lnTo>
                  <a:lnTo>
                    <a:pt x="14" y="10"/>
                  </a:lnTo>
                  <a:lnTo>
                    <a:pt x="21" y="14"/>
                  </a:lnTo>
                  <a:lnTo>
                    <a:pt x="29" y="18"/>
                  </a:lnTo>
                  <a:lnTo>
                    <a:pt x="36" y="21"/>
                  </a:lnTo>
                  <a:lnTo>
                    <a:pt x="43" y="25"/>
                  </a:lnTo>
                  <a:lnTo>
                    <a:pt x="50" y="32"/>
                  </a:lnTo>
                  <a:lnTo>
                    <a:pt x="57" y="36"/>
                  </a:lnTo>
                  <a:lnTo>
                    <a:pt x="65" y="43"/>
                  </a:lnTo>
                  <a:lnTo>
                    <a:pt x="75" y="46"/>
                  </a:lnTo>
                  <a:lnTo>
                    <a:pt x="83" y="54"/>
                  </a:lnTo>
                  <a:lnTo>
                    <a:pt x="90" y="57"/>
                  </a:lnTo>
                  <a:lnTo>
                    <a:pt x="97" y="61"/>
                  </a:lnTo>
                  <a:lnTo>
                    <a:pt x="108" y="64"/>
                  </a:lnTo>
                  <a:lnTo>
                    <a:pt x="115" y="68"/>
                  </a:lnTo>
                  <a:lnTo>
                    <a:pt x="122" y="72"/>
                  </a:lnTo>
                  <a:lnTo>
                    <a:pt x="133" y="72"/>
                  </a:lnTo>
                  <a:lnTo>
                    <a:pt x="133" y="64"/>
                  </a:lnTo>
                  <a:lnTo>
                    <a:pt x="126" y="64"/>
                  </a:lnTo>
                  <a:lnTo>
                    <a:pt x="115" y="61"/>
                  </a:lnTo>
                  <a:lnTo>
                    <a:pt x="108" y="57"/>
                  </a:lnTo>
                  <a:lnTo>
                    <a:pt x="101" y="54"/>
                  </a:lnTo>
                  <a:lnTo>
                    <a:pt x="93" y="50"/>
                  </a:lnTo>
                  <a:lnTo>
                    <a:pt x="86" y="46"/>
                  </a:lnTo>
                  <a:lnTo>
                    <a:pt x="75" y="43"/>
                  </a:lnTo>
                  <a:lnTo>
                    <a:pt x="72" y="36"/>
                  </a:lnTo>
                  <a:lnTo>
                    <a:pt x="65" y="32"/>
                  </a:lnTo>
                  <a:lnTo>
                    <a:pt x="54" y="25"/>
                  </a:lnTo>
                  <a:lnTo>
                    <a:pt x="47" y="21"/>
                  </a:lnTo>
                  <a:lnTo>
                    <a:pt x="39" y="14"/>
                  </a:lnTo>
                  <a:lnTo>
                    <a:pt x="32" y="10"/>
                  </a:lnTo>
                  <a:lnTo>
                    <a:pt x="21" y="7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6" name="Freeform 494"/>
            <p:cNvSpPr>
              <a:spLocks/>
            </p:cNvSpPr>
            <p:nvPr/>
          </p:nvSpPr>
          <p:spPr bwMode="auto">
            <a:xfrm>
              <a:off x="2631" y="2651"/>
              <a:ext cx="11" cy="1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8"/>
                </a:cxn>
                <a:cxn ang="0">
                  <a:pos x="4" y="15"/>
                </a:cxn>
                <a:cxn ang="0">
                  <a:pos x="11" y="8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4"/>
                </a:cxn>
              </a:cxnLst>
              <a:rect l="0" t="0" r="r" b="b"/>
              <a:pathLst>
                <a:path w="11" h="15">
                  <a:moveTo>
                    <a:pt x="0" y="4"/>
                  </a:moveTo>
                  <a:lnTo>
                    <a:pt x="0" y="8"/>
                  </a:lnTo>
                  <a:lnTo>
                    <a:pt x="4" y="15"/>
                  </a:lnTo>
                  <a:lnTo>
                    <a:pt x="11" y="8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7" name="Freeform 495"/>
            <p:cNvSpPr>
              <a:spLocks/>
            </p:cNvSpPr>
            <p:nvPr/>
          </p:nvSpPr>
          <p:spPr bwMode="auto">
            <a:xfrm>
              <a:off x="2631" y="2579"/>
              <a:ext cx="15" cy="7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4"/>
                </a:cxn>
                <a:cxn ang="0">
                  <a:pos x="0" y="76"/>
                </a:cxn>
                <a:cxn ang="0">
                  <a:pos x="4" y="76"/>
                </a:cxn>
                <a:cxn ang="0">
                  <a:pos x="15" y="4"/>
                </a:cxn>
                <a:cxn ang="0">
                  <a:pos x="11" y="8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11" y="0"/>
                </a:cxn>
              </a:cxnLst>
              <a:rect l="0" t="0" r="r" b="b"/>
              <a:pathLst>
                <a:path w="15" h="76">
                  <a:moveTo>
                    <a:pt x="11" y="0"/>
                  </a:moveTo>
                  <a:lnTo>
                    <a:pt x="7" y="4"/>
                  </a:lnTo>
                  <a:lnTo>
                    <a:pt x="0" y="76"/>
                  </a:lnTo>
                  <a:lnTo>
                    <a:pt x="4" y="76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7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8" name="Freeform 496"/>
            <p:cNvSpPr>
              <a:spLocks/>
            </p:cNvSpPr>
            <p:nvPr/>
          </p:nvSpPr>
          <p:spPr bwMode="auto">
            <a:xfrm>
              <a:off x="2642" y="2569"/>
              <a:ext cx="7" cy="1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"/>
                </a:cxn>
                <a:cxn ang="0">
                  <a:pos x="0" y="18"/>
                </a:cxn>
                <a:cxn ang="0">
                  <a:pos x="7" y="14"/>
                </a:cxn>
                <a:cxn ang="0">
                  <a:pos x="7" y="0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0"/>
                </a:cxn>
              </a:cxnLst>
              <a:rect l="0" t="0" r="r" b="b"/>
              <a:pathLst>
                <a:path w="7" h="18">
                  <a:moveTo>
                    <a:pt x="4" y="0"/>
                  </a:moveTo>
                  <a:lnTo>
                    <a:pt x="0" y="3"/>
                  </a:lnTo>
                  <a:lnTo>
                    <a:pt x="0" y="18"/>
                  </a:lnTo>
                  <a:lnTo>
                    <a:pt x="7" y="14"/>
                  </a:lnTo>
                  <a:lnTo>
                    <a:pt x="7" y="0"/>
                  </a:lnTo>
                  <a:lnTo>
                    <a:pt x="7" y="3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49" name="Freeform 497"/>
            <p:cNvSpPr>
              <a:spLocks/>
            </p:cNvSpPr>
            <p:nvPr/>
          </p:nvSpPr>
          <p:spPr bwMode="auto">
            <a:xfrm>
              <a:off x="2646" y="2533"/>
              <a:ext cx="72" cy="3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7" y="7"/>
                </a:cxn>
                <a:cxn ang="0">
                  <a:pos x="54" y="14"/>
                </a:cxn>
                <a:cxn ang="0">
                  <a:pos x="46" y="18"/>
                </a:cxn>
                <a:cxn ang="0">
                  <a:pos x="36" y="21"/>
                </a:cxn>
                <a:cxn ang="0">
                  <a:pos x="25" y="21"/>
                </a:cxn>
                <a:cxn ang="0">
                  <a:pos x="18" y="25"/>
                </a:cxn>
                <a:cxn ang="0">
                  <a:pos x="7" y="28"/>
                </a:cxn>
                <a:cxn ang="0">
                  <a:pos x="0" y="36"/>
                </a:cxn>
                <a:cxn ang="0">
                  <a:pos x="3" y="39"/>
                </a:cxn>
                <a:cxn ang="0">
                  <a:pos x="10" y="36"/>
                </a:cxn>
                <a:cxn ang="0">
                  <a:pos x="18" y="32"/>
                </a:cxn>
                <a:cxn ang="0">
                  <a:pos x="28" y="28"/>
                </a:cxn>
                <a:cxn ang="0">
                  <a:pos x="39" y="25"/>
                </a:cxn>
                <a:cxn ang="0">
                  <a:pos x="46" y="21"/>
                </a:cxn>
                <a:cxn ang="0">
                  <a:pos x="57" y="18"/>
                </a:cxn>
                <a:cxn ang="0">
                  <a:pos x="64" y="10"/>
                </a:cxn>
                <a:cxn ang="0">
                  <a:pos x="68" y="0"/>
                </a:cxn>
                <a:cxn ang="0">
                  <a:pos x="72" y="0"/>
                </a:cxn>
                <a:cxn ang="0">
                  <a:pos x="68" y="0"/>
                </a:cxn>
                <a:cxn ang="0">
                  <a:pos x="64" y="0"/>
                </a:cxn>
              </a:cxnLst>
              <a:rect l="0" t="0" r="r" b="b"/>
              <a:pathLst>
                <a:path w="72" h="39">
                  <a:moveTo>
                    <a:pt x="64" y="0"/>
                  </a:moveTo>
                  <a:lnTo>
                    <a:pt x="57" y="7"/>
                  </a:lnTo>
                  <a:lnTo>
                    <a:pt x="54" y="14"/>
                  </a:lnTo>
                  <a:lnTo>
                    <a:pt x="46" y="18"/>
                  </a:lnTo>
                  <a:lnTo>
                    <a:pt x="36" y="21"/>
                  </a:lnTo>
                  <a:lnTo>
                    <a:pt x="25" y="21"/>
                  </a:lnTo>
                  <a:lnTo>
                    <a:pt x="18" y="25"/>
                  </a:lnTo>
                  <a:lnTo>
                    <a:pt x="7" y="28"/>
                  </a:lnTo>
                  <a:lnTo>
                    <a:pt x="0" y="36"/>
                  </a:lnTo>
                  <a:lnTo>
                    <a:pt x="3" y="39"/>
                  </a:lnTo>
                  <a:lnTo>
                    <a:pt x="10" y="36"/>
                  </a:lnTo>
                  <a:lnTo>
                    <a:pt x="18" y="32"/>
                  </a:lnTo>
                  <a:lnTo>
                    <a:pt x="28" y="28"/>
                  </a:lnTo>
                  <a:lnTo>
                    <a:pt x="39" y="25"/>
                  </a:lnTo>
                  <a:lnTo>
                    <a:pt x="46" y="21"/>
                  </a:lnTo>
                  <a:lnTo>
                    <a:pt x="57" y="18"/>
                  </a:lnTo>
                  <a:lnTo>
                    <a:pt x="64" y="1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0" name="Freeform 498"/>
            <p:cNvSpPr>
              <a:spLocks/>
            </p:cNvSpPr>
            <p:nvPr/>
          </p:nvSpPr>
          <p:spPr bwMode="auto">
            <a:xfrm>
              <a:off x="2707" y="2482"/>
              <a:ext cx="7" cy="5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3" y="51"/>
                </a:cxn>
                <a:cxn ang="0">
                  <a:pos x="7" y="51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7" h="51">
                  <a:moveTo>
                    <a:pt x="3" y="0"/>
                  </a:moveTo>
                  <a:lnTo>
                    <a:pt x="0" y="4"/>
                  </a:lnTo>
                  <a:lnTo>
                    <a:pt x="3" y="51"/>
                  </a:lnTo>
                  <a:lnTo>
                    <a:pt x="7" y="51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1" name="Freeform 499"/>
            <p:cNvSpPr>
              <a:spLocks/>
            </p:cNvSpPr>
            <p:nvPr/>
          </p:nvSpPr>
          <p:spPr bwMode="auto">
            <a:xfrm>
              <a:off x="2710" y="2482"/>
              <a:ext cx="72" cy="25"/>
            </a:xfrm>
            <a:custGeom>
              <a:avLst/>
              <a:gdLst/>
              <a:ahLst/>
              <a:cxnLst>
                <a:cxn ang="0">
                  <a:pos x="72" y="22"/>
                </a:cxn>
                <a:cxn ang="0">
                  <a:pos x="72" y="18"/>
                </a:cxn>
                <a:cxn ang="0">
                  <a:pos x="65" y="15"/>
                </a:cxn>
                <a:cxn ang="0">
                  <a:pos x="54" y="11"/>
                </a:cxn>
                <a:cxn ang="0">
                  <a:pos x="47" y="7"/>
                </a:cxn>
                <a:cxn ang="0">
                  <a:pos x="36" y="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6" y="7"/>
                </a:cxn>
                <a:cxn ang="0">
                  <a:pos x="36" y="11"/>
                </a:cxn>
                <a:cxn ang="0">
                  <a:pos x="44" y="15"/>
                </a:cxn>
                <a:cxn ang="0">
                  <a:pos x="54" y="15"/>
                </a:cxn>
                <a:cxn ang="0">
                  <a:pos x="62" y="18"/>
                </a:cxn>
                <a:cxn ang="0">
                  <a:pos x="65" y="25"/>
                </a:cxn>
                <a:cxn ang="0">
                  <a:pos x="65" y="22"/>
                </a:cxn>
                <a:cxn ang="0">
                  <a:pos x="72" y="22"/>
                </a:cxn>
                <a:cxn ang="0">
                  <a:pos x="72" y="18"/>
                </a:cxn>
                <a:cxn ang="0">
                  <a:pos x="72" y="22"/>
                </a:cxn>
              </a:cxnLst>
              <a:rect l="0" t="0" r="r" b="b"/>
              <a:pathLst>
                <a:path w="72" h="25">
                  <a:moveTo>
                    <a:pt x="72" y="22"/>
                  </a:moveTo>
                  <a:lnTo>
                    <a:pt x="72" y="18"/>
                  </a:lnTo>
                  <a:lnTo>
                    <a:pt x="65" y="15"/>
                  </a:lnTo>
                  <a:lnTo>
                    <a:pt x="54" y="11"/>
                  </a:lnTo>
                  <a:lnTo>
                    <a:pt x="47" y="7"/>
                  </a:lnTo>
                  <a:lnTo>
                    <a:pt x="36" y="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6" y="7"/>
                  </a:lnTo>
                  <a:lnTo>
                    <a:pt x="36" y="11"/>
                  </a:lnTo>
                  <a:lnTo>
                    <a:pt x="44" y="15"/>
                  </a:lnTo>
                  <a:lnTo>
                    <a:pt x="54" y="15"/>
                  </a:lnTo>
                  <a:lnTo>
                    <a:pt x="62" y="18"/>
                  </a:lnTo>
                  <a:lnTo>
                    <a:pt x="65" y="25"/>
                  </a:lnTo>
                  <a:lnTo>
                    <a:pt x="65" y="22"/>
                  </a:lnTo>
                  <a:lnTo>
                    <a:pt x="72" y="22"/>
                  </a:lnTo>
                  <a:lnTo>
                    <a:pt x="72" y="18"/>
                  </a:lnTo>
                  <a:lnTo>
                    <a:pt x="7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2" name="Freeform 500"/>
            <p:cNvSpPr>
              <a:spLocks/>
            </p:cNvSpPr>
            <p:nvPr/>
          </p:nvSpPr>
          <p:spPr bwMode="auto">
            <a:xfrm>
              <a:off x="2646" y="2493"/>
              <a:ext cx="57" cy="61"/>
            </a:xfrm>
            <a:custGeom>
              <a:avLst/>
              <a:gdLst/>
              <a:ahLst/>
              <a:cxnLst>
                <a:cxn ang="0">
                  <a:pos x="54" y="47"/>
                </a:cxn>
                <a:cxn ang="0">
                  <a:pos x="46" y="47"/>
                </a:cxn>
                <a:cxn ang="0">
                  <a:pos x="43" y="50"/>
                </a:cxn>
                <a:cxn ang="0">
                  <a:pos x="36" y="54"/>
                </a:cxn>
                <a:cxn ang="0">
                  <a:pos x="28" y="54"/>
                </a:cxn>
                <a:cxn ang="0">
                  <a:pos x="21" y="58"/>
                </a:cxn>
                <a:cxn ang="0">
                  <a:pos x="14" y="61"/>
                </a:cxn>
                <a:cxn ang="0">
                  <a:pos x="0" y="61"/>
                </a:cxn>
                <a:cxn ang="0">
                  <a:pos x="3" y="54"/>
                </a:cxn>
                <a:cxn ang="0">
                  <a:pos x="3" y="25"/>
                </a:cxn>
                <a:cxn ang="0">
                  <a:pos x="54" y="0"/>
                </a:cxn>
                <a:cxn ang="0">
                  <a:pos x="57" y="14"/>
                </a:cxn>
                <a:cxn ang="0">
                  <a:pos x="57" y="22"/>
                </a:cxn>
                <a:cxn ang="0">
                  <a:pos x="54" y="32"/>
                </a:cxn>
                <a:cxn ang="0">
                  <a:pos x="54" y="47"/>
                </a:cxn>
              </a:cxnLst>
              <a:rect l="0" t="0" r="r" b="b"/>
              <a:pathLst>
                <a:path w="57" h="61">
                  <a:moveTo>
                    <a:pt x="54" y="47"/>
                  </a:moveTo>
                  <a:lnTo>
                    <a:pt x="46" y="47"/>
                  </a:lnTo>
                  <a:lnTo>
                    <a:pt x="43" y="50"/>
                  </a:lnTo>
                  <a:lnTo>
                    <a:pt x="36" y="54"/>
                  </a:lnTo>
                  <a:lnTo>
                    <a:pt x="28" y="54"/>
                  </a:lnTo>
                  <a:lnTo>
                    <a:pt x="21" y="58"/>
                  </a:lnTo>
                  <a:lnTo>
                    <a:pt x="14" y="61"/>
                  </a:lnTo>
                  <a:lnTo>
                    <a:pt x="0" y="61"/>
                  </a:lnTo>
                  <a:lnTo>
                    <a:pt x="3" y="54"/>
                  </a:lnTo>
                  <a:lnTo>
                    <a:pt x="3" y="25"/>
                  </a:lnTo>
                  <a:lnTo>
                    <a:pt x="54" y="0"/>
                  </a:lnTo>
                  <a:lnTo>
                    <a:pt x="57" y="14"/>
                  </a:lnTo>
                  <a:lnTo>
                    <a:pt x="57" y="22"/>
                  </a:lnTo>
                  <a:lnTo>
                    <a:pt x="54" y="32"/>
                  </a:lnTo>
                  <a:lnTo>
                    <a:pt x="54" y="4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3" name="Freeform 501"/>
            <p:cNvSpPr>
              <a:spLocks/>
            </p:cNvSpPr>
            <p:nvPr/>
          </p:nvSpPr>
          <p:spPr bwMode="auto">
            <a:xfrm>
              <a:off x="2642" y="2536"/>
              <a:ext cx="58" cy="25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7" y="22"/>
                </a:cxn>
                <a:cxn ang="0">
                  <a:pos x="11" y="22"/>
                </a:cxn>
                <a:cxn ang="0">
                  <a:pos x="22" y="18"/>
                </a:cxn>
                <a:cxn ang="0">
                  <a:pos x="25" y="18"/>
                </a:cxn>
                <a:cxn ang="0">
                  <a:pos x="32" y="15"/>
                </a:cxn>
                <a:cxn ang="0">
                  <a:pos x="40" y="15"/>
                </a:cxn>
                <a:cxn ang="0">
                  <a:pos x="47" y="11"/>
                </a:cxn>
                <a:cxn ang="0">
                  <a:pos x="54" y="7"/>
                </a:cxn>
                <a:cxn ang="0">
                  <a:pos x="58" y="7"/>
                </a:cxn>
                <a:cxn ang="0">
                  <a:pos x="58" y="0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36" y="7"/>
                </a:cxn>
                <a:cxn ang="0">
                  <a:pos x="29" y="7"/>
                </a:cxn>
                <a:cxn ang="0">
                  <a:pos x="25" y="11"/>
                </a:cxn>
                <a:cxn ang="0">
                  <a:pos x="18" y="15"/>
                </a:cxn>
                <a:cxn ang="0">
                  <a:pos x="11" y="15"/>
                </a:cxn>
                <a:cxn ang="0">
                  <a:pos x="4" y="18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7" y="22"/>
                </a:cxn>
                <a:cxn ang="0">
                  <a:pos x="0" y="18"/>
                </a:cxn>
              </a:cxnLst>
              <a:rect l="0" t="0" r="r" b="b"/>
              <a:pathLst>
                <a:path w="58" h="25">
                  <a:moveTo>
                    <a:pt x="0" y="18"/>
                  </a:moveTo>
                  <a:lnTo>
                    <a:pt x="7" y="22"/>
                  </a:lnTo>
                  <a:lnTo>
                    <a:pt x="11" y="22"/>
                  </a:lnTo>
                  <a:lnTo>
                    <a:pt x="22" y="18"/>
                  </a:lnTo>
                  <a:lnTo>
                    <a:pt x="25" y="18"/>
                  </a:lnTo>
                  <a:lnTo>
                    <a:pt x="32" y="15"/>
                  </a:lnTo>
                  <a:lnTo>
                    <a:pt x="40" y="15"/>
                  </a:lnTo>
                  <a:lnTo>
                    <a:pt x="47" y="11"/>
                  </a:lnTo>
                  <a:lnTo>
                    <a:pt x="54" y="7"/>
                  </a:lnTo>
                  <a:lnTo>
                    <a:pt x="58" y="7"/>
                  </a:lnTo>
                  <a:lnTo>
                    <a:pt x="58" y="0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36" y="7"/>
                  </a:lnTo>
                  <a:lnTo>
                    <a:pt x="29" y="7"/>
                  </a:lnTo>
                  <a:lnTo>
                    <a:pt x="25" y="11"/>
                  </a:lnTo>
                  <a:lnTo>
                    <a:pt x="18" y="15"/>
                  </a:lnTo>
                  <a:lnTo>
                    <a:pt x="11" y="15"/>
                  </a:lnTo>
                  <a:lnTo>
                    <a:pt x="4" y="18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7" y="2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4" name="Freeform 502"/>
            <p:cNvSpPr>
              <a:spLocks/>
            </p:cNvSpPr>
            <p:nvPr/>
          </p:nvSpPr>
          <p:spPr bwMode="auto">
            <a:xfrm>
              <a:off x="2642" y="2515"/>
              <a:ext cx="11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3"/>
                </a:cxn>
                <a:cxn ang="0">
                  <a:pos x="4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1" y="32"/>
                </a:cxn>
                <a:cxn ang="0">
                  <a:pos x="11" y="3"/>
                </a:cxn>
                <a:cxn ang="0">
                  <a:pos x="7" y="7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11" h="39">
                  <a:moveTo>
                    <a:pt x="7" y="0"/>
                  </a:moveTo>
                  <a:lnTo>
                    <a:pt x="4" y="3"/>
                  </a:lnTo>
                  <a:lnTo>
                    <a:pt x="4" y="32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1" y="32"/>
                  </a:lnTo>
                  <a:lnTo>
                    <a:pt x="11" y="3"/>
                  </a:lnTo>
                  <a:lnTo>
                    <a:pt x="7" y="7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5" name="Freeform 503"/>
            <p:cNvSpPr>
              <a:spLocks/>
            </p:cNvSpPr>
            <p:nvPr/>
          </p:nvSpPr>
          <p:spPr bwMode="auto">
            <a:xfrm>
              <a:off x="2649" y="2489"/>
              <a:ext cx="54" cy="33"/>
            </a:xfrm>
            <a:custGeom>
              <a:avLst/>
              <a:gdLst/>
              <a:ahLst/>
              <a:cxnLst>
                <a:cxn ang="0">
                  <a:pos x="54" y="4"/>
                </a:cxn>
                <a:cxn ang="0">
                  <a:pos x="51" y="0"/>
                </a:cxn>
                <a:cxn ang="0">
                  <a:pos x="0" y="26"/>
                </a:cxn>
                <a:cxn ang="0">
                  <a:pos x="0" y="33"/>
                </a:cxn>
                <a:cxn ang="0">
                  <a:pos x="54" y="8"/>
                </a:cxn>
                <a:cxn ang="0">
                  <a:pos x="47" y="8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54" y="4"/>
                </a:cxn>
              </a:cxnLst>
              <a:rect l="0" t="0" r="r" b="b"/>
              <a:pathLst>
                <a:path w="54" h="33">
                  <a:moveTo>
                    <a:pt x="54" y="4"/>
                  </a:moveTo>
                  <a:lnTo>
                    <a:pt x="51" y="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54" y="8"/>
                  </a:lnTo>
                  <a:lnTo>
                    <a:pt x="47" y="8"/>
                  </a:lnTo>
                  <a:lnTo>
                    <a:pt x="54" y="4"/>
                  </a:lnTo>
                  <a:lnTo>
                    <a:pt x="51" y="0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6" name="Freeform 504"/>
            <p:cNvSpPr>
              <a:spLocks/>
            </p:cNvSpPr>
            <p:nvPr/>
          </p:nvSpPr>
          <p:spPr bwMode="auto">
            <a:xfrm>
              <a:off x="2696" y="2493"/>
              <a:ext cx="11" cy="50"/>
            </a:xfrm>
            <a:custGeom>
              <a:avLst/>
              <a:gdLst/>
              <a:ahLst/>
              <a:cxnLst>
                <a:cxn ang="0">
                  <a:pos x="4" y="50"/>
                </a:cxn>
                <a:cxn ang="0">
                  <a:pos x="7" y="47"/>
                </a:cxn>
                <a:cxn ang="0">
                  <a:pos x="7" y="32"/>
                </a:cxn>
                <a:cxn ang="0">
                  <a:pos x="11" y="22"/>
                </a:cxn>
                <a:cxn ang="0">
                  <a:pos x="11" y="11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4" y="14"/>
                </a:cxn>
                <a:cxn ang="0">
                  <a:pos x="4" y="22"/>
                </a:cxn>
                <a:cxn ang="0">
                  <a:pos x="0" y="32"/>
                </a:cxn>
                <a:cxn ang="0">
                  <a:pos x="0" y="47"/>
                </a:cxn>
                <a:cxn ang="0">
                  <a:pos x="4" y="43"/>
                </a:cxn>
                <a:cxn ang="0">
                  <a:pos x="4" y="50"/>
                </a:cxn>
                <a:cxn ang="0">
                  <a:pos x="7" y="47"/>
                </a:cxn>
                <a:cxn ang="0">
                  <a:pos x="4" y="50"/>
                </a:cxn>
              </a:cxnLst>
              <a:rect l="0" t="0" r="r" b="b"/>
              <a:pathLst>
                <a:path w="11" h="50">
                  <a:moveTo>
                    <a:pt x="4" y="50"/>
                  </a:moveTo>
                  <a:lnTo>
                    <a:pt x="7" y="47"/>
                  </a:lnTo>
                  <a:lnTo>
                    <a:pt x="7" y="32"/>
                  </a:lnTo>
                  <a:lnTo>
                    <a:pt x="11" y="22"/>
                  </a:lnTo>
                  <a:lnTo>
                    <a:pt x="11" y="11"/>
                  </a:lnTo>
                  <a:lnTo>
                    <a:pt x="7" y="0"/>
                  </a:lnTo>
                  <a:lnTo>
                    <a:pt x="0" y="4"/>
                  </a:lnTo>
                  <a:lnTo>
                    <a:pt x="4" y="14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47"/>
                  </a:lnTo>
                  <a:lnTo>
                    <a:pt x="4" y="43"/>
                  </a:lnTo>
                  <a:lnTo>
                    <a:pt x="4" y="50"/>
                  </a:lnTo>
                  <a:lnTo>
                    <a:pt x="7" y="47"/>
                  </a:lnTo>
                  <a:lnTo>
                    <a:pt x="4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7" name="Freeform 505"/>
            <p:cNvSpPr>
              <a:spLocks/>
            </p:cNvSpPr>
            <p:nvPr/>
          </p:nvSpPr>
          <p:spPr bwMode="auto">
            <a:xfrm>
              <a:off x="3225" y="2493"/>
              <a:ext cx="104" cy="36"/>
            </a:xfrm>
            <a:custGeom>
              <a:avLst/>
              <a:gdLst/>
              <a:ahLst/>
              <a:cxnLst>
                <a:cxn ang="0">
                  <a:pos x="104" y="36"/>
                </a:cxn>
                <a:cxn ang="0">
                  <a:pos x="97" y="32"/>
                </a:cxn>
                <a:cxn ang="0">
                  <a:pos x="65" y="32"/>
                </a:cxn>
                <a:cxn ang="0">
                  <a:pos x="58" y="36"/>
                </a:cxn>
                <a:cxn ang="0">
                  <a:pos x="36" y="36"/>
                </a:cxn>
                <a:cxn ang="0">
                  <a:pos x="25" y="32"/>
                </a:cxn>
                <a:cxn ang="0">
                  <a:pos x="22" y="32"/>
                </a:cxn>
                <a:cxn ang="0">
                  <a:pos x="14" y="29"/>
                </a:cxn>
                <a:cxn ang="0">
                  <a:pos x="11" y="22"/>
                </a:cxn>
                <a:cxn ang="0">
                  <a:pos x="7" y="18"/>
                </a:cxn>
                <a:cxn ang="0">
                  <a:pos x="4" y="11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79" y="4"/>
                </a:cxn>
                <a:cxn ang="0">
                  <a:pos x="83" y="7"/>
                </a:cxn>
                <a:cxn ang="0">
                  <a:pos x="90" y="11"/>
                </a:cxn>
                <a:cxn ang="0">
                  <a:pos x="97" y="14"/>
                </a:cxn>
                <a:cxn ang="0">
                  <a:pos x="101" y="18"/>
                </a:cxn>
                <a:cxn ang="0">
                  <a:pos x="101" y="25"/>
                </a:cxn>
                <a:cxn ang="0">
                  <a:pos x="104" y="36"/>
                </a:cxn>
              </a:cxnLst>
              <a:rect l="0" t="0" r="r" b="b"/>
              <a:pathLst>
                <a:path w="104" h="36">
                  <a:moveTo>
                    <a:pt x="104" y="36"/>
                  </a:moveTo>
                  <a:lnTo>
                    <a:pt x="97" y="32"/>
                  </a:lnTo>
                  <a:lnTo>
                    <a:pt x="65" y="32"/>
                  </a:lnTo>
                  <a:lnTo>
                    <a:pt x="58" y="36"/>
                  </a:lnTo>
                  <a:lnTo>
                    <a:pt x="36" y="36"/>
                  </a:lnTo>
                  <a:lnTo>
                    <a:pt x="25" y="32"/>
                  </a:lnTo>
                  <a:lnTo>
                    <a:pt x="22" y="32"/>
                  </a:lnTo>
                  <a:lnTo>
                    <a:pt x="14" y="29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11"/>
                  </a:lnTo>
                  <a:lnTo>
                    <a:pt x="0" y="0"/>
                  </a:lnTo>
                  <a:lnTo>
                    <a:pt x="7" y="4"/>
                  </a:lnTo>
                  <a:lnTo>
                    <a:pt x="79" y="4"/>
                  </a:lnTo>
                  <a:lnTo>
                    <a:pt x="83" y="7"/>
                  </a:lnTo>
                  <a:lnTo>
                    <a:pt x="90" y="11"/>
                  </a:lnTo>
                  <a:lnTo>
                    <a:pt x="97" y="14"/>
                  </a:lnTo>
                  <a:lnTo>
                    <a:pt x="101" y="18"/>
                  </a:lnTo>
                  <a:lnTo>
                    <a:pt x="101" y="25"/>
                  </a:lnTo>
                  <a:lnTo>
                    <a:pt x="104" y="36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8" name="Freeform 506"/>
            <p:cNvSpPr>
              <a:spLocks/>
            </p:cNvSpPr>
            <p:nvPr/>
          </p:nvSpPr>
          <p:spPr bwMode="auto">
            <a:xfrm>
              <a:off x="3221" y="2489"/>
              <a:ext cx="108" cy="4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4" y="15"/>
                </a:cxn>
                <a:cxn ang="0">
                  <a:pos x="4" y="22"/>
                </a:cxn>
                <a:cxn ang="0">
                  <a:pos x="18" y="36"/>
                </a:cxn>
                <a:cxn ang="0">
                  <a:pos x="26" y="40"/>
                </a:cxn>
                <a:cxn ang="0">
                  <a:pos x="29" y="40"/>
                </a:cxn>
                <a:cxn ang="0">
                  <a:pos x="40" y="44"/>
                </a:cxn>
                <a:cxn ang="0">
                  <a:pos x="69" y="44"/>
                </a:cxn>
                <a:cxn ang="0">
                  <a:pos x="80" y="40"/>
                </a:cxn>
                <a:cxn ang="0">
                  <a:pos x="94" y="40"/>
                </a:cxn>
                <a:cxn ang="0">
                  <a:pos x="101" y="44"/>
                </a:cxn>
                <a:cxn ang="0">
                  <a:pos x="105" y="44"/>
                </a:cxn>
                <a:cxn ang="0">
                  <a:pos x="108" y="36"/>
                </a:cxn>
                <a:cxn ang="0">
                  <a:pos x="101" y="33"/>
                </a:cxn>
                <a:cxn ang="0">
                  <a:pos x="44" y="33"/>
                </a:cxn>
                <a:cxn ang="0">
                  <a:pos x="40" y="36"/>
                </a:cxn>
                <a:cxn ang="0">
                  <a:pos x="33" y="33"/>
                </a:cxn>
                <a:cxn ang="0">
                  <a:pos x="26" y="33"/>
                </a:cxn>
                <a:cxn ang="0">
                  <a:pos x="15" y="22"/>
                </a:cxn>
                <a:cxn ang="0">
                  <a:pos x="11" y="15"/>
                </a:cxn>
                <a:cxn ang="0">
                  <a:pos x="8" y="4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108" h="44">
                  <a:moveTo>
                    <a:pt x="4" y="0"/>
                  </a:moveTo>
                  <a:lnTo>
                    <a:pt x="0" y="4"/>
                  </a:lnTo>
                  <a:lnTo>
                    <a:pt x="4" y="15"/>
                  </a:lnTo>
                  <a:lnTo>
                    <a:pt x="4" y="22"/>
                  </a:lnTo>
                  <a:lnTo>
                    <a:pt x="18" y="36"/>
                  </a:lnTo>
                  <a:lnTo>
                    <a:pt x="26" y="40"/>
                  </a:lnTo>
                  <a:lnTo>
                    <a:pt x="29" y="40"/>
                  </a:lnTo>
                  <a:lnTo>
                    <a:pt x="40" y="44"/>
                  </a:lnTo>
                  <a:lnTo>
                    <a:pt x="69" y="44"/>
                  </a:lnTo>
                  <a:lnTo>
                    <a:pt x="80" y="40"/>
                  </a:lnTo>
                  <a:lnTo>
                    <a:pt x="94" y="40"/>
                  </a:lnTo>
                  <a:lnTo>
                    <a:pt x="101" y="44"/>
                  </a:lnTo>
                  <a:lnTo>
                    <a:pt x="105" y="44"/>
                  </a:lnTo>
                  <a:lnTo>
                    <a:pt x="108" y="36"/>
                  </a:lnTo>
                  <a:lnTo>
                    <a:pt x="101" y="33"/>
                  </a:lnTo>
                  <a:lnTo>
                    <a:pt x="44" y="33"/>
                  </a:lnTo>
                  <a:lnTo>
                    <a:pt x="40" y="36"/>
                  </a:lnTo>
                  <a:lnTo>
                    <a:pt x="33" y="33"/>
                  </a:lnTo>
                  <a:lnTo>
                    <a:pt x="26" y="33"/>
                  </a:lnTo>
                  <a:lnTo>
                    <a:pt x="15" y="22"/>
                  </a:lnTo>
                  <a:lnTo>
                    <a:pt x="11" y="15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59" name="Freeform 507"/>
            <p:cNvSpPr>
              <a:spLocks/>
            </p:cNvSpPr>
            <p:nvPr/>
          </p:nvSpPr>
          <p:spPr bwMode="auto">
            <a:xfrm>
              <a:off x="3225" y="2489"/>
              <a:ext cx="108" cy="44"/>
            </a:xfrm>
            <a:custGeom>
              <a:avLst/>
              <a:gdLst/>
              <a:ahLst/>
              <a:cxnLst>
                <a:cxn ang="0">
                  <a:pos x="101" y="44"/>
                </a:cxn>
                <a:cxn ang="0">
                  <a:pos x="108" y="40"/>
                </a:cxn>
                <a:cxn ang="0">
                  <a:pos x="104" y="29"/>
                </a:cxn>
                <a:cxn ang="0">
                  <a:pos x="101" y="22"/>
                </a:cxn>
                <a:cxn ang="0">
                  <a:pos x="97" y="15"/>
                </a:cxn>
                <a:cxn ang="0">
                  <a:pos x="94" y="11"/>
                </a:cxn>
                <a:cxn ang="0">
                  <a:pos x="86" y="8"/>
                </a:cxn>
                <a:cxn ang="0">
                  <a:pos x="79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7" y="11"/>
                </a:cxn>
                <a:cxn ang="0">
                  <a:pos x="79" y="11"/>
                </a:cxn>
                <a:cxn ang="0">
                  <a:pos x="83" y="15"/>
                </a:cxn>
                <a:cxn ang="0">
                  <a:pos x="90" y="18"/>
                </a:cxn>
                <a:cxn ang="0">
                  <a:pos x="101" y="29"/>
                </a:cxn>
                <a:cxn ang="0">
                  <a:pos x="101" y="40"/>
                </a:cxn>
                <a:cxn ang="0">
                  <a:pos x="104" y="36"/>
                </a:cxn>
                <a:cxn ang="0">
                  <a:pos x="101" y="44"/>
                </a:cxn>
                <a:cxn ang="0">
                  <a:pos x="108" y="44"/>
                </a:cxn>
                <a:cxn ang="0">
                  <a:pos x="108" y="40"/>
                </a:cxn>
                <a:cxn ang="0">
                  <a:pos x="101" y="44"/>
                </a:cxn>
              </a:cxnLst>
              <a:rect l="0" t="0" r="r" b="b"/>
              <a:pathLst>
                <a:path w="108" h="44">
                  <a:moveTo>
                    <a:pt x="101" y="44"/>
                  </a:moveTo>
                  <a:lnTo>
                    <a:pt x="108" y="40"/>
                  </a:lnTo>
                  <a:lnTo>
                    <a:pt x="104" y="29"/>
                  </a:lnTo>
                  <a:lnTo>
                    <a:pt x="101" y="22"/>
                  </a:lnTo>
                  <a:lnTo>
                    <a:pt x="97" y="15"/>
                  </a:lnTo>
                  <a:lnTo>
                    <a:pt x="94" y="11"/>
                  </a:lnTo>
                  <a:lnTo>
                    <a:pt x="86" y="8"/>
                  </a:lnTo>
                  <a:lnTo>
                    <a:pt x="79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11"/>
                  </a:lnTo>
                  <a:lnTo>
                    <a:pt x="79" y="11"/>
                  </a:lnTo>
                  <a:lnTo>
                    <a:pt x="83" y="15"/>
                  </a:lnTo>
                  <a:lnTo>
                    <a:pt x="90" y="18"/>
                  </a:lnTo>
                  <a:lnTo>
                    <a:pt x="101" y="29"/>
                  </a:lnTo>
                  <a:lnTo>
                    <a:pt x="101" y="40"/>
                  </a:lnTo>
                  <a:lnTo>
                    <a:pt x="104" y="36"/>
                  </a:lnTo>
                  <a:lnTo>
                    <a:pt x="101" y="44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0" name="Freeform 508"/>
            <p:cNvSpPr>
              <a:spLocks/>
            </p:cNvSpPr>
            <p:nvPr/>
          </p:nvSpPr>
          <p:spPr bwMode="auto">
            <a:xfrm>
              <a:off x="3081" y="2511"/>
              <a:ext cx="29" cy="36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25" y="36"/>
                </a:cxn>
                <a:cxn ang="0">
                  <a:pos x="0" y="25"/>
                </a:cxn>
                <a:cxn ang="0">
                  <a:pos x="4" y="22"/>
                </a:cxn>
                <a:cxn ang="0">
                  <a:pos x="7" y="22"/>
                </a:cxn>
                <a:cxn ang="0">
                  <a:pos x="7" y="11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9" y="29"/>
                </a:cxn>
              </a:cxnLst>
              <a:rect l="0" t="0" r="r" b="b"/>
              <a:pathLst>
                <a:path w="29" h="36">
                  <a:moveTo>
                    <a:pt x="29" y="29"/>
                  </a:moveTo>
                  <a:lnTo>
                    <a:pt x="25" y="36"/>
                  </a:lnTo>
                  <a:lnTo>
                    <a:pt x="0" y="25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11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1" name="Freeform 509"/>
            <p:cNvSpPr>
              <a:spLocks/>
            </p:cNvSpPr>
            <p:nvPr/>
          </p:nvSpPr>
          <p:spPr bwMode="auto">
            <a:xfrm>
              <a:off x="3103" y="2540"/>
              <a:ext cx="10" cy="1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3" y="11"/>
                </a:cxn>
                <a:cxn ang="0">
                  <a:pos x="7" y="7"/>
                </a:cxn>
                <a:cxn ang="0">
                  <a:pos x="3" y="11"/>
                </a:cxn>
              </a:cxnLst>
              <a:rect l="0" t="0" r="r" b="b"/>
              <a:pathLst>
                <a:path w="10" h="11">
                  <a:moveTo>
                    <a:pt x="3" y="11"/>
                  </a:moveTo>
                  <a:lnTo>
                    <a:pt x="10" y="3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11"/>
                  </a:lnTo>
                  <a:lnTo>
                    <a:pt x="7" y="7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2" name="Freeform 510"/>
            <p:cNvSpPr>
              <a:spLocks/>
            </p:cNvSpPr>
            <p:nvPr/>
          </p:nvSpPr>
          <p:spPr bwMode="auto">
            <a:xfrm>
              <a:off x="3074" y="2533"/>
              <a:ext cx="32" cy="1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7"/>
                </a:cxn>
                <a:cxn ang="0">
                  <a:pos x="32" y="18"/>
                </a:cxn>
                <a:cxn ang="0">
                  <a:pos x="32" y="10"/>
                </a:cxn>
                <a:cxn ang="0">
                  <a:pos x="7" y="0"/>
                </a:cxn>
                <a:cxn ang="0">
                  <a:pos x="11" y="7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3" y="0"/>
                </a:cxn>
              </a:cxnLst>
              <a:rect l="0" t="0" r="r" b="b"/>
              <a:pathLst>
                <a:path w="32" h="18">
                  <a:moveTo>
                    <a:pt x="3" y="0"/>
                  </a:moveTo>
                  <a:lnTo>
                    <a:pt x="7" y="7"/>
                  </a:lnTo>
                  <a:lnTo>
                    <a:pt x="32" y="18"/>
                  </a:lnTo>
                  <a:lnTo>
                    <a:pt x="32" y="10"/>
                  </a:lnTo>
                  <a:lnTo>
                    <a:pt x="7" y="0"/>
                  </a:lnTo>
                  <a:lnTo>
                    <a:pt x="11" y="7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3" name="Freeform 511"/>
            <p:cNvSpPr>
              <a:spLocks/>
            </p:cNvSpPr>
            <p:nvPr/>
          </p:nvSpPr>
          <p:spPr bwMode="auto">
            <a:xfrm>
              <a:off x="3077" y="2504"/>
              <a:ext cx="29" cy="36"/>
            </a:xfrm>
            <a:custGeom>
              <a:avLst/>
              <a:gdLst/>
              <a:ahLst/>
              <a:cxnLst>
                <a:cxn ang="0">
                  <a:pos x="29" y="7"/>
                </a:cxn>
                <a:cxn ang="0">
                  <a:pos x="22" y="3"/>
                </a:cxn>
                <a:cxn ang="0">
                  <a:pos x="18" y="7"/>
                </a:cxn>
                <a:cxn ang="0">
                  <a:pos x="15" y="7"/>
                </a:cxn>
                <a:cxn ang="0">
                  <a:pos x="11" y="14"/>
                </a:cxn>
                <a:cxn ang="0">
                  <a:pos x="11" y="18"/>
                </a:cxn>
                <a:cxn ang="0">
                  <a:pos x="4" y="25"/>
                </a:cxn>
                <a:cxn ang="0">
                  <a:pos x="4" y="29"/>
                </a:cxn>
                <a:cxn ang="0">
                  <a:pos x="0" y="29"/>
                </a:cxn>
                <a:cxn ang="0">
                  <a:pos x="8" y="36"/>
                </a:cxn>
                <a:cxn ang="0">
                  <a:pos x="11" y="32"/>
                </a:cxn>
                <a:cxn ang="0">
                  <a:pos x="11" y="29"/>
                </a:cxn>
                <a:cxn ang="0">
                  <a:pos x="15" y="25"/>
                </a:cxn>
                <a:cxn ang="0">
                  <a:pos x="15" y="21"/>
                </a:cxn>
                <a:cxn ang="0">
                  <a:pos x="22" y="14"/>
                </a:cxn>
                <a:cxn ang="0">
                  <a:pos x="22" y="11"/>
                </a:cxn>
                <a:cxn ang="0">
                  <a:pos x="26" y="7"/>
                </a:cxn>
                <a:cxn ang="0">
                  <a:pos x="22" y="7"/>
                </a:cxn>
                <a:cxn ang="0">
                  <a:pos x="29" y="7"/>
                </a:cxn>
                <a:cxn ang="0">
                  <a:pos x="26" y="0"/>
                </a:cxn>
                <a:cxn ang="0">
                  <a:pos x="22" y="3"/>
                </a:cxn>
                <a:cxn ang="0">
                  <a:pos x="29" y="7"/>
                </a:cxn>
              </a:cxnLst>
              <a:rect l="0" t="0" r="r" b="b"/>
              <a:pathLst>
                <a:path w="29" h="36">
                  <a:moveTo>
                    <a:pt x="29" y="7"/>
                  </a:moveTo>
                  <a:lnTo>
                    <a:pt x="22" y="3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1" y="14"/>
                  </a:lnTo>
                  <a:lnTo>
                    <a:pt x="11" y="18"/>
                  </a:lnTo>
                  <a:lnTo>
                    <a:pt x="4" y="25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8" y="36"/>
                  </a:lnTo>
                  <a:lnTo>
                    <a:pt x="11" y="32"/>
                  </a:lnTo>
                  <a:lnTo>
                    <a:pt x="11" y="29"/>
                  </a:lnTo>
                  <a:lnTo>
                    <a:pt x="15" y="25"/>
                  </a:lnTo>
                  <a:lnTo>
                    <a:pt x="15" y="21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9" y="7"/>
                  </a:lnTo>
                  <a:lnTo>
                    <a:pt x="26" y="0"/>
                  </a:lnTo>
                  <a:lnTo>
                    <a:pt x="22" y="3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4" name="Freeform 512"/>
            <p:cNvSpPr>
              <a:spLocks/>
            </p:cNvSpPr>
            <p:nvPr/>
          </p:nvSpPr>
          <p:spPr bwMode="auto">
            <a:xfrm>
              <a:off x="3099" y="2511"/>
              <a:ext cx="14" cy="32"/>
            </a:xfrm>
            <a:custGeom>
              <a:avLst/>
              <a:gdLst/>
              <a:ahLst/>
              <a:cxnLst>
                <a:cxn ang="0">
                  <a:pos x="14" y="32"/>
                </a:cxn>
                <a:cxn ang="0">
                  <a:pos x="14" y="29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29"/>
                </a:cxn>
                <a:cxn ang="0">
                  <a:pos x="14" y="32"/>
                </a:cxn>
                <a:cxn ang="0">
                  <a:pos x="14" y="29"/>
                </a:cxn>
                <a:cxn ang="0">
                  <a:pos x="14" y="32"/>
                </a:cxn>
              </a:cxnLst>
              <a:rect l="0" t="0" r="r" b="b"/>
              <a:pathLst>
                <a:path w="14" h="32">
                  <a:moveTo>
                    <a:pt x="14" y="32"/>
                  </a:moveTo>
                  <a:lnTo>
                    <a:pt x="14" y="29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29"/>
                  </a:lnTo>
                  <a:lnTo>
                    <a:pt x="14" y="32"/>
                  </a:lnTo>
                  <a:lnTo>
                    <a:pt x="14" y="29"/>
                  </a:lnTo>
                  <a:lnTo>
                    <a:pt x="14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5" name="Freeform 513"/>
            <p:cNvSpPr>
              <a:spLocks/>
            </p:cNvSpPr>
            <p:nvPr/>
          </p:nvSpPr>
          <p:spPr bwMode="auto">
            <a:xfrm>
              <a:off x="2901" y="2540"/>
              <a:ext cx="29" cy="21"/>
            </a:xfrm>
            <a:custGeom>
              <a:avLst/>
              <a:gdLst/>
              <a:ahLst/>
              <a:cxnLst>
                <a:cxn ang="0">
                  <a:pos x="29" y="18"/>
                </a:cxn>
                <a:cxn ang="0">
                  <a:pos x="25" y="18"/>
                </a:cxn>
                <a:cxn ang="0">
                  <a:pos x="22" y="21"/>
                </a:cxn>
                <a:cxn ang="0">
                  <a:pos x="0" y="21"/>
                </a:cxn>
                <a:cxn ang="0">
                  <a:pos x="11" y="0"/>
                </a:cxn>
                <a:cxn ang="0">
                  <a:pos x="18" y="3"/>
                </a:cxn>
                <a:cxn ang="0">
                  <a:pos x="25" y="11"/>
                </a:cxn>
                <a:cxn ang="0">
                  <a:pos x="29" y="18"/>
                </a:cxn>
              </a:cxnLst>
              <a:rect l="0" t="0" r="r" b="b"/>
              <a:pathLst>
                <a:path w="29" h="21">
                  <a:moveTo>
                    <a:pt x="29" y="18"/>
                  </a:moveTo>
                  <a:lnTo>
                    <a:pt x="25" y="18"/>
                  </a:lnTo>
                  <a:lnTo>
                    <a:pt x="22" y="21"/>
                  </a:lnTo>
                  <a:lnTo>
                    <a:pt x="0" y="21"/>
                  </a:lnTo>
                  <a:lnTo>
                    <a:pt x="11" y="0"/>
                  </a:lnTo>
                  <a:lnTo>
                    <a:pt x="18" y="3"/>
                  </a:lnTo>
                  <a:lnTo>
                    <a:pt x="25" y="11"/>
                  </a:lnTo>
                  <a:lnTo>
                    <a:pt x="29" y="18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6" name="Freeform 514"/>
            <p:cNvSpPr>
              <a:spLocks/>
            </p:cNvSpPr>
            <p:nvPr/>
          </p:nvSpPr>
          <p:spPr bwMode="auto">
            <a:xfrm>
              <a:off x="2894" y="2554"/>
              <a:ext cx="36" cy="15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7" y="11"/>
                </a:cxn>
                <a:cxn ang="0">
                  <a:pos x="11" y="11"/>
                </a:cxn>
                <a:cxn ang="0">
                  <a:pos x="14" y="15"/>
                </a:cxn>
                <a:cxn ang="0">
                  <a:pos x="18" y="15"/>
                </a:cxn>
                <a:cxn ang="0">
                  <a:pos x="21" y="11"/>
                </a:cxn>
                <a:cxn ang="0">
                  <a:pos x="32" y="11"/>
                </a:cxn>
                <a:cxn ang="0">
                  <a:pos x="36" y="7"/>
                </a:cxn>
                <a:cxn ang="0">
                  <a:pos x="32" y="0"/>
                </a:cxn>
                <a:cxn ang="0">
                  <a:pos x="29" y="4"/>
                </a:cxn>
                <a:cxn ang="0">
                  <a:pos x="7" y="4"/>
                </a:cxn>
                <a:cxn ang="0">
                  <a:pos x="11" y="7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7" y="11"/>
                </a:cxn>
                <a:cxn ang="0">
                  <a:pos x="3" y="4"/>
                </a:cxn>
              </a:cxnLst>
              <a:rect l="0" t="0" r="r" b="b"/>
              <a:pathLst>
                <a:path w="36" h="15">
                  <a:moveTo>
                    <a:pt x="3" y="4"/>
                  </a:moveTo>
                  <a:lnTo>
                    <a:pt x="7" y="11"/>
                  </a:lnTo>
                  <a:lnTo>
                    <a:pt x="11" y="11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21" y="11"/>
                  </a:lnTo>
                  <a:lnTo>
                    <a:pt x="32" y="11"/>
                  </a:lnTo>
                  <a:lnTo>
                    <a:pt x="36" y="7"/>
                  </a:lnTo>
                  <a:lnTo>
                    <a:pt x="32" y="0"/>
                  </a:lnTo>
                  <a:lnTo>
                    <a:pt x="29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3" y="4"/>
                  </a:lnTo>
                  <a:lnTo>
                    <a:pt x="0" y="7"/>
                  </a:lnTo>
                  <a:lnTo>
                    <a:pt x="7" y="11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7" name="Freeform 515"/>
            <p:cNvSpPr>
              <a:spLocks/>
            </p:cNvSpPr>
            <p:nvPr/>
          </p:nvSpPr>
          <p:spPr bwMode="auto">
            <a:xfrm>
              <a:off x="2897" y="2536"/>
              <a:ext cx="18" cy="2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2"/>
                </a:cxn>
                <a:cxn ang="0">
                  <a:pos x="8" y="25"/>
                </a:cxn>
                <a:cxn ang="0">
                  <a:pos x="18" y="7"/>
                </a:cxn>
                <a:cxn ang="0">
                  <a:pos x="15" y="7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1" y="4"/>
                </a:cxn>
                <a:cxn ang="0">
                  <a:pos x="18" y="0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lnTo>
                    <a:pt x="11" y="4"/>
                  </a:lnTo>
                  <a:lnTo>
                    <a:pt x="0" y="22"/>
                  </a:lnTo>
                  <a:lnTo>
                    <a:pt x="8" y="25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1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8" name="Freeform 516"/>
            <p:cNvSpPr>
              <a:spLocks/>
            </p:cNvSpPr>
            <p:nvPr/>
          </p:nvSpPr>
          <p:spPr bwMode="auto">
            <a:xfrm>
              <a:off x="2912" y="2536"/>
              <a:ext cx="21" cy="25"/>
            </a:xfrm>
            <a:custGeom>
              <a:avLst/>
              <a:gdLst/>
              <a:ahLst/>
              <a:cxnLst>
                <a:cxn ang="0">
                  <a:pos x="18" y="25"/>
                </a:cxn>
                <a:cxn ang="0">
                  <a:pos x="21" y="22"/>
                </a:cxn>
                <a:cxn ang="0">
                  <a:pos x="18" y="15"/>
                </a:cxn>
                <a:cxn ang="0">
                  <a:pos x="14" y="7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11" y="15"/>
                </a:cxn>
                <a:cxn ang="0">
                  <a:pos x="14" y="18"/>
                </a:cxn>
                <a:cxn ang="0">
                  <a:pos x="14" y="22"/>
                </a:cxn>
                <a:cxn ang="0">
                  <a:pos x="14" y="18"/>
                </a:cxn>
                <a:cxn ang="0">
                  <a:pos x="18" y="25"/>
                </a:cxn>
                <a:cxn ang="0">
                  <a:pos x="21" y="22"/>
                </a:cxn>
                <a:cxn ang="0">
                  <a:pos x="18" y="25"/>
                </a:cxn>
              </a:cxnLst>
              <a:rect l="0" t="0" r="r" b="b"/>
              <a:pathLst>
                <a:path w="21" h="25">
                  <a:moveTo>
                    <a:pt x="18" y="25"/>
                  </a:moveTo>
                  <a:lnTo>
                    <a:pt x="21" y="22"/>
                  </a:lnTo>
                  <a:lnTo>
                    <a:pt x="18" y="15"/>
                  </a:lnTo>
                  <a:lnTo>
                    <a:pt x="14" y="7"/>
                  </a:lnTo>
                  <a:lnTo>
                    <a:pt x="7" y="4"/>
                  </a:lnTo>
                  <a:lnTo>
                    <a:pt x="3" y="0"/>
                  </a:lnTo>
                  <a:lnTo>
                    <a:pt x="0" y="7"/>
                  </a:lnTo>
                  <a:lnTo>
                    <a:pt x="3" y="11"/>
                  </a:lnTo>
                  <a:lnTo>
                    <a:pt x="11" y="15"/>
                  </a:lnTo>
                  <a:lnTo>
                    <a:pt x="14" y="18"/>
                  </a:lnTo>
                  <a:lnTo>
                    <a:pt x="14" y="22"/>
                  </a:lnTo>
                  <a:lnTo>
                    <a:pt x="14" y="18"/>
                  </a:lnTo>
                  <a:lnTo>
                    <a:pt x="18" y="25"/>
                  </a:lnTo>
                  <a:lnTo>
                    <a:pt x="21" y="2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69" name="Freeform 517"/>
            <p:cNvSpPr>
              <a:spLocks/>
            </p:cNvSpPr>
            <p:nvPr/>
          </p:nvSpPr>
          <p:spPr bwMode="auto">
            <a:xfrm>
              <a:off x="2880" y="2543"/>
              <a:ext cx="215" cy="375"/>
            </a:xfrm>
            <a:custGeom>
              <a:avLst/>
              <a:gdLst/>
              <a:ahLst/>
              <a:cxnLst>
                <a:cxn ang="0">
                  <a:pos x="183" y="332"/>
                </a:cxn>
                <a:cxn ang="0">
                  <a:pos x="151" y="328"/>
                </a:cxn>
                <a:cxn ang="0">
                  <a:pos x="133" y="324"/>
                </a:cxn>
                <a:cxn ang="0">
                  <a:pos x="111" y="321"/>
                </a:cxn>
                <a:cxn ang="0">
                  <a:pos x="93" y="317"/>
                </a:cxn>
                <a:cxn ang="0">
                  <a:pos x="79" y="314"/>
                </a:cxn>
                <a:cxn ang="0">
                  <a:pos x="75" y="324"/>
                </a:cxn>
                <a:cxn ang="0">
                  <a:pos x="89" y="328"/>
                </a:cxn>
                <a:cxn ang="0">
                  <a:pos x="107" y="332"/>
                </a:cxn>
                <a:cxn ang="0">
                  <a:pos x="125" y="335"/>
                </a:cxn>
                <a:cxn ang="0">
                  <a:pos x="143" y="342"/>
                </a:cxn>
                <a:cxn ang="0">
                  <a:pos x="158" y="346"/>
                </a:cxn>
                <a:cxn ang="0">
                  <a:pos x="179" y="342"/>
                </a:cxn>
                <a:cxn ang="0">
                  <a:pos x="208" y="346"/>
                </a:cxn>
                <a:cxn ang="0">
                  <a:pos x="212" y="357"/>
                </a:cxn>
                <a:cxn ang="0">
                  <a:pos x="208" y="375"/>
                </a:cxn>
                <a:cxn ang="0">
                  <a:pos x="183" y="371"/>
                </a:cxn>
                <a:cxn ang="0">
                  <a:pos x="165" y="368"/>
                </a:cxn>
                <a:cxn ang="0">
                  <a:pos x="133" y="364"/>
                </a:cxn>
                <a:cxn ang="0">
                  <a:pos x="107" y="360"/>
                </a:cxn>
                <a:cxn ang="0">
                  <a:pos x="79" y="357"/>
                </a:cxn>
                <a:cxn ang="0">
                  <a:pos x="68" y="335"/>
                </a:cxn>
                <a:cxn ang="0">
                  <a:pos x="64" y="296"/>
                </a:cxn>
                <a:cxn ang="0">
                  <a:pos x="61" y="238"/>
                </a:cxn>
                <a:cxn ang="0">
                  <a:pos x="53" y="198"/>
                </a:cxn>
                <a:cxn ang="0">
                  <a:pos x="61" y="180"/>
                </a:cxn>
                <a:cxn ang="0">
                  <a:pos x="0" y="51"/>
                </a:cxn>
                <a:cxn ang="0">
                  <a:pos x="10" y="33"/>
                </a:cxn>
                <a:cxn ang="0">
                  <a:pos x="50" y="29"/>
                </a:cxn>
                <a:cxn ang="0">
                  <a:pos x="68" y="26"/>
                </a:cxn>
                <a:cxn ang="0">
                  <a:pos x="86" y="47"/>
                </a:cxn>
                <a:cxn ang="0">
                  <a:pos x="97" y="58"/>
                </a:cxn>
                <a:cxn ang="0">
                  <a:pos x="111" y="69"/>
                </a:cxn>
                <a:cxn ang="0">
                  <a:pos x="133" y="58"/>
                </a:cxn>
                <a:cxn ang="0">
                  <a:pos x="154" y="40"/>
                </a:cxn>
                <a:cxn ang="0">
                  <a:pos x="176" y="22"/>
                </a:cxn>
                <a:cxn ang="0">
                  <a:pos x="190" y="0"/>
                </a:cxn>
                <a:cxn ang="0">
                  <a:pos x="194" y="83"/>
                </a:cxn>
                <a:cxn ang="0">
                  <a:pos x="201" y="166"/>
                </a:cxn>
                <a:cxn ang="0">
                  <a:pos x="205" y="249"/>
                </a:cxn>
                <a:cxn ang="0">
                  <a:pos x="205" y="332"/>
                </a:cxn>
              </a:cxnLst>
              <a:rect l="0" t="0" r="r" b="b"/>
              <a:pathLst>
                <a:path w="215" h="375">
                  <a:moveTo>
                    <a:pt x="205" y="332"/>
                  </a:moveTo>
                  <a:lnTo>
                    <a:pt x="183" y="332"/>
                  </a:lnTo>
                  <a:lnTo>
                    <a:pt x="172" y="328"/>
                  </a:lnTo>
                  <a:lnTo>
                    <a:pt x="151" y="328"/>
                  </a:lnTo>
                  <a:lnTo>
                    <a:pt x="143" y="324"/>
                  </a:lnTo>
                  <a:lnTo>
                    <a:pt x="133" y="324"/>
                  </a:lnTo>
                  <a:lnTo>
                    <a:pt x="125" y="321"/>
                  </a:lnTo>
                  <a:lnTo>
                    <a:pt x="111" y="321"/>
                  </a:lnTo>
                  <a:lnTo>
                    <a:pt x="104" y="317"/>
                  </a:lnTo>
                  <a:lnTo>
                    <a:pt x="93" y="317"/>
                  </a:lnTo>
                  <a:lnTo>
                    <a:pt x="86" y="314"/>
                  </a:lnTo>
                  <a:lnTo>
                    <a:pt x="79" y="314"/>
                  </a:lnTo>
                  <a:lnTo>
                    <a:pt x="75" y="317"/>
                  </a:lnTo>
                  <a:lnTo>
                    <a:pt x="75" y="324"/>
                  </a:lnTo>
                  <a:lnTo>
                    <a:pt x="82" y="328"/>
                  </a:lnTo>
                  <a:lnTo>
                    <a:pt x="89" y="328"/>
                  </a:lnTo>
                  <a:lnTo>
                    <a:pt x="100" y="332"/>
                  </a:lnTo>
                  <a:lnTo>
                    <a:pt x="107" y="332"/>
                  </a:lnTo>
                  <a:lnTo>
                    <a:pt x="118" y="335"/>
                  </a:lnTo>
                  <a:lnTo>
                    <a:pt x="125" y="335"/>
                  </a:lnTo>
                  <a:lnTo>
                    <a:pt x="136" y="339"/>
                  </a:lnTo>
                  <a:lnTo>
                    <a:pt x="143" y="342"/>
                  </a:lnTo>
                  <a:lnTo>
                    <a:pt x="151" y="342"/>
                  </a:lnTo>
                  <a:lnTo>
                    <a:pt x="158" y="346"/>
                  </a:lnTo>
                  <a:lnTo>
                    <a:pt x="169" y="346"/>
                  </a:lnTo>
                  <a:lnTo>
                    <a:pt x="179" y="342"/>
                  </a:lnTo>
                  <a:lnTo>
                    <a:pt x="197" y="342"/>
                  </a:lnTo>
                  <a:lnTo>
                    <a:pt x="208" y="346"/>
                  </a:lnTo>
                  <a:lnTo>
                    <a:pt x="215" y="346"/>
                  </a:lnTo>
                  <a:lnTo>
                    <a:pt x="212" y="357"/>
                  </a:lnTo>
                  <a:lnTo>
                    <a:pt x="212" y="371"/>
                  </a:lnTo>
                  <a:lnTo>
                    <a:pt x="208" y="375"/>
                  </a:lnTo>
                  <a:lnTo>
                    <a:pt x="190" y="375"/>
                  </a:lnTo>
                  <a:lnTo>
                    <a:pt x="183" y="371"/>
                  </a:lnTo>
                  <a:lnTo>
                    <a:pt x="176" y="371"/>
                  </a:lnTo>
                  <a:lnTo>
                    <a:pt x="165" y="368"/>
                  </a:lnTo>
                  <a:lnTo>
                    <a:pt x="140" y="368"/>
                  </a:lnTo>
                  <a:lnTo>
                    <a:pt x="133" y="364"/>
                  </a:lnTo>
                  <a:lnTo>
                    <a:pt x="115" y="364"/>
                  </a:lnTo>
                  <a:lnTo>
                    <a:pt x="107" y="360"/>
                  </a:lnTo>
                  <a:lnTo>
                    <a:pt x="89" y="360"/>
                  </a:lnTo>
                  <a:lnTo>
                    <a:pt x="79" y="357"/>
                  </a:lnTo>
                  <a:lnTo>
                    <a:pt x="71" y="357"/>
                  </a:lnTo>
                  <a:lnTo>
                    <a:pt x="68" y="335"/>
                  </a:lnTo>
                  <a:lnTo>
                    <a:pt x="68" y="317"/>
                  </a:lnTo>
                  <a:lnTo>
                    <a:pt x="64" y="296"/>
                  </a:lnTo>
                  <a:lnTo>
                    <a:pt x="64" y="256"/>
                  </a:lnTo>
                  <a:lnTo>
                    <a:pt x="61" y="238"/>
                  </a:lnTo>
                  <a:lnTo>
                    <a:pt x="57" y="220"/>
                  </a:lnTo>
                  <a:lnTo>
                    <a:pt x="53" y="198"/>
                  </a:lnTo>
                  <a:lnTo>
                    <a:pt x="64" y="188"/>
                  </a:lnTo>
                  <a:lnTo>
                    <a:pt x="61" y="180"/>
                  </a:lnTo>
                  <a:lnTo>
                    <a:pt x="3" y="148"/>
                  </a:lnTo>
                  <a:lnTo>
                    <a:pt x="0" y="51"/>
                  </a:lnTo>
                  <a:lnTo>
                    <a:pt x="3" y="36"/>
                  </a:lnTo>
                  <a:lnTo>
                    <a:pt x="10" y="33"/>
                  </a:lnTo>
                  <a:lnTo>
                    <a:pt x="17" y="29"/>
                  </a:lnTo>
                  <a:lnTo>
                    <a:pt x="50" y="29"/>
                  </a:lnTo>
                  <a:lnTo>
                    <a:pt x="61" y="18"/>
                  </a:lnTo>
                  <a:lnTo>
                    <a:pt x="68" y="26"/>
                  </a:lnTo>
                  <a:lnTo>
                    <a:pt x="71" y="33"/>
                  </a:lnTo>
                  <a:lnTo>
                    <a:pt x="86" y="47"/>
                  </a:lnTo>
                  <a:lnTo>
                    <a:pt x="89" y="54"/>
                  </a:lnTo>
                  <a:lnTo>
                    <a:pt x="97" y="58"/>
                  </a:lnTo>
                  <a:lnTo>
                    <a:pt x="104" y="65"/>
                  </a:lnTo>
                  <a:lnTo>
                    <a:pt x="111" y="69"/>
                  </a:lnTo>
                  <a:lnTo>
                    <a:pt x="122" y="65"/>
                  </a:lnTo>
                  <a:lnTo>
                    <a:pt x="133" y="58"/>
                  </a:lnTo>
                  <a:lnTo>
                    <a:pt x="147" y="51"/>
                  </a:lnTo>
                  <a:lnTo>
                    <a:pt x="154" y="40"/>
                  </a:lnTo>
                  <a:lnTo>
                    <a:pt x="165" y="33"/>
                  </a:lnTo>
                  <a:lnTo>
                    <a:pt x="176" y="22"/>
                  </a:lnTo>
                  <a:lnTo>
                    <a:pt x="183" y="11"/>
                  </a:lnTo>
                  <a:lnTo>
                    <a:pt x="190" y="0"/>
                  </a:lnTo>
                  <a:lnTo>
                    <a:pt x="190" y="40"/>
                  </a:lnTo>
                  <a:lnTo>
                    <a:pt x="194" y="83"/>
                  </a:lnTo>
                  <a:lnTo>
                    <a:pt x="197" y="123"/>
                  </a:lnTo>
                  <a:lnTo>
                    <a:pt x="201" y="166"/>
                  </a:lnTo>
                  <a:lnTo>
                    <a:pt x="201" y="209"/>
                  </a:lnTo>
                  <a:lnTo>
                    <a:pt x="205" y="249"/>
                  </a:lnTo>
                  <a:lnTo>
                    <a:pt x="208" y="288"/>
                  </a:lnTo>
                  <a:lnTo>
                    <a:pt x="205" y="332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0" name="Freeform 518"/>
            <p:cNvSpPr>
              <a:spLocks/>
            </p:cNvSpPr>
            <p:nvPr/>
          </p:nvSpPr>
          <p:spPr bwMode="auto">
            <a:xfrm>
              <a:off x="2955" y="2853"/>
              <a:ext cx="130" cy="25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8" y="11"/>
                </a:cxn>
                <a:cxn ang="0">
                  <a:pos x="25" y="11"/>
                </a:cxn>
                <a:cxn ang="0">
                  <a:pos x="32" y="14"/>
                </a:cxn>
                <a:cxn ang="0">
                  <a:pos x="50" y="14"/>
                </a:cxn>
                <a:cxn ang="0">
                  <a:pos x="58" y="18"/>
                </a:cxn>
                <a:cxn ang="0">
                  <a:pos x="76" y="18"/>
                </a:cxn>
                <a:cxn ang="0">
                  <a:pos x="83" y="22"/>
                </a:cxn>
                <a:cxn ang="0">
                  <a:pos x="97" y="22"/>
                </a:cxn>
                <a:cxn ang="0">
                  <a:pos x="108" y="25"/>
                </a:cxn>
                <a:cxn ang="0">
                  <a:pos x="130" y="25"/>
                </a:cxn>
                <a:cxn ang="0">
                  <a:pos x="130" y="18"/>
                </a:cxn>
                <a:cxn ang="0">
                  <a:pos x="97" y="18"/>
                </a:cxn>
                <a:cxn ang="0">
                  <a:pos x="90" y="14"/>
                </a:cxn>
                <a:cxn ang="0">
                  <a:pos x="76" y="14"/>
                </a:cxn>
                <a:cxn ang="0">
                  <a:pos x="68" y="11"/>
                </a:cxn>
                <a:cxn ang="0">
                  <a:pos x="58" y="11"/>
                </a:cxn>
                <a:cxn ang="0">
                  <a:pos x="50" y="7"/>
                </a:cxn>
                <a:cxn ang="0">
                  <a:pos x="36" y="7"/>
                </a:cxn>
                <a:cxn ang="0">
                  <a:pos x="29" y="4"/>
                </a:cxn>
                <a:cxn ang="0">
                  <a:pos x="22" y="4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130" h="25">
                  <a:moveTo>
                    <a:pt x="7" y="7"/>
                  </a:moveTo>
                  <a:lnTo>
                    <a:pt x="4" y="7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25" y="11"/>
                  </a:lnTo>
                  <a:lnTo>
                    <a:pt x="32" y="14"/>
                  </a:lnTo>
                  <a:lnTo>
                    <a:pt x="50" y="14"/>
                  </a:lnTo>
                  <a:lnTo>
                    <a:pt x="58" y="18"/>
                  </a:lnTo>
                  <a:lnTo>
                    <a:pt x="76" y="18"/>
                  </a:lnTo>
                  <a:lnTo>
                    <a:pt x="83" y="22"/>
                  </a:lnTo>
                  <a:lnTo>
                    <a:pt x="97" y="22"/>
                  </a:lnTo>
                  <a:lnTo>
                    <a:pt x="108" y="25"/>
                  </a:lnTo>
                  <a:lnTo>
                    <a:pt x="130" y="25"/>
                  </a:lnTo>
                  <a:lnTo>
                    <a:pt x="130" y="18"/>
                  </a:lnTo>
                  <a:lnTo>
                    <a:pt x="97" y="18"/>
                  </a:lnTo>
                  <a:lnTo>
                    <a:pt x="90" y="14"/>
                  </a:lnTo>
                  <a:lnTo>
                    <a:pt x="76" y="14"/>
                  </a:lnTo>
                  <a:lnTo>
                    <a:pt x="68" y="11"/>
                  </a:lnTo>
                  <a:lnTo>
                    <a:pt x="58" y="11"/>
                  </a:lnTo>
                  <a:lnTo>
                    <a:pt x="50" y="7"/>
                  </a:lnTo>
                  <a:lnTo>
                    <a:pt x="36" y="7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11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1" name="Freeform 519"/>
            <p:cNvSpPr>
              <a:spLocks/>
            </p:cNvSpPr>
            <p:nvPr/>
          </p:nvSpPr>
          <p:spPr bwMode="auto">
            <a:xfrm>
              <a:off x="2951" y="2853"/>
              <a:ext cx="11" cy="18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8" y="14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4" y="11"/>
                </a:cxn>
              </a:cxnLst>
              <a:rect l="0" t="0" r="r" b="b"/>
              <a:pathLst>
                <a:path w="11" h="18">
                  <a:moveTo>
                    <a:pt x="4" y="11"/>
                  </a:moveTo>
                  <a:lnTo>
                    <a:pt x="8" y="14"/>
                  </a:lnTo>
                  <a:lnTo>
                    <a:pt x="8" y="7"/>
                  </a:lnTo>
                  <a:lnTo>
                    <a:pt x="11" y="7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2" name="Freeform 520"/>
            <p:cNvSpPr>
              <a:spLocks/>
            </p:cNvSpPr>
            <p:nvPr/>
          </p:nvSpPr>
          <p:spPr bwMode="auto">
            <a:xfrm>
              <a:off x="2955" y="2864"/>
              <a:ext cx="68" cy="25"/>
            </a:xfrm>
            <a:custGeom>
              <a:avLst/>
              <a:gdLst/>
              <a:ahLst/>
              <a:cxnLst>
                <a:cxn ang="0">
                  <a:pos x="68" y="18"/>
                </a:cxn>
                <a:cxn ang="0">
                  <a:pos x="61" y="14"/>
                </a:cxn>
                <a:cxn ang="0">
                  <a:pos x="50" y="11"/>
                </a:cxn>
                <a:cxn ang="0">
                  <a:pos x="43" y="11"/>
                </a:cxn>
                <a:cxn ang="0">
                  <a:pos x="32" y="7"/>
                </a:cxn>
                <a:cxn ang="0">
                  <a:pos x="25" y="7"/>
                </a:cxn>
                <a:cxn ang="0">
                  <a:pos x="18" y="3"/>
                </a:cxn>
                <a:cxn ang="0">
                  <a:pos x="11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7" y="7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32" y="14"/>
                </a:cxn>
                <a:cxn ang="0">
                  <a:pos x="43" y="18"/>
                </a:cxn>
                <a:cxn ang="0">
                  <a:pos x="50" y="18"/>
                </a:cxn>
                <a:cxn ang="0">
                  <a:pos x="58" y="21"/>
                </a:cxn>
                <a:cxn ang="0">
                  <a:pos x="65" y="25"/>
                </a:cxn>
                <a:cxn ang="0">
                  <a:pos x="68" y="25"/>
                </a:cxn>
                <a:cxn ang="0">
                  <a:pos x="65" y="25"/>
                </a:cxn>
                <a:cxn ang="0">
                  <a:pos x="68" y="25"/>
                </a:cxn>
                <a:cxn ang="0">
                  <a:pos x="68" y="18"/>
                </a:cxn>
              </a:cxnLst>
              <a:rect l="0" t="0" r="r" b="b"/>
              <a:pathLst>
                <a:path w="68" h="25">
                  <a:moveTo>
                    <a:pt x="68" y="18"/>
                  </a:moveTo>
                  <a:lnTo>
                    <a:pt x="61" y="14"/>
                  </a:lnTo>
                  <a:lnTo>
                    <a:pt x="50" y="11"/>
                  </a:lnTo>
                  <a:lnTo>
                    <a:pt x="43" y="11"/>
                  </a:lnTo>
                  <a:lnTo>
                    <a:pt x="32" y="7"/>
                  </a:lnTo>
                  <a:lnTo>
                    <a:pt x="25" y="7"/>
                  </a:lnTo>
                  <a:lnTo>
                    <a:pt x="18" y="3"/>
                  </a:lnTo>
                  <a:lnTo>
                    <a:pt x="1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7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32" y="14"/>
                  </a:lnTo>
                  <a:lnTo>
                    <a:pt x="43" y="18"/>
                  </a:lnTo>
                  <a:lnTo>
                    <a:pt x="50" y="18"/>
                  </a:lnTo>
                  <a:lnTo>
                    <a:pt x="58" y="21"/>
                  </a:lnTo>
                  <a:lnTo>
                    <a:pt x="65" y="25"/>
                  </a:lnTo>
                  <a:lnTo>
                    <a:pt x="68" y="25"/>
                  </a:lnTo>
                  <a:lnTo>
                    <a:pt x="65" y="25"/>
                  </a:lnTo>
                  <a:lnTo>
                    <a:pt x="68" y="25"/>
                  </a:lnTo>
                  <a:lnTo>
                    <a:pt x="6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3" name="Freeform 521"/>
            <p:cNvSpPr>
              <a:spLocks/>
            </p:cNvSpPr>
            <p:nvPr/>
          </p:nvSpPr>
          <p:spPr bwMode="auto">
            <a:xfrm>
              <a:off x="3023" y="2882"/>
              <a:ext cx="80" cy="11"/>
            </a:xfrm>
            <a:custGeom>
              <a:avLst/>
              <a:gdLst/>
              <a:ahLst/>
              <a:cxnLst>
                <a:cxn ang="0">
                  <a:pos x="76" y="7"/>
                </a:cxn>
                <a:cxn ang="0">
                  <a:pos x="72" y="3"/>
                </a:cxn>
                <a:cxn ang="0">
                  <a:pos x="65" y="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8" y="7"/>
                </a:cxn>
                <a:cxn ang="0">
                  <a:pos x="15" y="11"/>
                </a:cxn>
                <a:cxn ang="0">
                  <a:pos x="26" y="11"/>
                </a:cxn>
                <a:cxn ang="0">
                  <a:pos x="36" y="7"/>
                </a:cxn>
                <a:cxn ang="0">
                  <a:pos x="65" y="7"/>
                </a:cxn>
                <a:cxn ang="0">
                  <a:pos x="72" y="11"/>
                </a:cxn>
                <a:cxn ang="0">
                  <a:pos x="69" y="3"/>
                </a:cxn>
                <a:cxn ang="0">
                  <a:pos x="76" y="7"/>
                </a:cxn>
                <a:cxn ang="0">
                  <a:pos x="80" y="3"/>
                </a:cxn>
                <a:cxn ang="0">
                  <a:pos x="72" y="3"/>
                </a:cxn>
                <a:cxn ang="0">
                  <a:pos x="76" y="7"/>
                </a:cxn>
              </a:cxnLst>
              <a:rect l="0" t="0" r="r" b="b"/>
              <a:pathLst>
                <a:path w="80" h="11">
                  <a:moveTo>
                    <a:pt x="76" y="7"/>
                  </a:moveTo>
                  <a:lnTo>
                    <a:pt x="72" y="3"/>
                  </a:lnTo>
                  <a:lnTo>
                    <a:pt x="65" y="3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8" y="7"/>
                  </a:lnTo>
                  <a:lnTo>
                    <a:pt x="15" y="11"/>
                  </a:lnTo>
                  <a:lnTo>
                    <a:pt x="26" y="11"/>
                  </a:lnTo>
                  <a:lnTo>
                    <a:pt x="36" y="7"/>
                  </a:lnTo>
                  <a:lnTo>
                    <a:pt x="65" y="7"/>
                  </a:lnTo>
                  <a:lnTo>
                    <a:pt x="72" y="11"/>
                  </a:lnTo>
                  <a:lnTo>
                    <a:pt x="69" y="3"/>
                  </a:lnTo>
                  <a:lnTo>
                    <a:pt x="76" y="7"/>
                  </a:lnTo>
                  <a:lnTo>
                    <a:pt x="80" y="3"/>
                  </a:lnTo>
                  <a:lnTo>
                    <a:pt x="72" y="3"/>
                  </a:lnTo>
                  <a:lnTo>
                    <a:pt x="7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4" name="Freeform 522"/>
            <p:cNvSpPr>
              <a:spLocks/>
            </p:cNvSpPr>
            <p:nvPr/>
          </p:nvSpPr>
          <p:spPr bwMode="auto">
            <a:xfrm>
              <a:off x="3088" y="2885"/>
              <a:ext cx="11" cy="4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7" y="33"/>
                </a:cxn>
                <a:cxn ang="0">
                  <a:pos x="11" y="22"/>
                </a:cxn>
                <a:cxn ang="0">
                  <a:pos x="7" y="15"/>
                </a:cxn>
                <a:cxn ang="0">
                  <a:pos x="11" y="4"/>
                </a:cxn>
                <a:cxn ang="0">
                  <a:pos x="4" y="0"/>
                </a:cxn>
                <a:cxn ang="0">
                  <a:pos x="0" y="15"/>
                </a:cxn>
                <a:cxn ang="0">
                  <a:pos x="0" y="40"/>
                </a:cxn>
                <a:cxn ang="0">
                  <a:pos x="0" y="36"/>
                </a:cxn>
              </a:cxnLst>
              <a:rect l="0" t="0" r="r" b="b"/>
              <a:pathLst>
                <a:path w="11" h="40">
                  <a:moveTo>
                    <a:pt x="0" y="36"/>
                  </a:moveTo>
                  <a:lnTo>
                    <a:pt x="7" y="33"/>
                  </a:lnTo>
                  <a:lnTo>
                    <a:pt x="11" y="22"/>
                  </a:lnTo>
                  <a:lnTo>
                    <a:pt x="7" y="15"/>
                  </a:lnTo>
                  <a:lnTo>
                    <a:pt x="11" y="4"/>
                  </a:lnTo>
                  <a:lnTo>
                    <a:pt x="4" y="0"/>
                  </a:lnTo>
                  <a:lnTo>
                    <a:pt x="0" y="15"/>
                  </a:lnTo>
                  <a:lnTo>
                    <a:pt x="0" y="4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5" name="Freeform 523"/>
            <p:cNvSpPr>
              <a:spLocks/>
            </p:cNvSpPr>
            <p:nvPr/>
          </p:nvSpPr>
          <p:spPr bwMode="auto">
            <a:xfrm>
              <a:off x="2948" y="2896"/>
              <a:ext cx="140" cy="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7"/>
                </a:cxn>
                <a:cxn ang="0">
                  <a:pos x="11" y="7"/>
                </a:cxn>
                <a:cxn ang="0">
                  <a:pos x="21" y="11"/>
                </a:cxn>
                <a:cxn ang="0">
                  <a:pos x="36" y="11"/>
                </a:cxn>
                <a:cxn ang="0">
                  <a:pos x="47" y="15"/>
                </a:cxn>
                <a:cxn ang="0">
                  <a:pos x="72" y="15"/>
                </a:cxn>
                <a:cxn ang="0">
                  <a:pos x="79" y="18"/>
                </a:cxn>
                <a:cxn ang="0">
                  <a:pos x="97" y="18"/>
                </a:cxn>
                <a:cxn ang="0">
                  <a:pos x="108" y="22"/>
                </a:cxn>
                <a:cxn ang="0">
                  <a:pos x="115" y="22"/>
                </a:cxn>
                <a:cxn ang="0">
                  <a:pos x="122" y="25"/>
                </a:cxn>
                <a:cxn ang="0">
                  <a:pos x="140" y="25"/>
                </a:cxn>
                <a:cxn ang="0">
                  <a:pos x="140" y="18"/>
                </a:cxn>
                <a:cxn ang="0">
                  <a:pos x="122" y="18"/>
                </a:cxn>
                <a:cxn ang="0">
                  <a:pos x="115" y="15"/>
                </a:cxn>
                <a:cxn ang="0">
                  <a:pos x="97" y="15"/>
                </a:cxn>
                <a:cxn ang="0">
                  <a:pos x="90" y="11"/>
                </a:cxn>
                <a:cxn ang="0">
                  <a:pos x="72" y="11"/>
                </a:cxn>
                <a:cxn ang="0">
                  <a:pos x="65" y="7"/>
                </a:cxn>
                <a:cxn ang="0">
                  <a:pos x="47" y="7"/>
                </a:cxn>
                <a:cxn ang="0">
                  <a:pos x="39" y="4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0" y="4"/>
                </a:cxn>
              </a:cxnLst>
              <a:rect l="0" t="0" r="r" b="b"/>
              <a:pathLst>
                <a:path w="140" h="25">
                  <a:moveTo>
                    <a:pt x="0" y="4"/>
                  </a:moveTo>
                  <a:lnTo>
                    <a:pt x="3" y="7"/>
                  </a:lnTo>
                  <a:lnTo>
                    <a:pt x="11" y="7"/>
                  </a:lnTo>
                  <a:lnTo>
                    <a:pt x="21" y="11"/>
                  </a:lnTo>
                  <a:lnTo>
                    <a:pt x="36" y="11"/>
                  </a:lnTo>
                  <a:lnTo>
                    <a:pt x="47" y="15"/>
                  </a:lnTo>
                  <a:lnTo>
                    <a:pt x="72" y="15"/>
                  </a:lnTo>
                  <a:lnTo>
                    <a:pt x="79" y="18"/>
                  </a:lnTo>
                  <a:lnTo>
                    <a:pt x="97" y="18"/>
                  </a:lnTo>
                  <a:lnTo>
                    <a:pt x="108" y="22"/>
                  </a:lnTo>
                  <a:lnTo>
                    <a:pt x="115" y="22"/>
                  </a:lnTo>
                  <a:lnTo>
                    <a:pt x="122" y="25"/>
                  </a:lnTo>
                  <a:lnTo>
                    <a:pt x="140" y="25"/>
                  </a:lnTo>
                  <a:lnTo>
                    <a:pt x="140" y="18"/>
                  </a:lnTo>
                  <a:lnTo>
                    <a:pt x="122" y="18"/>
                  </a:lnTo>
                  <a:lnTo>
                    <a:pt x="115" y="15"/>
                  </a:lnTo>
                  <a:lnTo>
                    <a:pt x="97" y="15"/>
                  </a:lnTo>
                  <a:lnTo>
                    <a:pt x="90" y="11"/>
                  </a:lnTo>
                  <a:lnTo>
                    <a:pt x="72" y="11"/>
                  </a:lnTo>
                  <a:lnTo>
                    <a:pt x="65" y="7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3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6" name="Freeform 524"/>
            <p:cNvSpPr>
              <a:spLocks/>
            </p:cNvSpPr>
            <p:nvPr/>
          </p:nvSpPr>
          <p:spPr bwMode="auto">
            <a:xfrm>
              <a:off x="2930" y="2741"/>
              <a:ext cx="25" cy="15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22"/>
                </a:cxn>
                <a:cxn ang="0">
                  <a:pos x="7" y="40"/>
                </a:cxn>
                <a:cxn ang="0">
                  <a:pos x="11" y="58"/>
                </a:cxn>
                <a:cxn ang="0">
                  <a:pos x="11" y="98"/>
                </a:cxn>
                <a:cxn ang="0">
                  <a:pos x="14" y="119"/>
                </a:cxn>
                <a:cxn ang="0">
                  <a:pos x="14" y="137"/>
                </a:cxn>
                <a:cxn ang="0">
                  <a:pos x="18" y="159"/>
                </a:cxn>
                <a:cxn ang="0">
                  <a:pos x="25" y="155"/>
                </a:cxn>
                <a:cxn ang="0">
                  <a:pos x="21" y="137"/>
                </a:cxn>
                <a:cxn ang="0">
                  <a:pos x="21" y="119"/>
                </a:cxn>
                <a:cxn ang="0">
                  <a:pos x="18" y="98"/>
                </a:cxn>
                <a:cxn ang="0">
                  <a:pos x="18" y="58"/>
                </a:cxn>
                <a:cxn ang="0">
                  <a:pos x="14" y="40"/>
                </a:cxn>
                <a:cxn ang="0">
                  <a:pos x="11" y="22"/>
                </a:cxn>
                <a:cxn ang="0">
                  <a:pos x="7" y="0"/>
                </a:cxn>
                <a:cxn ang="0">
                  <a:pos x="0" y="4"/>
                </a:cxn>
              </a:cxnLst>
              <a:rect l="0" t="0" r="r" b="b"/>
              <a:pathLst>
                <a:path w="25" h="159">
                  <a:moveTo>
                    <a:pt x="0" y="4"/>
                  </a:moveTo>
                  <a:lnTo>
                    <a:pt x="3" y="22"/>
                  </a:lnTo>
                  <a:lnTo>
                    <a:pt x="7" y="40"/>
                  </a:lnTo>
                  <a:lnTo>
                    <a:pt x="11" y="58"/>
                  </a:lnTo>
                  <a:lnTo>
                    <a:pt x="11" y="98"/>
                  </a:lnTo>
                  <a:lnTo>
                    <a:pt x="14" y="119"/>
                  </a:lnTo>
                  <a:lnTo>
                    <a:pt x="14" y="137"/>
                  </a:lnTo>
                  <a:lnTo>
                    <a:pt x="18" y="159"/>
                  </a:lnTo>
                  <a:lnTo>
                    <a:pt x="25" y="155"/>
                  </a:lnTo>
                  <a:lnTo>
                    <a:pt x="21" y="137"/>
                  </a:lnTo>
                  <a:lnTo>
                    <a:pt x="21" y="119"/>
                  </a:lnTo>
                  <a:lnTo>
                    <a:pt x="18" y="98"/>
                  </a:lnTo>
                  <a:lnTo>
                    <a:pt x="18" y="58"/>
                  </a:lnTo>
                  <a:lnTo>
                    <a:pt x="14" y="40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7" name="Freeform 525"/>
            <p:cNvSpPr>
              <a:spLocks/>
            </p:cNvSpPr>
            <p:nvPr/>
          </p:nvSpPr>
          <p:spPr bwMode="auto">
            <a:xfrm>
              <a:off x="2930" y="2720"/>
              <a:ext cx="18" cy="2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7" y="7"/>
                </a:cxn>
                <a:cxn ang="0">
                  <a:pos x="11" y="11"/>
                </a:cxn>
                <a:cxn ang="0">
                  <a:pos x="7" y="11"/>
                </a:cxn>
                <a:cxn ang="0">
                  <a:pos x="3" y="18"/>
                </a:cxn>
                <a:cxn ang="0">
                  <a:pos x="0" y="25"/>
                </a:cxn>
                <a:cxn ang="0">
                  <a:pos x="7" y="21"/>
                </a:cxn>
                <a:cxn ang="0">
                  <a:pos x="14" y="18"/>
                </a:cxn>
                <a:cxn ang="0">
                  <a:pos x="18" y="11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1" y="7"/>
                </a:cxn>
              </a:cxnLst>
              <a:rect l="0" t="0" r="r" b="b"/>
              <a:pathLst>
                <a:path w="18" h="25">
                  <a:moveTo>
                    <a:pt x="11" y="7"/>
                  </a:moveTo>
                  <a:lnTo>
                    <a:pt x="7" y="7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7" y="21"/>
                  </a:lnTo>
                  <a:lnTo>
                    <a:pt x="14" y="18"/>
                  </a:lnTo>
                  <a:lnTo>
                    <a:pt x="18" y="11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8" name="Freeform 526"/>
            <p:cNvSpPr>
              <a:spLocks/>
            </p:cNvSpPr>
            <p:nvPr/>
          </p:nvSpPr>
          <p:spPr bwMode="auto">
            <a:xfrm>
              <a:off x="2880" y="2687"/>
              <a:ext cx="64" cy="4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1" y="40"/>
                </a:cxn>
                <a:cxn ang="0">
                  <a:pos x="64" y="33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0" y="4"/>
                </a:cxn>
              </a:cxnLst>
              <a:rect l="0" t="0" r="r" b="b"/>
              <a:pathLst>
                <a:path w="64" h="40">
                  <a:moveTo>
                    <a:pt x="0" y="4"/>
                  </a:moveTo>
                  <a:lnTo>
                    <a:pt x="61" y="40"/>
                  </a:lnTo>
                  <a:lnTo>
                    <a:pt x="64" y="33"/>
                  </a:lnTo>
                  <a:lnTo>
                    <a:pt x="3" y="0"/>
                  </a:lnTo>
                  <a:lnTo>
                    <a:pt x="7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79" name="Freeform 527"/>
            <p:cNvSpPr>
              <a:spLocks/>
            </p:cNvSpPr>
            <p:nvPr/>
          </p:nvSpPr>
          <p:spPr bwMode="auto">
            <a:xfrm>
              <a:off x="2876" y="2590"/>
              <a:ext cx="11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4" y="101"/>
                </a:cxn>
                <a:cxn ang="0">
                  <a:pos x="11" y="101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1" h="101">
                  <a:moveTo>
                    <a:pt x="0" y="0"/>
                  </a:moveTo>
                  <a:lnTo>
                    <a:pt x="0" y="4"/>
                  </a:lnTo>
                  <a:lnTo>
                    <a:pt x="4" y="101"/>
                  </a:lnTo>
                  <a:lnTo>
                    <a:pt x="11" y="101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0" name="Freeform 528"/>
            <p:cNvSpPr>
              <a:spLocks/>
            </p:cNvSpPr>
            <p:nvPr/>
          </p:nvSpPr>
          <p:spPr bwMode="auto">
            <a:xfrm>
              <a:off x="2876" y="2558"/>
              <a:ext cx="68" cy="36"/>
            </a:xfrm>
            <a:custGeom>
              <a:avLst/>
              <a:gdLst/>
              <a:ahLst/>
              <a:cxnLst>
                <a:cxn ang="0">
                  <a:pos x="65" y="3"/>
                </a:cxn>
                <a:cxn ang="0">
                  <a:pos x="61" y="3"/>
                </a:cxn>
                <a:cxn ang="0">
                  <a:pos x="54" y="11"/>
                </a:cxn>
                <a:cxn ang="0">
                  <a:pos x="21" y="11"/>
                </a:cxn>
                <a:cxn ang="0">
                  <a:pos x="14" y="14"/>
                </a:cxn>
                <a:cxn ang="0">
                  <a:pos x="7" y="21"/>
                </a:cxn>
                <a:cxn ang="0">
                  <a:pos x="0" y="32"/>
                </a:cxn>
                <a:cxn ang="0">
                  <a:pos x="7" y="36"/>
                </a:cxn>
                <a:cxn ang="0">
                  <a:pos x="11" y="25"/>
                </a:cxn>
                <a:cxn ang="0">
                  <a:pos x="14" y="18"/>
                </a:cxn>
                <a:cxn ang="0">
                  <a:pos x="47" y="18"/>
                </a:cxn>
                <a:cxn ang="0">
                  <a:pos x="57" y="14"/>
                </a:cxn>
                <a:cxn ang="0">
                  <a:pos x="68" y="7"/>
                </a:cxn>
                <a:cxn ang="0">
                  <a:pos x="61" y="7"/>
                </a:cxn>
                <a:cxn ang="0">
                  <a:pos x="65" y="3"/>
                </a:cxn>
                <a:cxn ang="0">
                  <a:pos x="65" y="0"/>
                </a:cxn>
                <a:cxn ang="0">
                  <a:pos x="61" y="3"/>
                </a:cxn>
                <a:cxn ang="0">
                  <a:pos x="65" y="3"/>
                </a:cxn>
              </a:cxnLst>
              <a:rect l="0" t="0" r="r" b="b"/>
              <a:pathLst>
                <a:path w="68" h="36">
                  <a:moveTo>
                    <a:pt x="65" y="3"/>
                  </a:moveTo>
                  <a:lnTo>
                    <a:pt x="61" y="3"/>
                  </a:lnTo>
                  <a:lnTo>
                    <a:pt x="54" y="11"/>
                  </a:lnTo>
                  <a:lnTo>
                    <a:pt x="21" y="11"/>
                  </a:lnTo>
                  <a:lnTo>
                    <a:pt x="14" y="14"/>
                  </a:lnTo>
                  <a:lnTo>
                    <a:pt x="7" y="21"/>
                  </a:lnTo>
                  <a:lnTo>
                    <a:pt x="0" y="32"/>
                  </a:lnTo>
                  <a:lnTo>
                    <a:pt x="7" y="36"/>
                  </a:lnTo>
                  <a:lnTo>
                    <a:pt x="11" y="25"/>
                  </a:lnTo>
                  <a:lnTo>
                    <a:pt x="14" y="18"/>
                  </a:lnTo>
                  <a:lnTo>
                    <a:pt x="47" y="18"/>
                  </a:lnTo>
                  <a:lnTo>
                    <a:pt x="57" y="14"/>
                  </a:lnTo>
                  <a:lnTo>
                    <a:pt x="68" y="7"/>
                  </a:lnTo>
                  <a:lnTo>
                    <a:pt x="61" y="7"/>
                  </a:lnTo>
                  <a:lnTo>
                    <a:pt x="65" y="3"/>
                  </a:lnTo>
                  <a:lnTo>
                    <a:pt x="65" y="0"/>
                  </a:lnTo>
                  <a:lnTo>
                    <a:pt x="61" y="3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1" name="Freeform 529"/>
            <p:cNvSpPr>
              <a:spLocks/>
            </p:cNvSpPr>
            <p:nvPr/>
          </p:nvSpPr>
          <p:spPr bwMode="auto">
            <a:xfrm>
              <a:off x="2937" y="2561"/>
              <a:ext cx="54" cy="54"/>
            </a:xfrm>
            <a:custGeom>
              <a:avLst/>
              <a:gdLst/>
              <a:ahLst/>
              <a:cxnLst>
                <a:cxn ang="0">
                  <a:pos x="54" y="51"/>
                </a:cxn>
                <a:cxn ang="0">
                  <a:pos x="50" y="44"/>
                </a:cxn>
                <a:cxn ang="0">
                  <a:pos x="43" y="36"/>
                </a:cxn>
                <a:cxn ang="0">
                  <a:pos x="36" y="33"/>
                </a:cxn>
                <a:cxn ang="0">
                  <a:pos x="32" y="26"/>
                </a:cxn>
                <a:cxn ang="0">
                  <a:pos x="18" y="11"/>
                </a:cxn>
                <a:cxn ang="0">
                  <a:pos x="11" y="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4" y="18"/>
                </a:cxn>
                <a:cxn ang="0">
                  <a:pos x="18" y="26"/>
                </a:cxn>
                <a:cxn ang="0">
                  <a:pos x="25" y="33"/>
                </a:cxn>
                <a:cxn ang="0">
                  <a:pos x="32" y="36"/>
                </a:cxn>
                <a:cxn ang="0">
                  <a:pos x="36" y="44"/>
                </a:cxn>
                <a:cxn ang="0">
                  <a:pos x="43" y="51"/>
                </a:cxn>
                <a:cxn ang="0">
                  <a:pos x="50" y="54"/>
                </a:cxn>
                <a:cxn ang="0">
                  <a:pos x="54" y="54"/>
                </a:cxn>
                <a:cxn ang="0">
                  <a:pos x="50" y="54"/>
                </a:cxn>
                <a:cxn ang="0">
                  <a:pos x="54" y="54"/>
                </a:cxn>
                <a:cxn ang="0">
                  <a:pos x="54" y="51"/>
                </a:cxn>
              </a:cxnLst>
              <a:rect l="0" t="0" r="r" b="b"/>
              <a:pathLst>
                <a:path w="54" h="54">
                  <a:moveTo>
                    <a:pt x="54" y="51"/>
                  </a:moveTo>
                  <a:lnTo>
                    <a:pt x="50" y="44"/>
                  </a:lnTo>
                  <a:lnTo>
                    <a:pt x="43" y="36"/>
                  </a:lnTo>
                  <a:lnTo>
                    <a:pt x="36" y="33"/>
                  </a:lnTo>
                  <a:lnTo>
                    <a:pt x="32" y="26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4" y="0"/>
                  </a:lnTo>
                  <a:lnTo>
                    <a:pt x="0" y="4"/>
                  </a:lnTo>
                  <a:lnTo>
                    <a:pt x="14" y="18"/>
                  </a:lnTo>
                  <a:lnTo>
                    <a:pt x="18" y="26"/>
                  </a:lnTo>
                  <a:lnTo>
                    <a:pt x="25" y="33"/>
                  </a:lnTo>
                  <a:lnTo>
                    <a:pt x="32" y="36"/>
                  </a:lnTo>
                  <a:lnTo>
                    <a:pt x="36" y="44"/>
                  </a:lnTo>
                  <a:lnTo>
                    <a:pt x="43" y="51"/>
                  </a:lnTo>
                  <a:lnTo>
                    <a:pt x="50" y="54"/>
                  </a:lnTo>
                  <a:lnTo>
                    <a:pt x="54" y="54"/>
                  </a:lnTo>
                  <a:lnTo>
                    <a:pt x="50" y="54"/>
                  </a:lnTo>
                  <a:lnTo>
                    <a:pt x="54" y="54"/>
                  </a:lnTo>
                  <a:lnTo>
                    <a:pt x="54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2" name="Freeform 530"/>
            <p:cNvSpPr>
              <a:spLocks/>
            </p:cNvSpPr>
            <p:nvPr/>
          </p:nvSpPr>
          <p:spPr bwMode="auto">
            <a:xfrm>
              <a:off x="2991" y="2533"/>
              <a:ext cx="83" cy="82"/>
            </a:xfrm>
            <a:custGeom>
              <a:avLst/>
              <a:gdLst/>
              <a:ahLst/>
              <a:cxnLst>
                <a:cxn ang="0">
                  <a:pos x="83" y="10"/>
                </a:cxn>
                <a:cxn ang="0">
                  <a:pos x="76" y="10"/>
                </a:cxn>
                <a:cxn ang="0">
                  <a:pos x="68" y="18"/>
                </a:cxn>
                <a:cxn ang="0">
                  <a:pos x="61" y="28"/>
                </a:cxn>
                <a:cxn ang="0">
                  <a:pos x="50" y="39"/>
                </a:cxn>
                <a:cxn ang="0">
                  <a:pos x="43" y="50"/>
                </a:cxn>
                <a:cxn ang="0">
                  <a:pos x="32" y="57"/>
                </a:cxn>
                <a:cxn ang="0">
                  <a:pos x="22" y="64"/>
                </a:cxn>
                <a:cxn ang="0">
                  <a:pos x="11" y="72"/>
                </a:cxn>
                <a:cxn ang="0">
                  <a:pos x="0" y="79"/>
                </a:cxn>
                <a:cxn ang="0">
                  <a:pos x="0" y="82"/>
                </a:cxn>
                <a:cxn ang="0">
                  <a:pos x="14" y="79"/>
                </a:cxn>
                <a:cxn ang="0">
                  <a:pos x="25" y="72"/>
                </a:cxn>
                <a:cxn ang="0">
                  <a:pos x="36" y="64"/>
                </a:cxn>
                <a:cxn ang="0">
                  <a:pos x="58" y="43"/>
                </a:cxn>
                <a:cxn ang="0">
                  <a:pos x="68" y="36"/>
                </a:cxn>
                <a:cxn ang="0">
                  <a:pos x="76" y="21"/>
                </a:cxn>
                <a:cxn ang="0">
                  <a:pos x="83" y="14"/>
                </a:cxn>
                <a:cxn ang="0">
                  <a:pos x="76" y="10"/>
                </a:cxn>
                <a:cxn ang="0">
                  <a:pos x="83" y="10"/>
                </a:cxn>
                <a:cxn ang="0">
                  <a:pos x="83" y="0"/>
                </a:cxn>
                <a:cxn ang="0">
                  <a:pos x="76" y="10"/>
                </a:cxn>
                <a:cxn ang="0">
                  <a:pos x="83" y="10"/>
                </a:cxn>
              </a:cxnLst>
              <a:rect l="0" t="0" r="r" b="b"/>
              <a:pathLst>
                <a:path w="83" h="82">
                  <a:moveTo>
                    <a:pt x="83" y="10"/>
                  </a:moveTo>
                  <a:lnTo>
                    <a:pt x="76" y="10"/>
                  </a:lnTo>
                  <a:lnTo>
                    <a:pt x="68" y="18"/>
                  </a:lnTo>
                  <a:lnTo>
                    <a:pt x="61" y="28"/>
                  </a:lnTo>
                  <a:lnTo>
                    <a:pt x="50" y="39"/>
                  </a:lnTo>
                  <a:lnTo>
                    <a:pt x="43" y="50"/>
                  </a:lnTo>
                  <a:lnTo>
                    <a:pt x="32" y="57"/>
                  </a:lnTo>
                  <a:lnTo>
                    <a:pt x="22" y="64"/>
                  </a:lnTo>
                  <a:lnTo>
                    <a:pt x="11" y="72"/>
                  </a:lnTo>
                  <a:lnTo>
                    <a:pt x="0" y="79"/>
                  </a:lnTo>
                  <a:lnTo>
                    <a:pt x="0" y="82"/>
                  </a:lnTo>
                  <a:lnTo>
                    <a:pt x="14" y="79"/>
                  </a:lnTo>
                  <a:lnTo>
                    <a:pt x="25" y="72"/>
                  </a:lnTo>
                  <a:lnTo>
                    <a:pt x="36" y="64"/>
                  </a:lnTo>
                  <a:lnTo>
                    <a:pt x="58" y="43"/>
                  </a:lnTo>
                  <a:lnTo>
                    <a:pt x="68" y="36"/>
                  </a:lnTo>
                  <a:lnTo>
                    <a:pt x="76" y="21"/>
                  </a:lnTo>
                  <a:lnTo>
                    <a:pt x="83" y="14"/>
                  </a:lnTo>
                  <a:lnTo>
                    <a:pt x="76" y="10"/>
                  </a:lnTo>
                  <a:lnTo>
                    <a:pt x="83" y="10"/>
                  </a:lnTo>
                  <a:lnTo>
                    <a:pt x="83" y="0"/>
                  </a:lnTo>
                  <a:lnTo>
                    <a:pt x="76" y="10"/>
                  </a:lnTo>
                  <a:lnTo>
                    <a:pt x="8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3" name="Freeform 531"/>
            <p:cNvSpPr>
              <a:spLocks/>
            </p:cNvSpPr>
            <p:nvPr/>
          </p:nvSpPr>
          <p:spPr bwMode="auto">
            <a:xfrm>
              <a:off x="3067" y="2543"/>
              <a:ext cx="21" cy="335"/>
            </a:xfrm>
            <a:custGeom>
              <a:avLst/>
              <a:gdLst/>
              <a:ahLst/>
              <a:cxnLst>
                <a:cxn ang="0">
                  <a:pos x="18" y="335"/>
                </a:cxn>
                <a:cxn ang="0">
                  <a:pos x="21" y="332"/>
                </a:cxn>
                <a:cxn ang="0">
                  <a:pos x="21" y="209"/>
                </a:cxn>
                <a:cxn ang="0">
                  <a:pos x="18" y="166"/>
                </a:cxn>
                <a:cxn ang="0">
                  <a:pos x="14" y="123"/>
                </a:cxn>
                <a:cxn ang="0">
                  <a:pos x="10" y="83"/>
                </a:cxn>
                <a:cxn ang="0">
                  <a:pos x="7" y="4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40"/>
                </a:cxn>
                <a:cxn ang="0">
                  <a:pos x="3" y="83"/>
                </a:cxn>
                <a:cxn ang="0">
                  <a:pos x="7" y="123"/>
                </a:cxn>
                <a:cxn ang="0">
                  <a:pos x="10" y="166"/>
                </a:cxn>
                <a:cxn ang="0">
                  <a:pos x="10" y="209"/>
                </a:cxn>
                <a:cxn ang="0">
                  <a:pos x="14" y="249"/>
                </a:cxn>
                <a:cxn ang="0">
                  <a:pos x="14" y="332"/>
                </a:cxn>
                <a:cxn ang="0">
                  <a:pos x="18" y="328"/>
                </a:cxn>
                <a:cxn ang="0">
                  <a:pos x="18" y="335"/>
                </a:cxn>
                <a:cxn ang="0">
                  <a:pos x="21" y="335"/>
                </a:cxn>
                <a:cxn ang="0">
                  <a:pos x="21" y="332"/>
                </a:cxn>
                <a:cxn ang="0">
                  <a:pos x="18" y="335"/>
                </a:cxn>
              </a:cxnLst>
              <a:rect l="0" t="0" r="r" b="b"/>
              <a:pathLst>
                <a:path w="21" h="335">
                  <a:moveTo>
                    <a:pt x="18" y="335"/>
                  </a:moveTo>
                  <a:lnTo>
                    <a:pt x="21" y="332"/>
                  </a:lnTo>
                  <a:lnTo>
                    <a:pt x="21" y="209"/>
                  </a:lnTo>
                  <a:lnTo>
                    <a:pt x="18" y="166"/>
                  </a:lnTo>
                  <a:lnTo>
                    <a:pt x="14" y="123"/>
                  </a:lnTo>
                  <a:lnTo>
                    <a:pt x="10" y="83"/>
                  </a:lnTo>
                  <a:lnTo>
                    <a:pt x="7" y="4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3" y="83"/>
                  </a:lnTo>
                  <a:lnTo>
                    <a:pt x="7" y="123"/>
                  </a:lnTo>
                  <a:lnTo>
                    <a:pt x="10" y="166"/>
                  </a:lnTo>
                  <a:lnTo>
                    <a:pt x="10" y="209"/>
                  </a:lnTo>
                  <a:lnTo>
                    <a:pt x="14" y="249"/>
                  </a:lnTo>
                  <a:lnTo>
                    <a:pt x="14" y="332"/>
                  </a:lnTo>
                  <a:lnTo>
                    <a:pt x="18" y="328"/>
                  </a:lnTo>
                  <a:lnTo>
                    <a:pt x="18" y="335"/>
                  </a:lnTo>
                  <a:lnTo>
                    <a:pt x="21" y="335"/>
                  </a:lnTo>
                  <a:lnTo>
                    <a:pt x="21" y="332"/>
                  </a:lnTo>
                  <a:lnTo>
                    <a:pt x="18" y="3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4" name="Freeform 532"/>
            <p:cNvSpPr>
              <a:spLocks/>
            </p:cNvSpPr>
            <p:nvPr/>
          </p:nvSpPr>
          <p:spPr bwMode="auto">
            <a:xfrm>
              <a:off x="3077" y="2551"/>
              <a:ext cx="166" cy="320"/>
            </a:xfrm>
            <a:custGeom>
              <a:avLst/>
              <a:gdLst/>
              <a:ahLst/>
              <a:cxnLst>
                <a:cxn ang="0">
                  <a:pos x="33" y="14"/>
                </a:cxn>
                <a:cxn ang="0">
                  <a:pos x="36" y="36"/>
                </a:cxn>
                <a:cxn ang="0">
                  <a:pos x="40" y="54"/>
                </a:cxn>
                <a:cxn ang="0">
                  <a:pos x="40" y="72"/>
                </a:cxn>
                <a:cxn ang="0">
                  <a:pos x="47" y="93"/>
                </a:cxn>
                <a:cxn ang="0">
                  <a:pos x="51" y="111"/>
                </a:cxn>
                <a:cxn ang="0">
                  <a:pos x="54" y="129"/>
                </a:cxn>
                <a:cxn ang="0">
                  <a:pos x="62" y="147"/>
                </a:cxn>
                <a:cxn ang="0">
                  <a:pos x="72" y="165"/>
                </a:cxn>
                <a:cxn ang="0">
                  <a:pos x="83" y="176"/>
                </a:cxn>
                <a:cxn ang="0">
                  <a:pos x="87" y="176"/>
                </a:cxn>
                <a:cxn ang="0">
                  <a:pos x="90" y="180"/>
                </a:cxn>
                <a:cxn ang="0">
                  <a:pos x="130" y="180"/>
                </a:cxn>
                <a:cxn ang="0">
                  <a:pos x="134" y="176"/>
                </a:cxn>
                <a:cxn ang="0">
                  <a:pos x="141" y="176"/>
                </a:cxn>
                <a:cxn ang="0">
                  <a:pos x="148" y="172"/>
                </a:cxn>
                <a:cxn ang="0">
                  <a:pos x="155" y="172"/>
                </a:cxn>
                <a:cxn ang="0">
                  <a:pos x="159" y="169"/>
                </a:cxn>
                <a:cxn ang="0">
                  <a:pos x="166" y="169"/>
                </a:cxn>
                <a:cxn ang="0">
                  <a:pos x="162" y="198"/>
                </a:cxn>
                <a:cxn ang="0">
                  <a:pos x="159" y="226"/>
                </a:cxn>
                <a:cxn ang="0">
                  <a:pos x="155" y="255"/>
                </a:cxn>
                <a:cxn ang="0">
                  <a:pos x="148" y="280"/>
                </a:cxn>
                <a:cxn ang="0">
                  <a:pos x="141" y="284"/>
                </a:cxn>
                <a:cxn ang="0">
                  <a:pos x="130" y="284"/>
                </a:cxn>
                <a:cxn ang="0">
                  <a:pos x="123" y="288"/>
                </a:cxn>
                <a:cxn ang="0">
                  <a:pos x="116" y="288"/>
                </a:cxn>
                <a:cxn ang="0">
                  <a:pos x="108" y="291"/>
                </a:cxn>
                <a:cxn ang="0">
                  <a:pos x="98" y="291"/>
                </a:cxn>
                <a:cxn ang="0">
                  <a:pos x="90" y="295"/>
                </a:cxn>
                <a:cxn ang="0">
                  <a:pos x="83" y="295"/>
                </a:cxn>
                <a:cxn ang="0">
                  <a:pos x="72" y="298"/>
                </a:cxn>
                <a:cxn ang="0">
                  <a:pos x="65" y="298"/>
                </a:cxn>
                <a:cxn ang="0">
                  <a:pos x="58" y="302"/>
                </a:cxn>
                <a:cxn ang="0">
                  <a:pos x="51" y="306"/>
                </a:cxn>
                <a:cxn ang="0">
                  <a:pos x="40" y="309"/>
                </a:cxn>
                <a:cxn ang="0">
                  <a:pos x="33" y="313"/>
                </a:cxn>
                <a:cxn ang="0">
                  <a:pos x="26" y="316"/>
                </a:cxn>
                <a:cxn ang="0">
                  <a:pos x="18" y="320"/>
                </a:cxn>
                <a:cxn ang="0">
                  <a:pos x="18" y="280"/>
                </a:cxn>
                <a:cxn ang="0">
                  <a:pos x="15" y="241"/>
                </a:cxn>
                <a:cxn ang="0">
                  <a:pos x="11" y="201"/>
                </a:cxn>
                <a:cxn ang="0">
                  <a:pos x="11" y="162"/>
                </a:cxn>
                <a:cxn ang="0">
                  <a:pos x="4" y="122"/>
                </a:cxn>
                <a:cxn ang="0">
                  <a:pos x="4" y="82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5" y="3"/>
                </a:cxn>
                <a:cxn ang="0">
                  <a:pos x="18" y="3"/>
                </a:cxn>
                <a:cxn ang="0">
                  <a:pos x="22" y="7"/>
                </a:cxn>
                <a:cxn ang="0">
                  <a:pos x="26" y="7"/>
                </a:cxn>
                <a:cxn ang="0">
                  <a:pos x="33" y="14"/>
                </a:cxn>
              </a:cxnLst>
              <a:rect l="0" t="0" r="r" b="b"/>
              <a:pathLst>
                <a:path w="166" h="320">
                  <a:moveTo>
                    <a:pt x="33" y="14"/>
                  </a:moveTo>
                  <a:lnTo>
                    <a:pt x="36" y="36"/>
                  </a:lnTo>
                  <a:lnTo>
                    <a:pt x="40" y="54"/>
                  </a:lnTo>
                  <a:lnTo>
                    <a:pt x="40" y="72"/>
                  </a:lnTo>
                  <a:lnTo>
                    <a:pt x="47" y="93"/>
                  </a:lnTo>
                  <a:lnTo>
                    <a:pt x="51" y="111"/>
                  </a:lnTo>
                  <a:lnTo>
                    <a:pt x="54" y="129"/>
                  </a:lnTo>
                  <a:lnTo>
                    <a:pt x="62" y="147"/>
                  </a:lnTo>
                  <a:lnTo>
                    <a:pt x="72" y="165"/>
                  </a:lnTo>
                  <a:lnTo>
                    <a:pt x="83" y="176"/>
                  </a:lnTo>
                  <a:lnTo>
                    <a:pt x="87" y="176"/>
                  </a:lnTo>
                  <a:lnTo>
                    <a:pt x="90" y="180"/>
                  </a:lnTo>
                  <a:lnTo>
                    <a:pt x="130" y="180"/>
                  </a:lnTo>
                  <a:lnTo>
                    <a:pt x="134" y="176"/>
                  </a:lnTo>
                  <a:lnTo>
                    <a:pt x="141" y="176"/>
                  </a:lnTo>
                  <a:lnTo>
                    <a:pt x="148" y="172"/>
                  </a:lnTo>
                  <a:lnTo>
                    <a:pt x="155" y="172"/>
                  </a:lnTo>
                  <a:lnTo>
                    <a:pt x="159" y="169"/>
                  </a:lnTo>
                  <a:lnTo>
                    <a:pt x="166" y="169"/>
                  </a:lnTo>
                  <a:lnTo>
                    <a:pt x="162" y="198"/>
                  </a:lnTo>
                  <a:lnTo>
                    <a:pt x="159" y="226"/>
                  </a:lnTo>
                  <a:lnTo>
                    <a:pt x="155" y="255"/>
                  </a:lnTo>
                  <a:lnTo>
                    <a:pt x="148" y="280"/>
                  </a:lnTo>
                  <a:lnTo>
                    <a:pt x="141" y="284"/>
                  </a:lnTo>
                  <a:lnTo>
                    <a:pt x="130" y="284"/>
                  </a:lnTo>
                  <a:lnTo>
                    <a:pt x="123" y="288"/>
                  </a:lnTo>
                  <a:lnTo>
                    <a:pt x="116" y="288"/>
                  </a:lnTo>
                  <a:lnTo>
                    <a:pt x="108" y="291"/>
                  </a:lnTo>
                  <a:lnTo>
                    <a:pt x="98" y="291"/>
                  </a:lnTo>
                  <a:lnTo>
                    <a:pt x="90" y="295"/>
                  </a:lnTo>
                  <a:lnTo>
                    <a:pt x="83" y="295"/>
                  </a:lnTo>
                  <a:lnTo>
                    <a:pt x="72" y="298"/>
                  </a:lnTo>
                  <a:lnTo>
                    <a:pt x="65" y="298"/>
                  </a:lnTo>
                  <a:lnTo>
                    <a:pt x="58" y="302"/>
                  </a:lnTo>
                  <a:lnTo>
                    <a:pt x="51" y="306"/>
                  </a:lnTo>
                  <a:lnTo>
                    <a:pt x="40" y="309"/>
                  </a:lnTo>
                  <a:lnTo>
                    <a:pt x="33" y="313"/>
                  </a:lnTo>
                  <a:lnTo>
                    <a:pt x="26" y="316"/>
                  </a:lnTo>
                  <a:lnTo>
                    <a:pt x="18" y="320"/>
                  </a:lnTo>
                  <a:lnTo>
                    <a:pt x="18" y="280"/>
                  </a:lnTo>
                  <a:lnTo>
                    <a:pt x="15" y="241"/>
                  </a:lnTo>
                  <a:lnTo>
                    <a:pt x="11" y="201"/>
                  </a:lnTo>
                  <a:lnTo>
                    <a:pt x="11" y="162"/>
                  </a:lnTo>
                  <a:lnTo>
                    <a:pt x="4" y="122"/>
                  </a:lnTo>
                  <a:lnTo>
                    <a:pt x="4" y="82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8" y="3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14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5" name="Freeform 533"/>
            <p:cNvSpPr>
              <a:spLocks/>
            </p:cNvSpPr>
            <p:nvPr/>
          </p:nvSpPr>
          <p:spPr bwMode="auto">
            <a:xfrm>
              <a:off x="3106" y="2565"/>
              <a:ext cx="47" cy="155"/>
            </a:xfrm>
            <a:custGeom>
              <a:avLst/>
              <a:gdLst/>
              <a:ahLst/>
              <a:cxnLst>
                <a:cxn ang="0">
                  <a:pos x="43" y="148"/>
                </a:cxn>
                <a:cxn ang="0">
                  <a:pos x="47" y="148"/>
                </a:cxn>
                <a:cxn ang="0">
                  <a:pos x="36" y="133"/>
                </a:cxn>
                <a:cxn ang="0">
                  <a:pos x="29" y="115"/>
                </a:cxn>
                <a:cxn ang="0">
                  <a:pos x="25" y="97"/>
                </a:cxn>
                <a:cxn ang="0">
                  <a:pos x="22" y="79"/>
                </a:cxn>
                <a:cxn ang="0">
                  <a:pos x="18" y="58"/>
                </a:cxn>
                <a:cxn ang="0">
                  <a:pos x="15" y="40"/>
                </a:cxn>
                <a:cxn ang="0">
                  <a:pos x="11" y="22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4" y="22"/>
                </a:cxn>
                <a:cxn ang="0">
                  <a:pos x="7" y="40"/>
                </a:cxn>
                <a:cxn ang="0">
                  <a:pos x="7" y="58"/>
                </a:cxn>
                <a:cxn ang="0">
                  <a:pos x="15" y="79"/>
                </a:cxn>
                <a:cxn ang="0">
                  <a:pos x="18" y="97"/>
                </a:cxn>
                <a:cxn ang="0">
                  <a:pos x="22" y="119"/>
                </a:cxn>
                <a:cxn ang="0">
                  <a:pos x="29" y="133"/>
                </a:cxn>
                <a:cxn ang="0">
                  <a:pos x="40" y="151"/>
                </a:cxn>
                <a:cxn ang="0">
                  <a:pos x="40" y="155"/>
                </a:cxn>
                <a:cxn ang="0">
                  <a:pos x="43" y="148"/>
                </a:cxn>
              </a:cxnLst>
              <a:rect l="0" t="0" r="r" b="b"/>
              <a:pathLst>
                <a:path w="47" h="155">
                  <a:moveTo>
                    <a:pt x="43" y="148"/>
                  </a:moveTo>
                  <a:lnTo>
                    <a:pt x="47" y="148"/>
                  </a:lnTo>
                  <a:lnTo>
                    <a:pt x="36" y="133"/>
                  </a:lnTo>
                  <a:lnTo>
                    <a:pt x="29" y="115"/>
                  </a:lnTo>
                  <a:lnTo>
                    <a:pt x="25" y="97"/>
                  </a:lnTo>
                  <a:lnTo>
                    <a:pt x="22" y="79"/>
                  </a:lnTo>
                  <a:lnTo>
                    <a:pt x="18" y="58"/>
                  </a:lnTo>
                  <a:lnTo>
                    <a:pt x="15" y="40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22"/>
                  </a:lnTo>
                  <a:lnTo>
                    <a:pt x="7" y="40"/>
                  </a:lnTo>
                  <a:lnTo>
                    <a:pt x="7" y="58"/>
                  </a:lnTo>
                  <a:lnTo>
                    <a:pt x="15" y="79"/>
                  </a:lnTo>
                  <a:lnTo>
                    <a:pt x="18" y="97"/>
                  </a:lnTo>
                  <a:lnTo>
                    <a:pt x="22" y="119"/>
                  </a:lnTo>
                  <a:lnTo>
                    <a:pt x="29" y="133"/>
                  </a:lnTo>
                  <a:lnTo>
                    <a:pt x="40" y="151"/>
                  </a:lnTo>
                  <a:lnTo>
                    <a:pt x="40" y="155"/>
                  </a:lnTo>
                  <a:lnTo>
                    <a:pt x="43" y="1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6" name="Freeform 534"/>
            <p:cNvSpPr>
              <a:spLocks/>
            </p:cNvSpPr>
            <p:nvPr/>
          </p:nvSpPr>
          <p:spPr bwMode="auto">
            <a:xfrm>
              <a:off x="3146" y="2713"/>
              <a:ext cx="101" cy="21"/>
            </a:xfrm>
            <a:custGeom>
              <a:avLst/>
              <a:gdLst/>
              <a:ahLst/>
              <a:cxnLst>
                <a:cxn ang="0">
                  <a:pos x="101" y="7"/>
                </a:cxn>
                <a:cxn ang="0">
                  <a:pos x="97" y="3"/>
                </a:cxn>
                <a:cxn ang="0">
                  <a:pos x="90" y="3"/>
                </a:cxn>
                <a:cxn ang="0">
                  <a:pos x="83" y="7"/>
                </a:cxn>
                <a:cxn ang="0">
                  <a:pos x="79" y="7"/>
                </a:cxn>
                <a:cxn ang="0">
                  <a:pos x="72" y="10"/>
                </a:cxn>
                <a:cxn ang="0">
                  <a:pos x="65" y="10"/>
                </a:cxn>
                <a:cxn ang="0">
                  <a:pos x="61" y="14"/>
                </a:cxn>
                <a:cxn ang="0">
                  <a:pos x="25" y="14"/>
                </a:cxn>
                <a:cxn ang="0">
                  <a:pos x="18" y="10"/>
                </a:cxn>
                <a:cxn ang="0">
                  <a:pos x="14" y="10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11" y="14"/>
                </a:cxn>
                <a:cxn ang="0">
                  <a:pos x="18" y="18"/>
                </a:cxn>
                <a:cxn ang="0">
                  <a:pos x="21" y="21"/>
                </a:cxn>
                <a:cxn ang="0">
                  <a:pos x="54" y="21"/>
                </a:cxn>
                <a:cxn ang="0">
                  <a:pos x="61" y="18"/>
                </a:cxn>
                <a:cxn ang="0">
                  <a:pos x="72" y="18"/>
                </a:cxn>
                <a:cxn ang="0">
                  <a:pos x="79" y="14"/>
                </a:cxn>
                <a:cxn ang="0">
                  <a:pos x="86" y="14"/>
                </a:cxn>
                <a:cxn ang="0">
                  <a:pos x="90" y="10"/>
                </a:cxn>
                <a:cxn ang="0">
                  <a:pos x="97" y="10"/>
                </a:cxn>
                <a:cxn ang="0">
                  <a:pos x="93" y="7"/>
                </a:cxn>
                <a:cxn ang="0">
                  <a:pos x="101" y="7"/>
                </a:cxn>
                <a:cxn ang="0">
                  <a:pos x="101" y="3"/>
                </a:cxn>
                <a:cxn ang="0">
                  <a:pos x="97" y="3"/>
                </a:cxn>
                <a:cxn ang="0">
                  <a:pos x="101" y="7"/>
                </a:cxn>
              </a:cxnLst>
              <a:rect l="0" t="0" r="r" b="b"/>
              <a:pathLst>
                <a:path w="101" h="21">
                  <a:moveTo>
                    <a:pt x="101" y="7"/>
                  </a:moveTo>
                  <a:lnTo>
                    <a:pt x="97" y="3"/>
                  </a:lnTo>
                  <a:lnTo>
                    <a:pt x="90" y="3"/>
                  </a:lnTo>
                  <a:lnTo>
                    <a:pt x="83" y="7"/>
                  </a:lnTo>
                  <a:lnTo>
                    <a:pt x="79" y="7"/>
                  </a:lnTo>
                  <a:lnTo>
                    <a:pt x="72" y="10"/>
                  </a:lnTo>
                  <a:lnTo>
                    <a:pt x="65" y="10"/>
                  </a:lnTo>
                  <a:lnTo>
                    <a:pt x="61" y="14"/>
                  </a:lnTo>
                  <a:lnTo>
                    <a:pt x="25" y="14"/>
                  </a:lnTo>
                  <a:lnTo>
                    <a:pt x="18" y="10"/>
                  </a:lnTo>
                  <a:lnTo>
                    <a:pt x="14" y="10"/>
                  </a:lnTo>
                  <a:lnTo>
                    <a:pt x="3" y="0"/>
                  </a:lnTo>
                  <a:lnTo>
                    <a:pt x="0" y="7"/>
                  </a:lnTo>
                  <a:lnTo>
                    <a:pt x="3" y="10"/>
                  </a:lnTo>
                  <a:lnTo>
                    <a:pt x="11" y="14"/>
                  </a:lnTo>
                  <a:lnTo>
                    <a:pt x="18" y="18"/>
                  </a:lnTo>
                  <a:lnTo>
                    <a:pt x="21" y="21"/>
                  </a:lnTo>
                  <a:lnTo>
                    <a:pt x="54" y="21"/>
                  </a:lnTo>
                  <a:lnTo>
                    <a:pt x="61" y="18"/>
                  </a:lnTo>
                  <a:lnTo>
                    <a:pt x="72" y="18"/>
                  </a:lnTo>
                  <a:lnTo>
                    <a:pt x="79" y="14"/>
                  </a:lnTo>
                  <a:lnTo>
                    <a:pt x="86" y="14"/>
                  </a:lnTo>
                  <a:lnTo>
                    <a:pt x="90" y="10"/>
                  </a:lnTo>
                  <a:lnTo>
                    <a:pt x="97" y="10"/>
                  </a:lnTo>
                  <a:lnTo>
                    <a:pt x="93" y="7"/>
                  </a:lnTo>
                  <a:lnTo>
                    <a:pt x="101" y="7"/>
                  </a:lnTo>
                  <a:lnTo>
                    <a:pt x="101" y="3"/>
                  </a:lnTo>
                  <a:lnTo>
                    <a:pt x="97" y="3"/>
                  </a:lnTo>
                  <a:lnTo>
                    <a:pt x="10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7" name="Freeform 535"/>
            <p:cNvSpPr>
              <a:spLocks/>
            </p:cNvSpPr>
            <p:nvPr/>
          </p:nvSpPr>
          <p:spPr bwMode="auto">
            <a:xfrm>
              <a:off x="3221" y="2720"/>
              <a:ext cx="26" cy="115"/>
            </a:xfrm>
            <a:custGeom>
              <a:avLst/>
              <a:gdLst/>
              <a:ahLst/>
              <a:cxnLst>
                <a:cxn ang="0">
                  <a:pos x="4" y="115"/>
                </a:cxn>
                <a:cxn ang="0">
                  <a:pos x="8" y="111"/>
                </a:cxn>
                <a:cxn ang="0">
                  <a:pos x="15" y="86"/>
                </a:cxn>
                <a:cxn ang="0">
                  <a:pos x="18" y="57"/>
                </a:cxn>
                <a:cxn ang="0">
                  <a:pos x="22" y="29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5" y="29"/>
                </a:cxn>
                <a:cxn ang="0">
                  <a:pos x="11" y="57"/>
                </a:cxn>
                <a:cxn ang="0">
                  <a:pos x="4" y="83"/>
                </a:cxn>
                <a:cxn ang="0">
                  <a:pos x="0" y="111"/>
                </a:cxn>
                <a:cxn ang="0">
                  <a:pos x="4" y="111"/>
                </a:cxn>
                <a:cxn ang="0">
                  <a:pos x="4" y="115"/>
                </a:cxn>
                <a:cxn ang="0">
                  <a:pos x="8" y="115"/>
                </a:cxn>
                <a:cxn ang="0">
                  <a:pos x="8" y="111"/>
                </a:cxn>
                <a:cxn ang="0">
                  <a:pos x="4" y="115"/>
                </a:cxn>
              </a:cxnLst>
              <a:rect l="0" t="0" r="r" b="b"/>
              <a:pathLst>
                <a:path w="26" h="115">
                  <a:moveTo>
                    <a:pt x="4" y="115"/>
                  </a:moveTo>
                  <a:lnTo>
                    <a:pt x="8" y="111"/>
                  </a:lnTo>
                  <a:lnTo>
                    <a:pt x="15" y="86"/>
                  </a:lnTo>
                  <a:lnTo>
                    <a:pt x="18" y="57"/>
                  </a:lnTo>
                  <a:lnTo>
                    <a:pt x="22" y="29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29"/>
                  </a:lnTo>
                  <a:lnTo>
                    <a:pt x="11" y="57"/>
                  </a:lnTo>
                  <a:lnTo>
                    <a:pt x="4" y="83"/>
                  </a:lnTo>
                  <a:lnTo>
                    <a:pt x="0" y="111"/>
                  </a:lnTo>
                  <a:lnTo>
                    <a:pt x="4" y="111"/>
                  </a:lnTo>
                  <a:lnTo>
                    <a:pt x="4" y="115"/>
                  </a:lnTo>
                  <a:lnTo>
                    <a:pt x="8" y="115"/>
                  </a:lnTo>
                  <a:lnTo>
                    <a:pt x="8" y="111"/>
                  </a:lnTo>
                  <a:lnTo>
                    <a:pt x="4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8" name="Freeform 536"/>
            <p:cNvSpPr>
              <a:spLocks/>
            </p:cNvSpPr>
            <p:nvPr/>
          </p:nvSpPr>
          <p:spPr bwMode="auto">
            <a:xfrm>
              <a:off x="3092" y="2831"/>
              <a:ext cx="133" cy="44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1" y="40"/>
                </a:cxn>
                <a:cxn ang="0">
                  <a:pos x="18" y="36"/>
                </a:cxn>
                <a:cxn ang="0">
                  <a:pos x="29" y="33"/>
                </a:cxn>
                <a:cxn ang="0">
                  <a:pos x="36" y="29"/>
                </a:cxn>
                <a:cxn ang="0">
                  <a:pos x="43" y="26"/>
                </a:cxn>
                <a:cxn ang="0">
                  <a:pos x="50" y="22"/>
                </a:cxn>
                <a:cxn ang="0">
                  <a:pos x="57" y="22"/>
                </a:cxn>
                <a:cxn ang="0">
                  <a:pos x="68" y="18"/>
                </a:cxn>
                <a:cxn ang="0">
                  <a:pos x="75" y="18"/>
                </a:cxn>
                <a:cxn ang="0">
                  <a:pos x="83" y="15"/>
                </a:cxn>
                <a:cxn ang="0">
                  <a:pos x="93" y="15"/>
                </a:cxn>
                <a:cxn ang="0">
                  <a:pos x="101" y="11"/>
                </a:cxn>
                <a:cxn ang="0">
                  <a:pos x="108" y="11"/>
                </a:cxn>
                <a:cxn ang="0">
                  <a:pos x="119" y="8"/>
                </a:cxn>
                <a:cxn ang="0">
                  <a:pos x="126" y="8"/>
                </a:cxn>
                <a:cxn ang="0">
                  <a:pos x="133" y="4"/>
                </a:cxn>
                <a:cxn ang="0">
                  <a:pos x="133" y="0"/>
                </a:cxn>
                <a:cxn ang="0">
                  <a:pos x="115" y="0"/>
                </a:cxn>
                <a:cxn ang="0">
                  <a:pos x="108" y="4"/>
                </a:cxn>
                <a:cxn ang="0">
                  <a:pos x="101" y="4"/>
                </a:cxn>
                <a:cxn ang="0">
                  <a:pos x="90" y="8"/>
                </a:cxn>
                <a:cxn ang="0">
                  <a:pos x="83" y="8"/>
                </a:cxn>
                <a:cxn ang="0">
                  <a:pos x="75" y="11"/>
                </a:cxn>
                <a:cxn ang="0">
                  <a:pos x="68" y="11"/>
                </a:cxn>
                <a:cxn ang="0">
                  <a:pos x="57" y="15"/>
                </a:cxn>
                <a:cxn ang="0">
                  <a:pos x="50" y="18"/>
                </a:cxn>
                <a:cxn ang="0">
                  <a:pos x="39" y="18"/>
                </a:cxn>
                <a:cxn ang="0">
                  <a:pos x="32" y="22"/>
                </a:cxn>
                <a:cxn ang="0">
                  <a:pos x="25" y="26"/>
                </a:cxn>
                <a:cxn ang="0">
                  <a:pos x="18" y="29"/>
                </a:cxn>
                <a:cxn ang="0">
                  <a:pos x="11" y="33"/>
                </a:cxn>
                <a:cxn ang="0">
                  <a:pos x="0" y="36"/>
                </a:cxn>
                <a:cxn ang="0">
                  <a:pos x="7" y="40"/>
                </a:cxn>
                <a:cxn ang="0">
                  <a:pos x="0" y="40"/>
                </a:cxn>
                <a:cxn ang="0">
                  <a:pos x="0" y="44"/>
                </a:cxn>
                <a:cxn ang="0">
                  <a:pos x="3" y="40"/>
                </a:cxn>
                <a:cxn ang="0">
                  <a:pos x="0" y="40"/>
                </a:cxn>
              </a:cxnLst>
              <a:rect l="0" t="0" r="r" b="b"/>
              <a:pathLst>
                <a:path w="133" h="44">
                  <a:moveTo>
                    <a:pt x="0" y="40"/>
                  </a:moveTo>
                  <a:lnTo>
                    <a:pt x="11" y="40"/>
                  </a:lnTo>
                  <a:lnTo>
                    <a:pt x="18" y="36"/>
                  </a:lnTo>
                  <a:lnTo>
                    <a:pt x="29" y="33"/>
                  </a:lnTo>
                  <a:lnTo>
                    <a:pt x="36" y="29"/>
                  </a:lnTo>
                  <a:lnTo>
                    <a:pt x="43" y="26"/>
                  </a:lnTo>
                  <a:lnTo>
                    <a:pt x="50" y="22"/>
                  </a:lnTo>
                  <a:lnTo>
                    <a:pt x="57" y="22"/>
                  </a:lnTo>
                  <a:lnTo>
                    <a:pt x="68" y="18"/>
                  </a:lnTo>
                  <a:lnTo>
                    <a:pt x="75" y="18"/>
                  </a:lnTo>
                  <a:lnTo>
                    <a:pt x="83" y="15"/>
                  </a:lnTo>
                  <a:lnTo>
                    <a:pt x="93" y="15"/>
                  </a:lnTo>
                  <a:lnTo>
                    <a:pt x="101" y="11"/>
                  </a:lnTo>
                  <a:lnTo>
                    <a:pt x="108" y="11"/>
                  </a:lnTo>
                  <a:lnTo>
                    <a:pt x="119" y="8"/>
                  </a:lnTo>
                  <a:lnTo>
                    <a:pt x="126" y="8"/>
                  </a:lnTo>
                  <a:lnTo>
                    <a:pt x="133" y="4"/>
                  </a:lnTo>
                  <a:lnTo>
                    <a:pt x="133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1" y="4"/>
                  </a:lnTo>
                  <a:lnTo>
                    <a:pt x="90" y="8"/>
                  </a:lnTo>
                  <a:lnTo>
                    <a:pt x="83" y="8"/>
                  </a:lnTo>
                  <a:lnTo>
                    <a:pt x="75" y="11"/>
                  </a:lnTo>
                  <a:lnTo>
                    <a:pt x="68" y="11"/>
                  </a:lnTo>
                  <a:lnTo>
                    <a:pt x="57" y="15"/>
                  </a:lnTo>
                  <a:lnTo>
                    <a:pt x="50" y="18"/>
                  </a:lnTo>
                  <a:lnTo>
                    <a:pt x="39" y="18"/>
                  </a:lnTo>
                  <a:lnTo>
                    <a:pt x="32" y="22"/>
                  </a:lnTo>
                  <a:lnTo>
                    <a:pt x="25" y="26"/>
                  </a:lnTo>
                  <a:lnTo>
                    <a:pt x="18" y="29"/>
                  </a:lnTo>
                  <a:lnTo>
                    <a:pt x="11" y="33"/>
                  </a:lnTo>
                  <a:lnTo>
                    <a:pt x="0" y="3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3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89" name="Freeform 537"/>
            <p:cNvSpPr>
              <a:spLocks/>
            </p:cNvSpPr>
            <p:nvPr/>
          </p:nvSpPr>
          <p:spPr bwMode="auto">
            <a:xfrm>
              <a:off x="3074" y="2547"/>
              <a:ext cx="25" cy="3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0" y="47"/>
                </a:cxn>
                <a:cxn ang="0">
                  <a:pos x="3" y="86"/>
                </a:cxn>
                <a:cxn ang="0">
                  <a:pos x="3" y="126"/>
                </a:cxn>
                <a:cxn ang="0">
                  <a:pos x="7" y="166"/>
                </a:cxn>
                <a:cxn ang="0">
                  <a:pos x="14" y="205"/>
                </a:cxn>
                <a:cxn ang="0">
                  <a:pos x="14" y="245"/>
                </a:cxn>
                <a:cxn ang="0">
                  <a:pos x="18" y="284"/>
                </a:cxn>
                <a:cxn ang="0">
                  <a:pos x="18" y="324"/>
                </a:cxn>
                <a:cxn ang="0">
                  <a:pos x="25" y="324"/>
                </a:cxn>
                <a:cxn ang="0">
                  <a:pos x="25" y="284"/>
                </a:cxn>
                <a:cxn ang="0">
                  <a:pos x="21" y="245"/>
                </a:cxn>
                <a:cxn ang="0">
                  <a:pos x="18" y="205"/>
                </a:cxn>
                <a:cxn ang="0">
                  <a:pos x="14" y="166"/>
                </a:cxn>
                <a:cxn ang="0">
                  <a:pos x="14" y="126"/>
                </a:cxn>
                <a:cxn ang="0">
                  <a:pos x="11" y="86"/>
                </a:cxn>
                <a:cxn ang="0">
                  <a:pos x="7" y="47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25" h="324">
                  <a:moveTo>
                    <a:pt x="3" y="0"/>
                  </a:moveTo>
                  <a:lnTo>
                    <a:pt x="0" y="4"/>
                  </a:lnTo>
                  <a:lnTo>
                    <a:pt x="0" y="47"/>
                  </a:lnTo>
                  <a:lnTo>
                    <a:pt x="3" y="86"/>
                  </a:lnTo>
                  <a:lnTo>
                    <a:pt x="3" y="126"/>
                  </a:lnTo>
                  <a:lnTo>
                    <a:pt x="7" y="166"/>
                  </a:lnTo>
                  <a:lnTo>
                    <a:pt x="14" y="205"/>
                  </a:lnTo>
                  <a:lnTo>
                    <a:pt x="14" y="245"/>
                  </a:lnTo>
                  <a:lnTo>
                    <a:pt x="18" y="284"/>
                  </a:lnTo>
                  <a:lnTo>
                    <a:pt x="18" y="324"/>
                  </a:lnTo>
                  <a:lnTo>
                    <a:pt x="25" y="324"/>
                  </a:lnTo>
                  <a:lnTo>
                    <a:pt x="25" y="284"/>
                  </a:lnTo>
                  <a:lnTo>
                    <a:pt x="21" y="245"/>
                  </a:lnTo>
                  <a:lnTo>
                    <a:pt x="18" y="205"/>
                  </a:lnTo>
                  <a:lnTo>
                    <a:pt x="14" y="166"/>
                  </a:lnTo>
                  <a:lnTo>
                    <a:pt x="14" y="126"/>
                  </a:lnTo>
                  <a:lnTo>
                    <a:pt x="11" y="86"/>
                  </a:lnTo>
                  <a:lnTo>
                    <a:pt x="7" y="47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0" name="Freeform 538"/>
            <p:cNvSpPr>
              <a:spLocks/>
            </p:cNvSpPr>
            <p:nvPr/>
          </p:nvSpPr>
          <p:spPr bwMode="auto">
            <a:xfrm>
              <a:off x="3077" y="2547"/>
              <a:ext cx="36" cy="22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4"/>
                </a:cxn>
                <a:cxn ang="0">
                  <a:pos x="33" y="11"/>
                </a:cxn>
                <a:cxn ang="0">
                  <a:pos x="29" y="11"/>
                </a:cxn>
                <a:cxn ang="0">
                  <a:pos x="26" y="7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11" y="7"/>
                </a:cxn>
                <a:cxn ang="0">
                  <a:pos x="18" y="11"/>
                </a:cxn>
                <a:cxn ang="0">
                  <a:pos x="22" y="11"/>
                </a:cxn>
                <a:cxn ang="0">
                  <a:pos x="33" y="22"/>
                </a:cxn>
                <a:cxn ang="0">
                  <a:pos x="29" y="18"/>
                </a:cxn>
                <a:cxn ang="0">
                  <a:pos x="36" y="18"/>
                </a:cxn>
                <a:cxn ang="0">
                  <a:pos x="36" y="14"/>
                </a:cxn>
                <a:cxn ang="0">
                  <a:pos x="36" y="18"/>
                </a:cxn>
              </a:cxnLst>
              <a:rect l="0" t="0" r="r" b="b"/>
              <a:pathLst>
                <a:path w="36" h="22">
                  <a:moveTo>
                    <a:pt x="36" y="18"/>
                  </a:moveTo>
                  <a:lnTo>
                    <a:pt x="36" y="14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6" y="7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33" y="22"/>
                  </a:lnTo>
                  <a:lnTo>
                    <a:pt x="29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1" name="Freeform 539"/>
            <p:cNvSpPr>
              <a:spLocks/>
            </p:cNvSpPr>
            <p:nvPr/>
          </p:nvSpPr>
          <p:spPr bwMode="auto">
            <a:xfrm>
              <a:off x="2721" y="2558"/>
              <a:ext cx="212" cy="302"/>
            </a:xfrm>
            <a:custGeom>
              <a:avLst/>
              <a:gdLst/>
              <a:ahLst/>
              <a:cxnLst>
                <a:cxn ang="0">
                  <a:pos x="151" y="54"/>
                </a:cxn>
                <a:cxn ang="0">
                  <a:pos x="151" y="65"/>
                </a:cxn>
                <a:cxn ang="0">
                  <a:pos x="151" y="108"/>
                </a:cxn>
                <a:cxn ang="0">
                  <a:pos x="148" y="126"/>
                </a:cxn>
                <a:cxn ang="0">
                  <a:pos x="144" y="137"/>
                </a:cxn>
                <a:cxn ang="0">
                  <a:pos x="159" y="144"/>
                </a:cxn>
                <a:cxn ang="0">
                  <a:pos x="176" y="155"/>
                </a:cxn>
                <a:cxn ang="0">
                  <a:pos x="191" y="162"/>
                </a:cxn>
                <a:cxn ang="0">
                  <a:pos x="209" y="173"/>
                </a:cxn>
                <a:cxn ang="0">
                  <a:pos x="209" y="212"/>
                </a:cxn>
                <a:cxn ang="0">
                  <a:pos x="212" y="302"/>
                </a:cxn>
                <a:cxn ang="0">
                  <a:pos x="187" y="299"/>
                </a:cxn>
                <a:cxn ang="0">
                  <a:pos x="173" y="302"/>
                </a:cxn>
                <a:cxn ang="0">
                  <a:pos x="83" y="299"/>
                </a:cxn>
                <a:cxn ang="0">
                  <a:pos x="79" y="248"/>
                </a:cxn>
                <a:cxn ang="0">
                  <a:pos x="76" y="165"/>
                </a:cxn>
                <a:cxn ang="0">
                  <a:pos x="69" y="111"/>
                </a:cxn>
                <a:cxn ang="0">
                  <a:pos x="69" y="140"/>
                </a:cxn>
                <a:cxn ang="0">
                  <a:pos x="72" y="248"/>
                </a:cxn>
                <a:cxn ang="0">
                  <a:pos x="33" y="291"/>
                </a:cxn>
                <a:cxn ang="0">
                  <a:pos x="29" y="259"/>
                </a:cxn>
                <a:cxn ang="0">
                  <a:pos x="22" y="227"/>
                </a:cxn>
                <a:cxn ang="0">
                  <a:pos x="11" y="194"/>
                </a:cxn>
                <a:cxn ang="0">
                  <a:pos x="0" y="165"/>
                </a:cxn>
                <a:cxn ang="0">
                  <a:pos x="15" y="173"/>
                </a:cxn>
                <a:cxn ang="0">
                  <a:pos x="29" y="180"/>
                </a:cxn>
                <a:cxn ang="0">
                  <a:pos x="47" y="183"/>
                </a:cxn>
                <a:cxn ang="0">
                  <a:pos x="61" y="176"/>
                </a:cxn>
                <a:cxn ang="0">
                  <a:pos x="69" y="86"/>
                </a:cxn>
                <a:cxn ang="0">
                  <a:pos x="65" y="57"/>
                </a:cxn>
                <a:cxn ang="0">
                  <a:pos x="65" y="47"/>
                </a:cxn>
                <a:cxn ang="0">
                  <a:pos x="76" y="11"/>
                </a:cxn>
                <a:cxn ang="0">
                  <a:pos x="94" y="29"/>
                </a:cxn>
                <a:cxn ang="0">
                  <a:pos x="112" y="47"/>
                </a:cxn>
                <a:cxn ang="0">
                  <a:pos x="133" y="57"/>
                </a:cxn>
              </a:cxnLst>
              <a:rect l="0" t="0" r="r" b="b"/>
              <a:pathLst>
                <a:path w="212" h="302">
                  <a:moveTo>
                    <a:pt x="148" y="57"/>
                  </a:moveTo>
                  <a:lnTo>
                    <a:pt x="151" y="54"/>
                  </a:lnTo>
                  <a:lnTo>
                    <a:pt x="151" y="47"/>
                  </a:lnTo>
                  <a:lnTo>
                    <a:pt x="151" y="65"/>
                  </a:lnTo>
                  <a:lnTo>
                    <a:pt x="155" y="86"/>
                  </a:lnTo>
                  <a:lnTo>
                    <a:pt x="151" y="108"/>
                  </a:lnTo>
                  <a:lnTo>
                    <a:pt x="151" y="126"/>
                  </a:lnTo>
                  <a:lnTo>
                    <a:pt x="148" y="126"/>
                  </a:lnTo>
                  <a:lnTo>
                    <a:pt x="144" y="129"/>
                  </a:lnTo>
                  <a:lnTo>
                    <a:pt x="144" y="137"/>
                  </a:lnTo>
                  <a:lnTo>
                    <a:pt x="151" y="140"/>
                  </a:lnTo>
                  <a:lnTo>
                    <a:pt x="159" y="144"/>
                  </a:lnTo>
                  <a:lnTo>
                    <a:pt x="169" y="151"/>
                  </a:lnTo>
                  <a:lnTo>
                    <a:pt x="176" y="155"/>
                  </a:lnTo>
                  <a:lnTo>
                    <a:pt x="184" y="158"/>
                  </a:lnTo>
                  <a:lnTo>
                    <a:pt x="191" y="162"/>
                  </a:lnTo>
                  <a:lnTo>
                    <a:pt x="198" y="169"/>
                  </a:lnTo>
                  <a:lnTo>
                    <a:pt x="209" y="173"/>
                  </a:lnTo>
                  <a:lnTo>
                    <a:pt x="205" y="194"/>
                  </a:lnTo>
                  <a:lnTo>
                    <a:pt x="209" y="212"/>
                  </a:lnTo>
                  <a:lnTo>
                    <a:pt x="209" y="255"/>
                  </a:lnTo>
                  <a:lnTo>
                    <a:pt x="212" y="302"/>
                  </a:lnTo>
                  <a:lnTo>
                    <a:pt x="198" y="302"/>
                  </a:lnTo>
                  <a:lnTo>
                    <a:pt x="187" y="299"/>
                  </a:lnTo>
                  <a:lnTo>
                    <a:pt x="180" y="299"/>
                  </a:lnTo>
                  <a:lnTo>
                    <a:pt x="173" y="302"/>
                  </a:lnTo>
                  <a:lnTo>
                    <a:pt x="90" y="302"/>
                  </a:lnTo>
                  <a:lnTo>
                    <a:pt x="83" y="299"/>
                  </a:lnTo>
                  <a:lnTo>
                    <a:pt x="79" y="273"/>
                  </a:lnTo>
                  <a:lnTo>
                    <a:pt x="79" y="248"/>
                  </a:lnTo>
                  <a:lnTo>
                    <a:pt x="76" y="219"/>
                  </a:lnTo>
                  <a:lnTo>
                    <a:pt x="76" y="165"/>
                  </a:lnTo>
                  <a:lnTo>
                    <a:pt x="72" y="137"/>
                  </a:lnTo>
                  <a:lnTo>
                    <a:pt x="69" y="111"/>
                  </a:lnTo>
                  <a:lnTo>
                    <a:pt x="65" y="90"/>
                  </a:lnTo>
                  <a:lnTo>
                    <a:pt x="69" y="140"/>
                  </a:lnTo>
                  <a:lnTo>
                    <a:pt x="69" y="194"/>
                  </a:lnTo>
                  <a:lnTo>
                    <a:pt x="72" y="248"/>
                  </a:lnTo>
                  <a:lnTo>
                    <a:pt x="72" y="299"/>
                  </a:lnTo>
                  <a:lnTo>
                    <a:pt x="33" y="291"/>
                  </a:lnTo>
                  <a:lnTo>
                    <a:pt x="33" y="273"/>
                  </a:lnTo>
                  <a:lnTo>
                    <a:pt x="29" y="259"/>
                  </a:lnTo>
                  <a:lnTo>
                    <a:pt x="25" y="241"/>
                  </a:lnTo>
                  <a:lnTo>
                    <a:pt x="22" y="227"/>
                  </a:lnTo>
                  <a:lnTo>
                    <a:pt x="18" y="212"/>
                  </a:lnTo>
                  <a:lnTo>
                    <a:pt x="11" y="194"/>
                  </a:lnTo>
                  <a:lnTo>
                    <a:pt x="7" y="180"/>
                  </a:lnTo>
                  <a:lnTo>
                    <a:pt x="0" y="165"/>
                  </a:lnTo>
                  <a:lnTo>
                    <a:pt x="7" y="169"/>
                  </a:lnTo>
                  <a:lnTo>
                    <a:pt x="15" y="173"/>
                  </a:lnTo>
                  <a:lnTo>
                    <a:pt x="22" y="176"/>
                  </a:lnTo>
                  <a:lnTo>
                    <a:pt x="29" y="180"/>
                  </a:lnTo>
                  <a:lnTo>
                    <a:pt x="40" y="180"/>
                  </a:lnTo>
                  <a:lnTo>
                    <a:pt x="47" y="183"/>
                  </a:lnTo>
                  <a:lnTo>
                    <a:pt x="54" y="180"/>
                  </a:lnTo>
                  <a:lnTo>
                    <a:pt x="61" y="176"/>
                  </a:lnTo>
                  <a:lnTo>
                    <a:pt x="61" y="79"/>
                  </a:lnTo>
                  <a:lnTo>
                    <a:pt x="69" y="86"/>
                  </a:lnTo>
                  <a:lnTo>
                    <a:pt x="69" y="68"/>
                  </a:lnTo>
                  <a:lnTo>
                    <a:pt x="65" y="57"/>
                  </a:lnTo>
                  <a:lnTo>
                    <a:pt x="69" y="47"/>
                  </a:lnTo>
                  <a:lnTo>
                    <a:pt x="65" y="47"/>
                  </a:lnTo>
                  <a:lnTo>
                    <a:pt x="65" y="0"/>
                  </a:lnTo>
                  <a:lnTo>
                    <a:pt x="76" y="11"/>
                  </a:lnTo>
                  <a:lnTo>
                    <a:pt x="83" y="21"/>
                  </a:lnTo>
                  <a:lnTo>
                    <a:pt x="94" y="29"/>
                  </a:lnTo>
                  <a:lnTo>
                    <a:pt x="105" y="36"/>
                  </a:lnTo>
                  <a:lnTo>
                    <a:pt x="112" y="47"/>
                  </a:lnTo>
                  <a:lnTo>
                    <a:pt x="123" y="54"/>
                  </a:lnTo>
                  <a:lnTo>
                    <a:pt x="133" y="57"/>
                  </a:lnTo>
                  <a:lnTo>
                    <a:pt x="148" y="57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2" name="Freeform 540"/>
            <p:cNvSpPr>
              <a:spLocks/>
            </p:cNvSpPr>
            <p:nvPr/>
          </p:nvSpPr>
          <p:spPr bwMode="auto">
            <a:xfrm>
              <a:off x="2865" y="2583"/>
              <a:ext cx="11" cy="36"/>
            </a:xfrm>
            <a:custGeom>
              <a:avLst/>
              <a:gdLst/>
              <a:ahLst/>
              <a:cxnLst>
                <a:cxn ang="0">
                  <a:pos x="11" y="22"/>
                </a:cxn>
                <a:cxn ang="0">
                  <a:pos x="4" y="22"/>
                </a:cxn>
                <a:cxn ang="0">
                  <a:pos x="4" y="29"/>
                </a:cxn>
                <a:cxn ang="0">
                  <a:pos x="0" y="29"/>
                </a:cxn>
                <a:cxn ang="0">
                  <a:pos x="4" y="36"/>
                </a:cxn>
                <a:cxn ang="0">
                  <a:pos x="11" y="29"/>
                </a:cxn>
                <a:cxn ang="0">
                  <a:pos x="11" y="22"/>
                </a:cxn>
                <a:cxn ang="0">
                  <a:pos x="4" y="22"/>
                </a:cxn>
                <a:cxn ang="0">
                  <a:pos x="11" y="22"/>
                </a:cxn>
                <a:cxn ang="0">
                  <a:pos x="7" y="0"/>
                </a:cxn>
                <a:cxn ang="0">
                  <a:pos x="4" y="22"/>
                </a:cxn>
                <a:cxn ang="0">
                  <a:pos x="11" y="22"/>
                </a:cxn>
              </a:cxnLst>
              <a:rect l="0" t="0" r="r" b="b"/>
              <a:pathLst>
                <a:path w="11" h="36">
                  <a:moveTo>
                    <a:pt x="11" y="22"/>
                  </a:moveTo>
                  <a:lnTo>
                    <a:pt x="4" y="22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4" y="36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4" y="22"/>
                  </a:lnTo>
                  <a:lnTo>
                    <a:pt x="11" y="22"/>
                  </a:lnTo>
                  <a:lnTo>
                    <a:pt x="7" y="0"/>
                  </a:lnTo>
                  <a:lnTo>
                    <a:pt x="4" y="22"/>
                  </a:lnTo>
                  <a:lnTo>
                    <a:pt x="1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3" name="Freeform 541"/>
            <p:cNvSpPr>
              <a:spLocks/>
            </p:cNvSpPr>
            <p:nvPr/>
          </p:nvSpPr>
          <p:spPr bwMode="auto">
            <a:xfrm>
              <a:off x="2869" y="2605"/>
              <a:ext cx="11" cy="86"/>
            </a:xfrm>
            <a:custGeom>
              <a:avLst/>
              <a:gdLst/>
              <a:ahLst/>
              <a:cxnLst>
                <a:cxn ang="0">
                  <a:pos x="3" y="82"/>
                </a:cxn>
                <a:cxn ang="0">
                  <a:pos x="7" y="79"/>
                </a:cxn>
                <a:cxn ang="0">
                  <a:pos x="7" y="61"/>
                </a:cxn>
                <a:cxn ang="0">
                  <a:pos x="11" y="39"/>
                </a:cxn>
                <a:cxn ang="0">
                  <a:pos x="7" y="1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39"/>
                </a:cxn>
                <a:cxn ang="0">
                  <a:pos x="0" y="61"/>
                </a:cxn>
                <a:cxn ang="0">
                  <a:pos x="0" y="79"/>
                </a:cxn>
                <a:cxn ang="0">
                  <a:pos x="3" y="75"/>
                </a:cxn>
                <a:cxn ang="0">
                  <a:pos x="3" y="82"/>
                </a:cxn>
                <a:cxn ang="0">
                  <a:pos x="7" y="86"/>
                </a:cxn>
                <a:cxn ang="0">
                  <a:pos x="7" y="79"/>
                </a:cxn>
                <a:cxn ang="0">
                  <a:pos x="3" y="82"/>
                </a:cxn>
              </a:cxnLst>
              <a:rect l="0" t="0" r="r" b="b"/>
              <a:pathLst>
                <a:path w="11" h="86">
                  <a:moveTo>
                    <a:pt x="3" y="82"/>
                  </a:moveTo>
                  <a:lnTo>
                    <a:pt x="7" y="79"/>
                  </a:lnTo>
                  <a:lnTo>
                    <a:pt x="7" y="61"/>
                  </a:lnTo>
                  <a:lnTo>
                    <a:pt x="11" y="39"/>
                  </a:lnTo>
                  <a:lnTo>
                    <a:pt x="7" y="1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" y="39"/>
                  </a:lnTo>
                  <a:lnTo>
                    <a:pt x="0" y="61"/>
                  </a:lnTo>
                  <a:lnTo>
                    <a:pt x="0" y="79"/>
                  </a:lnTo>
                  <a:lnTo>
                    <a:pt x="3" y="75"/>
                  </a:lnTo>
                  <a:lnTo>
                    <a:pt x="3" y="82"/>
                  </a:lnTo>
                  <a:lnTo>
                    <a:pt x="7" y="86"/>
                  </a:lnTo>
                  <a:lnTo>
                    <a:pt x="7" y="79"/>
                  </a:lnTo>
                  <a:lnTo>
                    <a:pt x="3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4" name="Freeform 542"/>
            <p:cNvSpPr>
              <a:spLocks/>
            </p:cNvSpPr>
            <p:nvPr/>
          </p:nvSpPr>
          <p:spPr bwMode="auto">
            <a:xfrm>
              <a:off x="2858" y="2680"/>
              <a:ext cx="14" cy="11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7" y="11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11" y="7"/>
                </a:cxn>
              </a:cxnLst>
              <a:rect l="0" t="0" r="r" b="b"/>
              <a:pathLst>
                <a:path w="14" h="11">
                  <a:moveTo>
                    <a:pt x="11" y="7"/>
                  </a:moveTo>
                  <a:lnTo>
                    <a:pt x="7" y="11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4"/>
                  </a:lnTo>
                  <a:lnTo>
                    <a:pt x="0" y="7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5" name="Freeform 543"/>
            <p:cNvSpPr>
              <a:spLocks/>
            </p:cNvSpPr>
            <p:nvPr/>
          </p:nvSpPr>
          <p:spPr bwMode="auto">
            <a:xfrm>
              <a:off x="2858" y="2687"/>
              <a:ext cx="11" cy="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11" y="8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7" y="4"/>
                </a:cxn>
              </a:cxnLst>
              <a:rect l="0" t="0" r="r" b="b"/>
              <a:pathLst>
                <a:path w="11" h="8">
                  <a:moveTo>
                    <a:pt x="7" y="4"/>
                  </a:moveTo>
                  <a:lnTo>
                    <a:pt x="11" y="8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6" name="Freeform 544"/>
            <p:cNvSpPr>
              <a:spLocks/>
            </p:cNvSpPr>
            <p:nvPr/>
          </p:nvSpPr>
          <p:spPr bwMode="auto">
            <a:xfrm>
              <a:off x="2862" y="2691"/>
              <a:ext cx="71" cy="43"/>
            </a:xfrm>
            <a:custGeom>
              <a:avLst/>
              <a:gdLst/>
              <a:ahLst/>
              <a:cxnLst>
                <a:cxn ang="0">
                  <a:pos x="68" y="40"/>
                </a:cxn>
                <a:cxn ang="0">
                  <a:pos x="68" y="36"/>
                </a:cxn>
                <a:cxn ang="0">
                  <a:pos x="61" y="32"/>
                </a:cxn>
                <a:cxn ang="0">
                  <a:pos x="53" y="25"/>
                </a:cxn>
                <a:cxn ang="0">
                  <a:pos x="46" y="22"/>
                </a:cxn>
                <a:cxn ang="0">
                  <a:pos x="35" y="18"/>
                </a:cxn>
                <a:cxn ang="0">
                  <a:pos x="28" y="14"/>
                </a:cxn>
                <a:cxn ang="0">
                  <a:pos x="21" y="7"/>
                </a:cxn>
                <a:cxn ang="0">
                  <a:pos x="1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7" y="11"/>
                </a:cxn>
                <a:cxn ang="0">
                  <a:pos x="18" y="14"/>
                </a:cxn>
                <a:cxn ang="0">
                  <a:pos x="25" y="22"/>
                </a:cxn>
                <a:cxn ang="0">
                  <a:pos x="32" y="25"/>
                </a:cxn>
                <a:cxn ang="0">
                  <a:pos x="43" y="29"/>
                </a:cxn>
                <a:cxn ang="0">
                  <a:pos x="50" y="32"/>
                </a:cxn>
                <a:cxn ang="0">
                  <a:pos x="57" y="40"/>
                </a:cxn>
                <a:cxn ang="0">
                  <a:pos x="64" y="43"/>
                </a:cxn>
                <a:cxn ang="0">
                  <a:pos x="64" y="40"/>
                </a:cxn>
                <a:cxn ang="0">
                  <a:pos x="68" y="40"/>
                </a:cxn>
                <a:cxn ang="0">
                  <a:pos x="71" y="36"/>
                </a:cxn>
                <a:cxn ang="0">
                  <a:pos x="68" y="36"/>
                </a:cxn>
                <a:cxn ang="0">
                  <a:pos x="68" y="40"/>
                </a:cxn>
              </a:cxnLst>
              <a:rect l="0" t="0" r="r" b="b"/>
              <a:pathLst>
                <a:path w="71" h="43">
                  <a:moveTo>
                    <a:pt x="68" y="40"/>
                  </a:moveTo>
                  <a:lnTo>
                    <a:pt x="68" y="36"/>
                  </a:lnTo>
                  <a:lnTo>
                    <a:pt x="61" y="32"/>
                  </a:lnTo>
                  <a:lnTo>
                    <a:pt x="53" y="25"/>
                  </a:lnTo>
                  <a:lnTo>
                    <a:pt x="46" y="22"/>
                  </a:lnTo>
                  <a:lnTo>
                    <a:pt x="35" y="18"/>
                  </a:lnTo>
                  <a:lnTo>
                    <a:pt x="28" y="14"/>
                  </a:lnTo>
                  <a:lnTo>
                    <a:pt x="21" y="7"/>
                  </a:lnTo>
                  <a:lnTo>
                    <a:pt x="1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7" y="11"/>
                  </a:lnTo>
                  <a:lnTo>
                    <a:pt x="18" y="14"/>
                  </a:lnTo>
                  <a:lnTo>
                    <a:pt x="25" y="22"/>
                  </a:lnTo>
                  <a:lnTo>
                    <a:pt x="32" y="25"/>
                  </a:lnTo>
                  <a:lnTo>
                    <a:pt x="43" y="29"/>
                  </a:lnTo>
                  <a:lnTo>
                    <a:pt x="50" y="32"/>
                  </a:lnTo>
                  <a:lnTo>
                    <a:pt x="57" y="40"/>
                  </a:lnTo>
                  <a:lnTo>
                    <a:pt x="64" y="43"/>
                  </a:lnTo>
                  <a:lnTo>
                    <a:pt x="64" y="40"/>
                  </a:lnTo>
                  <a:lnTo>
                    <a:pt x="68" y="40"/>
                  </a:lnTo>
                  <a:lnTo>
                    <a:pt x="71" y="36"/>
                  </a:lnTo>
                  <a:lnTo>
                    <a:pt x="68" y="36"/>
                  </a:lnTo>
                  <a:lnTo>
                    <a:pt x="68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7" name="Freeform 545"/>
            <p:cNvSpPr>
              <a:spLocks/>
            </p:cNvSpPr>
            <p:nvPr/>
          </p:nvSpPr>
          <p:spPr bwMode="auto">
            <a:xfrm>
              <a:off x="2923" y="2731"/>
              <a:ext cx="10" cy="82"/>
            </a:xfrm>
            <a:custGeom>
              <a:avLst/>
              <a:gdLst/>
              <a:ahLst/>
              <a:cxnLst>
                <a:cxn ang="0">
                  <a:pos x="10" y="82"/>
                </a:cxn>
                <a:cxn ang="0">
                  <a:pos x="10" y="61"/>
                </a:cxn>
                <a:cxn ang="0">
                  <a:pos x="7" y="39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3" y="82"/>
                </a:cxn>
                <a:cxn ang="0">
                  <a:pos x="10" y="82"/>
                </a:cxn>
              </a:cxnLst>
              <a:rect l="0" t="0" r="r" b="b"/>
              <a:pathLst>
                <a:path w="10" h="82">
                  <a:moveTo>
                    <a:pt x="10" y="82"/>
                  </a:moveTo>
                  <a:lnTo>
                    <a:pt x="10" y="61"/>
                  </a:lnTo>
                  <a:lnTo>
                    <a:pt x="7" y="39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21"/>
                  </a:lnTo>
                  <a:lnTo>
                    <a:pt x="3" y="39"/>
                  </a:lnTo>
                  <a:lnTo>
                    <a:pt x="3" y="82"/>
                  </a:lnTo>
                  <a:lnTo>
                    <a:pt x="1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8" name="Freeform 546"/>
            <p:cNvSpPr>
              <a:spLocks/>
            </p:cNvSpPr>
            <p:nvPr/>
          </p:nvSpPr>
          <p:spPr bwMode="auto">
            <a:xfrm>
              <a:off x="2926" y="2813"/>
              <a:ext cx="11" cy="51"/>
            </a:xfrm>
            <a:custGeom>
              <a:avLst/>
              <a:gdLst/>
              <a:ahLst/>
              <a:cxnLst>
                <a:cxn ang="0">
                  <a:pos x="7" y="51"/>
                </a:cxn>
                <a:cxn ang="0">
                  <a:pos x="11" y="4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4" y="47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1" y="51"/>
                </a:cxn>
                <a:cxn ang="0">
                  <a:pos x="11" y="47"/>
                </a:cxn>
                <a:cxn ang="0">
                  <a:pos x="7" y="51"/>
                </a:cxn>
              </a:cxnLst>
              <a:rect l="0" t="0" r="r" b="b"/>
              <a:pathLst>
                <a:path w="11" h="51">
                  <a:moveTo>
                    <a:pt x="7" y="51"/>
                  </a:moveTo>
                  <a:lnTo>
                    <a:pt x="11" y="47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47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1" y="51"/>
                  </a:lnTo>
                  <a:lnTo>
                    <a:pt x="11" y="47"/>
                  </a:lnTo>
                  <a:lnTo>
                    <a:pt x="7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899" name="Freeform 547"/>
            <p:cNvSpPr>
              <a:spLocks/>
            </p:cNvSpPr>
            <p:nvPr/>
          </p:nvSpPr>
          <p:spPr bwMode="auto">
            <a:xfrm>
              <a:off x="2800" y="2853"/>
              <a:ext cx="133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7"/>
                </a:cxn>
                <a:cxn ang="0">
                  <a:pos x="11" y="11"/>
                </a:cxn>
                <a:cxn ang="0">
                  <a:pos x="133" y="11"/>
                </a:cxn>
                <a:cxn ang="0">
                  <a:pos x="133" y="4"/>
                </a:cxn>
                <a:cxn ang="0">
                  <a:pos x="119" y="4"/>
                </a:cxn>
                <a:cxn ang="0">
                  <a:pos x="108" y="0"/>
                </a:cxn>
                <a:cxn ang="0">
                  <a:pos x="87" y="0"/>
                </a:cxn>
                <a:cxn ang="0">
                  <a:pos x="76" y="4"/>
                </a:cxn>
                <a:cxn ang="0">
                  <a:pos x="11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4"/>
                </a:cxn>
              </a:cxnLst>
              <a:rect l="0" t="0" r="r" b="b"/>
              <a:pathLst>
                <a:path w="133" h="11">
                  <a:moveTo>
                    <a:pt x="0" y="4"/>
                  </a:moveTo>
                  <a:lnTo>
                    <a:pt x="0" y="7"/>
                  </a:lnTo>
                  <a:lnTo>
                    <a:pt x="11" y="11"/>
                  </a:lnTo>
                  <a:lnTo>
                    <a:pt x="133" y="11"/>
                  </a:lnTo>
                  <a:lnTo>
                    <a:pt x="133" y="4"/>
                  </a:lnTo>
                  <a:lnTo>
                    <a:pt x="119" y="4"/>
                  </a:lnTo>
                  <a:lnTo>
                    <a:pt x="108" y="0"/>
                  </a:lnTo>
                  <a:lnTo>
                    <a:pt x="87" y="0"/>
                  </a:lnTo>
                  <a:lnTo>
                    <a:pt x="76" y="4"/>
                  </a:lnTo>
                  <a:lnTo>
                    <a:pt x="11" y="4"/>
                  </a:lnTo>
                  <a:lnTo>
                    <a:pt x="4" y="0"/>
                  </a:lnTo>
                  <a:lnTo>
                    <a:pt x="8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0" name="Freeform 548"/>
            <p:cNvSpPr>
              <a:spLocks/>
            </p:cNvSpPr>
            <p:nvPr/>
          </p:nvSpPr>
          <p:spPr bwMode="auto">
            <a:xfrm>
              <a:off x="2782" y="2615"/>
              <a:ext cx="26" cy="242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0" y="33"/>
                </a:cxn>
                <a:cxn ang="0">
                  <a:pos x="8" y="58"/>
                </a:cxn>
                <a:cxn ang="0">
                  <a:pos x="8" y="80"/>
                </a:cxn>
                <a:cxn ang="0">
                  <a:pos x="11" y="108"/>
                </a:cxn>
                <a:cxn ang="0">
                  <a:pos x="11" y="162"/>
                </a:cxn>
                <a:cxn ang="0">
                  <a:pos x="15" y="191"/>
                </a:cxn>
                <a:cxn ang="0">
                  <a:pos x="15" y="216"/>
                </a:cxn>
                <a:cxn ang="0">
                  <a:pos x="18" y="242"/>
                </a:cxn>
                <a:cxn ang="0">
                  <a:pos x="26" y="242"/>
                </a:cxn>
                <a:cxn ang="0">
                  <a:pos x="22" y="216"/>
                </a:cxn>
                <a:cxn ang="0">
                  <a:pos x="22" y="191"/>
                </a:cxn>
                <a:cxn ang="0">
                  <a:pos x="18" y="162"/>
                </a:cxn>
                <a:cxn ang="0">
                  <a:pos x="18" y="108"/>
                </a:cxn>
                <a:cxn ang="0">
                  <a:pos x="15" y="80"/>
                </a:cxn>
                <a:cxn ang="0">
                  <a:pos x="11" y="54"/>
                </a:cxn>
                <a:cxn ang="0">
                  <a:pos x="8" y="29"/>
                </a:cxn>
                <a:cxn ang="0">
                  <a:pos x="0" y="33"/>
                </a:cxn>
                <a:cxn ang="0">
                  <a:pos x="8" y="29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8" y="33"/>
                </a:cxn>
              </a:cxnLst>
              <a:rect l="0" t="0" r="r" b="b"/>
              <a:pathLst>
                <a:path w="26" h="242">
                  <a:moveTo>
                    <a:pt x="8" y="33"/>
                  </a:moveTo>
                  <a:lnTo>
                    <a:pt x="0" y="33"/>
                  </a:lnTo>
                  <a:lnTo>
                    <a:pt x="8" y="58"/>
                  </a:lnTo>
                  <a:lnTo>
                    <a:pt x="8" y="80"/>
                  </a:lnTo>
                  <a:lnTo>
                    <a:pt x="11" y="108"/>
                  </a:lnTo>
                  <a:lnTo>
                    <a:pt x="11" y="162"/>
                  </a:lnTo>
                  <a:lnTo>
                    <a:pt x="15" y="191"/>
                  </a:lnTo>
                  <a:lnTo>
                    <a:pt x="15" y="216"/>
                  </a:lnTo>
                  <a:lnTo>
                    <a:pt x="18" y="242"/>
                  </a:lnTo>
                  <a:lnTo>
                    <a:pt x="26" y="242"/>
                  </a:lnTo>
                  <a:lnTo>
                    <a:pt x="22" y="216"/>
                  </a:lnTo>
                  <a:lnTo>
                    <a:pt x="22" y="191"/>
                  </a:lnTo>
                  <a:lnTo>
                    <a:pt x="18" y="162"/>
                  </a:lnTo>
                  <a:lnTo>
                    <a:pt x="18" y="108"/>
                  </a:lnTo>
                  <a:lnTo>
                    <a:pt x="15" y="80"/>
                  </a:lnTo>
                  <a:lnTo>
                    <a:pt x="11" y="54"/>
                  </a:lnTo>
                  <a:lnTo>
                    <a:pt x="8" y="29"/>
                  </a:lnTo>
                  <a:lnTo>
                    <a:pt x="0" y="33"/>
                  </a:lnTo>
                  <a:lnTo>
                    <a:pt x="8" y="29"/>
                  </a:lnTo>
                  <a:lnTo>
                    <a:pt x="0" y="0"/>
                  </a:lnTo>
                  <a:lnTo>
                    <a:pt x="0" y="33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1" name="Freeform 549"/>
            <p:cNvSpPr>
              <a:spLocks/>
            </p:cNvSpPr>
            <p:nvPr/>
          </p:nvSpPr>
          <p:spPr bwMode="auto">
            <a:xfrm>
              <a:off x="2782" y="2648"/>
              <a:ext cx="15" cy="212"/>
            </a:xfrm>
            <a:custGeom>
              <a:avLst/>
              <a:gdLst/>
              <a:ahLst/>
              <a:cxnLst>
                <a:cxn ang="0">
                  <a:pos x="11" y="212"/>
                </a:cxn>
                <a:cxn ang="0">
                  <a:pos x="15" y="209"/>
                </a:cxn>
                <a:cxn ang="0">
                  <a:pos x="15" y="158"/>
                </a:cxn>
                <a:cxn ang="0">
                  <a:pos x="11" y="104"/>
                </a:cxn>
                <a:cxn ang="0">
                  <a:pos x="8" y="5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50"/>
                </a:cxn>
                <a:cxn ang="0">
                  <a:pos x="8" y="104"/>
                </a:cxn>
                <a:cxn ang="0">
                  <a:pos x="8" y="209"/>
                </a:cxn>
                <a:cxn ang="0">
                  <a:pos x="11" y="205"/>
                </a:cxn>
                <a:cxn ang="0">
                  <a:pos x="11" y="212"/>
                </a:cxn>
                <a:cxn ang="0">
                  <a:pos x="15" y="212"/>
                </a:cxn>
                <a:cxn ang="0">
                  <a:pos x="15" y="209"/>
                </a:cxn>
                <a:cxn ang="0">
                  <a:pos x="11" y="212"/>
                </a:cxn>
              </a:cxnLst>
              <a:rect l="0" t="0" r="r" b="b"/>
              <a:pathLst>
                <a:path w="15" h="212">
                  <a:moveTo>
                    <a:pt x="11" y="212"/>
                  </a:moveTo>
                  <a:lnTo>
                    <a:pt x="15" y="209"/>
                  </a:lnTo>
                  <a:lnTo>
                    <a:pt x="15" y="158"/>
                  </a:lnTo>
                  <a:lnTo>
                    <a:pt x="11" y="104"/>
                  </a:lnTo>
                  <a:lnTo>
                    <a:pt x="8" y="5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0"/>
                  </a:lnTo>
                  <a:lnTo>
                    <a:pt x="8" y="104"/>
                  </a:lnTo>
                  <a:lnTo>
                    <a:pt x="8" y="209"/>
                  </a:lnTo>
                  <a:lnTo>
                    <a:pt x="11" y="205"/>
                  </a:lnTo>
                  <a:lnTo>
                    <a:pt x="11" y="212"/>
                  </a:lnTo>
                  <a:lnTo>
                    <a:pt x="15" y="212"/>
                  </a:lnTo>
                  <a:lnTo>
                    <a:pt x="15" y="209"/>
                  </a:lnTo>
                  <a:lnTo>
                    <a:pt x="11" y="2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2" name="Freeform 550"/>
            <p:cNvSpPr>
              <a:spLocks/>
            </p:cNvSpPr>
            <p:nvPr/>
          </p:nvSpPr>
          <p:spPr bwMode="auto">
            <a:xfrm>
              <a:off x="2750" y="2846"/>
              <a:ext cx="43" cy="1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7"/>
                </a:cxn>
                <a:cxn ang="0">
                  <a:pos x="43" y="14"/>
                </a:cxn>
                <a:cxn ang="0">
                  <a:pos x="43" y="7"/>
                </a:cxn>
                <a:cxn ang="0">
                  <a:pos x="4" y="0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0" y="3"/>
                </a:cxn>
              </a:cxnLst>
              <a:rect l="0" t="0" r="r" b="b"/>
              <a:pathLst>
                <a:path w="43" h="14">
                  <a:moveTo>
                    <a:pt x="0" y="3"/>
                  </a:moveTo>
                  <a:lnTo>
                    <a:pt x="4" y="7"/>
                  </a:lnTo>
                  <a:lnTo>
                    <a:pt x="43" y="14"/>
                  </a:lnTo>
                  <a:lnTo>
                    <a:pt x="43" y="7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3" name="Freeform 551"/>
            <p:cNvSpPr>
              <a:spLocks/>
            </p:cNvSpPr>
            <p:nvPr/>
          </p:nvSpPr>
          <p:spPr bwMode="auto">
            <a:xfrm>
              <a:off x="2714" y="2716"/>
              <a:ext cx="43" cy="133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4" y="7"/>
                </a:cxn>
                <a:cxn ang="0">
                  <a:pos x="11" y="22"/>
                </a:cxn>
                <a:cxn ang="0">
                  <a:pos x="18" y="36"/>
                </a:cxn>
                <a:cxn ang="0">
                  <a:pos x="22" y="54"/>
                </a:cxn>
                <a:cxn ang="0">
                  <a:pos x="25" y="69"/>
                </a:cxn>
                <a:cxn ang="0">
                  <a:pos x="29" y="83"/>
                </a:cxn>
                <a:cxn ang="0">
                  <a:pos x="32" y="101"/>
                </a:cxn>
                <a:cxn ang="0">
                  <a:pos x="36" y="115"/>
                </a:cxn>
                <a:cxn ang="0">
                  <a:pos x="36" y="133"/>
                </a:cxn>
                <a:cxn ang="0">
                  <a:pos x="43" y="133"/>
                </a:cxn>
                <a:cxn ang="0">
                  <a:pos x="43" y="115"/>
                </a:cxn>
                <a:cxn ang="0">
                  <a:pos x="40" y="101"/>
                </a:cxn>
                <a:cxn ang="0">
                  <a:pos x="36" y="83"/>
                </a:cxn>
                <a:cxn ang="0">
                  <a:pos x="32" y="69"/>
                </a:cxn>
                <a:cxn ang="0">
                  <a:pos x="29" y="51"/>
                </a:cxn>
                <a:cxn ang="0">
                  <a:pos x="22" y="36"/>
                </a:cxn>
                <a:cxn ang="0">
                  <a:pos x="18" y="18"/>
                </a:cxn>
                <a:cxn ang="0">
                  <a:pos x="11" y="4"/>
                </a:cxn>
                <a:cxn ang="0">
                  <a:pos x="7" y="11"/>
                </a:cxn>
                <a:cxn ang="0">
                  <a:pos x="11" y="4"/>
                </a:cxn>
                <a:cxn ang="0">
                  <a:pos x="0" y="0"/>
                </a:cxn>
                <a:cxn ang="0">
                  <a:pos x="4" y="7"/>
                </a:cxn>
                <a:cxn ang="0">
                  <a:pos x="11" y="4"/>
                </a:cxn>
              </a:cxnLst>
              <a:rect l="0" t="0" r="r" b="b"/>
              <a:pathLst>
                <a:path w="43" h="133">
                  <a:moveTo>
                    <a:pt x="11" y="4"/>
                  </a:moveTo>
                  <a:lnTo>
                    <a:pt x="4" y="7"/>
                  </a:lnTo>
                  <a:lnTo>
                    <a:pt x="11" y="22"/>
                  </a:lnTo>
                  <a:lnTo>
                    <a:pt x="18" y="36"/>
                  </a:lnTo>
                  <a:lnTo>
                    <a:pt x="22" y="54"/>
                  </a:lnTo>
                  <a:lnTo>
                    <a:pt x="25" y="69"/>
                  </a:lnTo>
                  <a:lnTo>
                    <a:pt x="29" y="83"/>
                  </a:lnTo>
                  <a:lnTo>
                    <a:pt x="32" y="101"/>
                  </a:lnTo>
                  <a:lnTo>
                    <a:pt x="36" y="115"/>
                  </a:lnTo>
                  <a:lnTo>
                    <a:pt x="36" y="133"/>
                  </a:lnTo>
                  <a:lnTo>
                    <a:pt x="43" y="133"/>
                  </a:lnTo>
                  <a:lnTo>
                    <a:pt x="43" y="115"/>
                  </a:lnTo>
                  <a:lnTo>
                    <a:pt x="40" y="101"/>
                  </a:lnTo>
                  <a:lnTo>
                    <a:pt x="36" y="83"/>
                  </a:lnTo>
                  <a:lnTo>
                    <a:pt x="32" y="69"/>
                  </a:lnTo>
                  <a:lnTo>
                    <a:pt x="29" y="51"/>
                  </a:lnTo>
                  <a:lnTo>
                    <a:pt x="22" y="36"/>
                  </a:lnTo>
                  <a:lnTo>
                    <a:pt x="18" y="18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11" y="4"/>
                  </a:lnTo>
                  <a:lnTo>
                    <a:pt x="0" y="0"/>
                  </a:lnTo>
                  <a:lnTo>
                    <a:pt x="4" y="7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4" name="Freeform 552"/>
            <p:cNvSpPr>
              <a:spLocks/>
            </p:cNvSpPr>
            <p:nvPr/>
          </p:nvSpPr>
          <p:spPr bwMode="auto">
            <a:xfrm>
              <a:off x="2721" y="2720"/>
              <a:ext cx="65" cy="25"/>
            </a:xfrm>
            <a:custGeom>
              <a:avLst/>
              <a:gdLst/>
              <a:ahLst/>
              <a:cxnLst>
                <a:cxn ang="0">
                  <a:pos x="58" y="14"/>
                </a:cxn>
                <a:cxn ang="0">
                  <a:pos x="58" y="11"/>
                </a:cxn>
                <a:cxn ang="0">
                  <a:pos x="51" y="14"/>
                </a:cxn>
                <a:cxn ang="0">
                  <a:pos x="33" y="14"/>
                </a:cxn>
                <a:cxn ang="0">
                  <a:pos x="25" y="11"/>
                </a:cxn>
                <a:cxn ang="0">
                  <a:pos x="18" y="7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7" y="11"/>
                </a:cxn>
                <a:cxn ang="0">
                  <a:pos x="15" y="14"/>
                </a:cxn>
                <a:cxn ang="0">
                  <a:pos x="22" y="18"/>
                </a:cxn>
                <a:cxn ang="0">
                  <a:pos x="29" y="21"/>
                </a:cxn>
                <a:cxn ang="0">
                  <a:pos x="36" y="21"/>
                </a:cxn>
                <a:cxn ang="0">
                  <a:pos x="47" y="25"/>
                </a:cxn>
                <a:cxn ang="0">
                  <a:pos x="54" y="21"/>
                </a:cxn>
                <a:cxn ang="0">
                  <a:pos x="61" y="18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65" y="14"/>
                </a:cxn>
                <a:cxn ang="0">
                  <a:pos x="58" y="14"/>
                </a:cxn>
              </a:cxnLst>
              <a:rect l="0" t="0" r="r" b="b"/>
              <a:pathLst>
                <a:path w="65" h="25">
                  <a:moveTo>
                    <a:pt x="58" y="14"/>
                  </a:moveTo>
                  <a:lnTo>
                    <a:pt x="58" y="11"/>
                  </a:lnTo>
                  <a:lnTo>
                    <a:pt x="51" y="14"/>
                  </a:lnTo>
                  <a:lnTo>
                    <a:pt x="33" y="14"/>
                  </a:lnTo>
                  <a:lnTo>
                    <a:pt x="25" y="11"/>
                  </a:lnTo>
                  <a:lnTo>
                    <a:pt x="18" y="7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7"/>
                  </a:lnTo>
                  <a:lnTo>
                    <a:pt x="7" y="11"/>
                  </a:lnTo>
                  <a:lnTo>
                    <a:pt x="15" y="14"/>
                  </a:lnTo>
                  <a:lnTo>
                    <a:pt x="22" y="18"/>
                  </a:lnTo>
                  <a:lnTo>
                    <a:pt x="29" y="21"/>
                  </a:lnTo>
                  <a:lnTo>
                    <a:pt x="36" y="21"/>
                  </a:lnTo>
                  <a:lnTo>
                    <a:pt x="47" y="25"/>
                  </a:lnTo>
                  <a:lnTo>
                    <a:pt x="54" y="21"/>
                  </a:lnTo>
                  <a:lnTo>
                    <a:pt x="61" y="18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65" y="14"/>
                  </a:lnTo>
                  <a:lnTo>
                    <a:pt x="5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5" name="Freeform 553"/>
            <p:cNvSpPr>
              <a:spLocks/>
            </p:cNvSpPr>
            <p:nvPr/>
          </p:nvSpPr>
          <p:spPr bwMode="auto">
            <a:xfrm>
              <a:off x="2775" y="2626"/>
              <a:ext cx="15" cy="10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11"/>
                </a:cxn>
                <a:cxn ang="0">
                  <a:pos x="4" y="108"/>
                </a:cxn>
                <a:cxn ang="0">
                  <a:pos x="11" y="108"/>
                </a:cxn>
                <a:cxn ang="0">
                  <a:pos x="11" y="87"/>
                </a:cxn>
                <a:cxn ang="0">
                  <a:pos x="15" y="61"/>
                </a:cxn>
                <a:cxn ang="0">
                  <a:pos x="11" y="36"/>
                </a:cxn>
                <a:cxn ang="0">
                  <a:pos x="11" y="11"/>
                </a:cxn>
                <a:cxn ang="0">
                  <a:pos x="4" y="15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4" y="11"/>
                </a:cxn>
                <a:cxn ang="0">
                  <a:pos x="7" y="7"/>
                </a:cxn>
              </a:cxnLst>
              <a:rect l="0" t="0" r="r" b="b"/>
              <a:pathLst>
                <a:path w="15" h="108">
                  <a:moveTo>
                    <a:pt x="7" y="7"/>
                  </a:moveTo>
                  <a:lnTo>
                    <a:pt x="4" y="11"/>
                  </a:lnTo>
                  <a:lnTo>
                    <a:pt x="4" y="108"/>
                  </a:lnTo>
                  <a:lnTo>
                    <a:pt x="11" y="108"/>
                  </a:lnTo>
                  <a:lnTo>
                    <a:pt x="11" y="87"/>
                  </a:lnTo>
                  <a:lnTo>
                    <a:pt x="15" y="61"/>
                  </a:lnTo>
                  <a:lnTo>
                    <a:pt x="11" y="36"/>
                  </a:lnTo>
                  <a:lnTo>
                    <a:pt x="11" y="11"/>
                  </a:lnTo>
                  <a:lnTo>
                    <a:pt x="4" y="15"/>
                  </a:lnTo>
                  <a:lnTo>
                    <a:pt x="7" y="7"/>
                  </a:lnTo>
                  <a:lnTo>
                    <a:pt x="0" y="0"/>
                  </a:lnTo>
                  <a:lnTo>
                    <a:pt x="4" y="11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6" name="Freeform 554"/>
            <p:cNvSpPr>
              <a:spLocks/>
            </p:cNvSpPr>
            <p:nvPr/>
          </p:nvSpPr>
          <p:spPr bwMode="auto">
            <a:xfrm>
              <a:off x="2779" y="2633"/>
              <a:ext cx="18" cy="22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7" y="15"/>
                </a:cxn>
                <a:cxn ang="0">
                  <a:pos x="14" y="11"/>
                </a:cxn>
                <a:cxn ang="0">
                  <a:pos x="7" y="15"/>
                </a:cxn>
                <a:cxn ang="0">
                  <a:pos x="18" y="22"/>
                </a:cxn>
                <a:cxn ang="0">
                  <a:pos x="14" y="11"/>
                </a:cxn>
                <a:cxn ang="0">
                  <a:pos x="7" y="11"/>
                </a:cxn>
              </a:cxnLst>
              <a:rect l="0" t="0" r="r" b="b"/>
              <a:pathLst>
                <a:path w="18" h="22">
                  <a:moveTo>
                    <a:pt x="7" y="11"/>
                  </a:moveTo>
                  <a:lnTo>
                    <a:pt x="11" y="8"/>
                  </a:lnTo>
                  <a:lnTo>
                    <a:pt x="3" y="0"/>
                  </a:lnTo>
                  <a:lnTo>
                    <a:pt x="0" y="8"/>
                  </a:lnTo>
                  <a:lnTo>
                    <a:pt x="7" y="15"/>
                  </a:lnTo>
                  <a:lnTo>
                    <a:pt x="14" y="11"/>
                  </a:lnTo>
                  <a:lnTo>
                    <a:pt x="7" y="15"/>
                  </a:lnTo>
                  <a:lnTo>
                    <a:pt x="18" y="22"/>
                  </a:lnTo>
                  <a:lnTo>
                    <a:pt x="14" y="11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7" name="Freeform 555"/>
            <p:cNvSpPr>
              <a:spLocks/>
            </p:cNvSpPr>
            <p:nvPr/>
          </p:nvSpPr>
          <p:spPr bwMode="auto">
            <a:xfrm>
              <a:off x="2782" y="2615"/>
              <a:ext cx="11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4" y="11"/>
                </a:cxn>
                <a:cxn ang="0">
                  <a:pos x="4" y="15"/>
                </a:cxn>
                <a:cxn ang="0">
                  <a:pos x="0" y="18"/>
                </a:cxn>
                <a:cxn ang="0">
                  <a:pos x="4" y="29"/>
                </a:cxn>
                <a:cxn ang="0">
                  <a:pos x="11" y="29"/>
                </a:cxn>
                <a:cxn ang="0">
                  <a:pos x="11" y="11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1" h="29">
                  <a:moveTo>
                    <a:pt x="0" y="0"/>
                  </a:moveTo>
                  <a:lnTo>
                    <a:pt x="0" y="4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8"/>
                  </a:lnTo>
                  <a:lnTo>
                    <a:pt x="4" y="29"/>
                  </a:lnTo>
                  <a:lnTo>
                    <a:pt x="11" y="29"/>
                  </a:lnTo>
                  <a:lnTo>
                    <a:pt x="11" y="11"/>
                  </a:lnTo>
                  <a:lnTo>
                    <a:pt x="8" y="0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8" name="Freeform 556"/>
            <p:cNvSpPr>
              <a:spLocks/>
            </p:cNvSpPr>
            <p:nvPr/>
          </p:nvSpPr>
          <p:spPr bwMode="auto">
            <a:xfrm>
              <a:off x="2782" y="2597"/>
              <a:ext cx="11" cy="22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4" y="8"/>
                </a:cxn>
                <a:cxn ang="0">
                  <a:pos x="0" y="18"/>
                </a:cxn>
                <a:cxn ang="0">
                  <a:pos x="8" y="22"/>
                </a:cxn>
                <a:cxn ang="0">
                  <a:pos x="11" y="8"/>
                </a:cxn>
                <a:cxn ang="0">
                  <a:pos x="8" y="0"/>
                </a:cxn>
                <a:cxn ang="0">
                  <a:pos x="11" y="8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8" y="11"/>
                </a:cxn>
              </a:cxnLst>
              <a:rect l="0" t="0" r="r" b="b"/>
              <a:pathLst>
                <a:path w="11" h="22">
                  <a:moveTo>
                    <a:pt x="8" y="11"/>
                  </a:moveTo>
                  <a:lnTo>
                    <a:pt x="4" y="8"/>
                  </a:lnTo>
                  <a:lnTo>
                    <a:pt x="0" y="18"/>
                  </a:lnTo>
                  <a:lnTo>
                    <a:pt x="8" y="22"/>
                  </a:lnTo>
                  <a:lnTo>
                    <a:pt x="11" y="8"/>
                  </a:lnTo>
                  <a:lnTo>
                    <a:pt x="8" y="0"/>
                  </a:lnTo>
                  <a:lnTo>
                    <a:pt x="11" y="8"/>
                  </a:lnTo>
                  <a:lnTo>
                    <a:pt x="11" y="0"/>
                  </a:lnTo>
                  <a:lnTo>
                    <a:pt x="8" y="0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09" name="Freeform 557"/>
            <p:cNvSpPr>
              <a:spLocks/>
            </p:cNvSpPr>
            <p:nvPr/>
          </p:nvSpPr>
          <p:spPr bwMode="auto">
            <a:xfrm>
              <a:off x="2782" y="2597"/>
              <a:ext cx="8" cy="1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1"/>
                </a:cxn>
                <a:cxn ang="0">
                  <a:pos x="8" y="11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4" y="11"/>
                </a:cxn>
                <a:cxn ang="0">
                  <a:pos x="0" y="8"/>
                </a:cxn>
              </a:cxnLst>
              <a:rect l="0" t="0" r="r" b="b"/>
              <a:pathLst>
                <a:path w="8" h="11">
                  <a:moveTo>
                    <a:pt x="0" y="8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8" y="0"/>
                  </a:lnTo>
                  <a:lnTo>
                    <a:pt x="4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0" name="Freeform 558"/>
            <p:cNvSpPr>
              <a:spLocks/>
            </p:cNvSpPr>
            <p:nvPr/>
          </p:nvSpPr>
          <p:spPr bwMode="auto">
            <a:xfrm>
              <a:off x="2782" y="2551"/>
              <a:ext cx="8" cy="54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0" y="7"/>
                </a:cxn>
                <a:cxn ang="0">
                  <a:pos x="0" y="54"/>
                </a:cxn>
                <a:cxn ang="0">
                  <a:pos x="8" y="54"/>
                </a:cxn>
                <a:cxn ang="0">
                  <a:pos x="8" y="7"/>
                </a:cxn>
                <a:cxn ang="0">
                  <a:pos x="0" y="10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8" y="7"/>
                </a:cxn>
              </a:cxnLst>
              <a:rect l="0" t="0" r="r" b="b"/>
              <a:pathLst>
                <a:path w="8" h="54">
                  <a:moveTo>
                    <a:pt x="8" y="7"/>
                  </a:moveTo>
                  <a:lnTo>
                    <a:pt x="0" y="7"/>
                  </a:lnTo>
                  <a:lnTo>
                    <a:pt x="0" y="54"/>
                  </a:lnTo>
                  <a:lnTo>
                    <a:pt x="8" y="54"/>
                  </a:lnTo>
                  <a:lnTo>
                    <a:pt x="8" y="7"/>
                  </a:lnTo>
                  <a:lnTo>
                    <a:pt x="0" y="10"/>
                  </a:lnTo>
                  <a:lnTo>
                    <a:pt x="8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1" name="Freeform 559"/>
            <p:cNvSpPr>
              <a:spLocks/>
            </p:cNvSpPr>
            <p:nvPr/>
          </p:nvSpPr>
          <p:spPr bwMode="auto">
            <a:xfrm>
              <a:off x="2782" y="2558"/>
              <a:ext cx="87" cy="65"/>
            </a:xfrm>
            <a:custGeom>
              <a:avLst/>
              <a:gdLst/>
              <a:ahLst/>
              <a:cxnLst>
                <a:cxn ang="0">
                  <a:pos x="83" y="54"/>
                </a:cxn>
                <a:cxn ang="0">
                  <a:pos x="87" y="54"/>
                </a:cxn>
                <a:cxn ang="0">
                  <a:pos x="72" y="54"/>
                </a:cxn>
                <a:cxn ang="0">
                  <a:pos x="65" y="50"/>
                </a:cxn>
                <a:cxn ang="0">
                  <a:pos x="54" y="43"/>
                </a:cxn>
                <a:cxn ang="0">
                  <a:pos x="44" y="36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11" y="14"/>
                </a:cxn>
                <a:cxn ang="0">
                  <a:pos x="22" y="21"/>
                </a:cxn>
                <a:cxn ang="0">
                  <a:pos x="29" y="32"/>
                </a:cxn>
                <a:cxn ang="0">
                  <a:pos x="40" y="39"/>
                </a:cxn>
                <a:cxn ang="0">
                  <a:pos x="51" y="50"/>
                </a:cxn>
                <a:cxn ang="0">
                  <a:pos x="62" y="54"/>
                </a:cxn>
                <a:cxn ang="0">
                  <a:pos x="72" y="61"/>
                </a:cxn>
                <a:cxn ang="0">
                  <a:pos x="87" y="61"/>
                </a:cxn>
                <a:cxn ang="0">
                  <a:pos x="87" y="65"/>
                </a:cxn>
                <a:cxn ang="0">
                  <a:pos x="87" y="61"/>
                </a:cxn>
                <a:cxn ang="0">
                  <a:pos x="83" y="54"/>
                </a:cxn>
              </a:cxnLst>
              <a:rect l="0" t="0" r="r" b="b"/>
              <a:pathLst>
                <a:path w="87" h="65">
                  <a:moveTo>
                    <a:pt x="83" y="54"/>
                  </a:moveTo>
                  <a:lnTo>
                    <a:pt x="87" y="54"/>
                  </a:lnTo>
                  <a:lnTo>
                    <a:pt x="72" y="54"/>
                  </a:lnTo>
                  <a:lnTo>
                    <a:pt x="65" y="50"/>
                  </a:lnTo>
                  <a:lnTo>
                    <a:pt x="54" y="43"/>
                  </a:lnTo>
                  <a:lnTo>
                    <a:pt x="44" y="36"/>
                  </a:lnTo>
                  <a:lnTo>
                    <a:pt x="8" y="0"/>
                  </a:lnTo>
                  <a:lnTo>
                    <a:pt x="0" y="3"/>
                  </a:lnTo>
                  <a:lnTo>
                    <a:pt x="11" y="14"/>
                  </a:lnTo>
                  <a:lnTo>
                    <a:pt x="22" y="21"/>
                  </a:lnTo>
                  <a:lnTo>
                    <a:pt x="29" y="32"/>
                  </a:lnTo>
                  <a:lnTo>
                    <a:pt x="40" y="39"/>
                  </a:lnTo>
                  <a:lnTo>
                    <a:pt x="51" y="50"/>
                  </a:lnTo>
                  <a:lnTo>
                    <a:pt x="62" y="54"/>
                  </a:lnTo>
                  <a:lnTo>
                    <a:pt x="72" y="61"/>
                  </a:lnTo>
                  <a:lnTo>
                    <a:pt x="87" y="61"/>
                  </a:lnTo>
                  <a:lnTo>
                    <a:pt x="87" y="65"/>
                  </a:lnTo>
                  <a:lnTo>
                    <a:pt x="87" y="61"/>
                  </a:lnTo>
                  <a:lnTo>
                    <a:pt x="83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2" name="Freeform 560"/>
            <p:cNvSpPr>
              <a:spLocks/>
            </p:cNvSpPr>
            <p:nvPr/>
          </p:nvSpPr>
          <p:spPr bwMode="auto">
            <a:xfrm>
              <a:off x="3099" y="2846"/>
              <a:ext cx="140" cy="6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40" y="7"/>
                </a:cxn>
                <a:cxn ang="0">
                  <a:pos x="140" y="25"/>
                </a:cxn>
                <a:cxn ang="0">
                  <a:pos x="130" y="25"/>
                </a:cxn>
                <a:cxn ang="0">
                  <a:pos x="122" y="29"/>
                </a:cxn>
                <a:cxn ang="0">
                  <a:pos x="115" y="32"/>
                </a:cxn>
                <a:cxn ang="0">
                  <a:pos x="104" y="36"/>
                </a:cxn>
                <a:cxn ang="0">
                  <a:pos x="97" y="36"/>
                </a:cxn>
                <a:cxn ang="0">
                  <a:pos x="86" y="39"/>
                </a:cxn>
                <a:cxn ang="0">
                  <a:pos x="79" y="39"/>
                </a:cxn>
                <a:cxn ang="0">
                  <a:pos x="68" y="43"/>
                </a:cxn>
                <a:cxn ang="0">
                  <a:pos x="61" y="47"/>
                </a:cxn>
                <a:cxn ang="0">
                  <a:pos x="50" y="47"/>
                </a:cxn>
                <a:cxn ang="0">
                  <a:pos x="43" y="50"/>
                </a:cxn>
                <a:cxn ang="0">
                  <a:pos x="36" y="54"/>
                </a:cxn>
                <a:cxn ang="0">
                  <a:pos x="29" y="57"/>
                </a:cxn>
                <a:cxn ang="0">
                  <a:pos x="18" y="61"/>
                </a:cxn>
                <a:cxn ang="0">
                  <a:pos x="11" y="65"/>
                </a:cxn>
                <a:cxn ang="0">
                  <a:pos x="4" y="68"/>
                </a:cxn>
                <a:cxn ang="0">
                  <a:pos x="0" y="57"/>
                </a:cxn>
                <a:cxn ang="0">
                  <a:pos x="0" y="47"/>
                </a:cxn>
                <a:cxn ang="0">
                  <a:pos x="7" y="39"/>
                </a:cxn>
                <a:cxn ang="0">
                  <a:pos x="11" y="32"/>
                </a:cxn>
                <a:cxn ang="0">
                  <a:pos x="18" y="29"/>
                </a:cxn>
                <a:cxn ang="0">
                  <a:pos x="29" y="25"/>
                </a:cxn>
                <a:cxn ang="0">
                  <a:pos x="36" y="21"/>
                </a:cxn>
                <a:cxn ang="0">
                  <a:pos x="47" y="18"/>
                </a:cxn>
                <a:cxn ang="0">
                  <a:pos x="50" y="14"/>
                </a:cxn>
                <a:cxn ang="0">
                  <a:pos x="58" y="14"/>
                </a:cxn>
                <a:cxn ang="0">
                  <a:pos x="65" y="11"/>
                </a:cxn>
                <a:cxn ang="0">
                  <a:pos x="76" y="11"/>
                </a:cxn>
                <a:cxn ang="0">
                  <a:pos x="83" y="7"/>
                </a:cxn>
                <a:cxn ang="0">
                  <a:pos x="101" y="7"/>
                </a:cxn>
                <a:cxn ang="0">
                  <a:pos x="108" y="3"/>
                </a:cxn>
                <a:cxn ang="0">
                  <a:pos x="115" y="3"/>
                </a:cxn>
                <a:cxn ang="0">
                  <a:pos x="122" y="0"/>
                </a:cxn>
                <a:cxn ang="0">
                  <a:pos x="137" y="0"/>
                </a:cxn>
              </a:cxnLst>
              <a:rect l="0" t="0" r="r" b="b"/>
              <a:pathLst>
                <a:path w="140" h="68">
                  <a:moveTo>
                    <a:pt x="137" y="0"/>
                  </a:moveTo>
                  <a:lnTo>
                    <a:pt x="140" y="7"/>
                  </a:lnTo>
                  <a:lnTo>
                    <a:pt x="140" y="25"/>
                  </a:lnTo>
                  <a:lnTo>
                    <a:pt x="130" y="25"/>
                  </a:lnTo>
                  <a:lnTo>
                    <a:pt x="122" y="29"/>
                  </a:lnTo>
                  <a:lnTo>
                    <a:pt x="115" y="32"/>
                  </a:lnTo>
                  <a:lnTo>
                    <a:pt x="104" y="36"/>
                  </a:lnTo>
                  <a:lnTo>
                    <a:pt x="97" y="36"/>
                  </a:lnTo>
                  <a:lnTo>
                    <a:pt x="86" y="39"/>
                  </a:lnTo>
                  <a:lnTo>
                    <a:pt x="79" y="39"/>
                  </a:lnTo>
                  <a:lnTo>
                    <a:pt x="68" y="43"/>
                  </a:lnTo>
                  <a:lnTo>
                    <a:pt x="61" y="47"/>
                  </a:lnTo>
                  <a:lnTo>
                    <a:pt x="50" y="47"/>
                  </a:lnTo>
                  <a:lnTo>
                    <a:pt x="43" y="50"/>
                  </a:lnTo>
                  <a:lnTo>
                    <a:pt x="36" y="54"/>
                  </a:lnTo>
                  <a:lnTo>
                    <a:pt x="29" y="57"/>
                  </a:lnTo>
                  <a:lnTo>
                    <a:pt x="18" y="61"/>
                  </a:lnTo>
                  <a:lnTo>
                    <a:pt x="11" y="65"/>
                  </a:lnTo>
                  <a:lnTo>
                    <a:pt x="4" y="68"/>
                  </a:lnTo>
                  <a:lnTo>
                    <a:pt x="0" y="57"/>
                  </a:lnTo>
                  <a:lnTo>
                    <a:pt x="0" y="47"/>
                  </a:lnTo>
                  <a:lnTo>
                    <a:pt x="7" y="39"/>
                  </a:lnTo>
                  <a:lnTo>
                    <a:pt x="11" y="32"/>
                  </a:lnTo>
                  <a:lnTo>
                    <a:pt x="18" y="29"/>
                  </a:lnTo>
                  <a:lnTo>
                    <a:pt x="29" y="25"/>
                  </a:lnTo>
                  <a:lnTo>
                    <a:pt x="36" y="21"/>
                  </a:lnTo>
                  <a:lnTo>
                    <a:pt x="47" y="18"/>
                  </a:lnTo>
                  <a:lnTo>
                    <a:pt x="50" y="14"/>
                  </a:lnTo>
                  <a:lnTo>
                    <a:pt x="58" y="14"/>
                  </a:lnTo>
                  <a:lnTo>
                    <a:pt x="65" y="11"/>
                  </a:lnTo>
                  <a:lnTo>
                    <a:pt x="76" y="11"/>
                  </a:lnTo>
                  <a:lnTo>
                    <a:pt x="83" y="7"/>
                  </a:lnTo>
                  <a:lnTo>
                    <a:pt x="101" y="7"/>
                  </a:lnTo>
                  <a:lnTo>
                    <a:pt x="108" y="3"/>
                  </a:lnTo>
                  <a:lnTo>
                    <a:pt x="115" y="3"/>
                  </a:lnTo>
                  <a:lnTo>
                    <a:pt x="122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3" name="Freeform 561"/>
            <p:cNvSpPr>
              <a:spLocks/>
            </p:cNvSpPr>
            <p:nvPr/>
          </p:nvSpPr>
          <p:spPr bwMode="auto">
            <a:xfrm>
              <a:off x="3232" y="2846"/>
              <a:ext cx="11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1" y="25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4" y="7"/>
                </a:cxn>
                <a:cxn ang="0">
                  <a:pos x="4" y="25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5"/>
                </a:cxn>
                <a:cxn ang="0">
                  <a:pos x="7" y="25"/>
                </a:cxn>
              </a:cxnLst>
              <a:rect l="0" t="0" r="r" b="b"/>
              <a:pathLst>
                <a:path w="11" h="25">
                  <a:moveTo>
                    <a:pt x="7" y="25"/>
                  </a:moveTo>
                  <a:lnTo>
                    <a:pt x="11" y="25"/>
                  </a:lnTo>
                  <a:lnTo>
                    <a:pt x="11" y="3"/>
                  </a:lnTo>
                  <a:lnTo>
                    <a:pt x="7" y="0"/>
                  </a:lnTo>
                  <a:lnTo>
                    <a:pt x="0" y="3"/>
                  </a:lnTo>
                  <a:lnTo>
                    <a:pt x="4" y="7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4" name="Freeform 562"/>
            <p:cNvSpPr>
              <a:spLocks/>
            </p:cNvSpPr>
            <p:nvPr/>
          </p:nvSpPr>
          <p:spPr bwMode="auto">
            <a:xfrm>
              <a:off x="3099" y="2867"/>
              <a:ext cx="140" cy="5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4" y="51"/>
                </a:cxn>
                <a:cxn ang="0">
                  <a:pos x="11" y="47"/>
                </a:cxn>
                <a:cxn ang="0">
                  <a:pos x="22" y="44"/>
                </a:cxn>
                <a:cxn ang="0">
                  <a:pos x="29" y="40"/>
                </a:cxn>
                <a:cxn ang="0">
                  <a:pos x="36" y="36"/>
                </a:cxn>
                <a:cxn ang="0">
                  <a:pos x="43" y="33"/>
                </a:cxn>
                <a:cxn ang="0">
                  <a:pos x="54" y="29"/>
                </a:cxn>
                <a:cxn ang="0">
                  <a:pos x="61" y="29"/>
                </a:cxn>
                <a:cxn ang="0">
                  <a:pos x="72" y="26"/>
                </a:cxn>
                <a:cxn ang="0">
                  <a:pos x="79" y="22"/>
                </a:cxn>
                <a:cxn ang="0">
                  <a:pos x="86" y="22"/>
                </a:cxn>
                <a:cxn ang="0">
                  <a:pos x="97" y="18"/>
                </a:cxn>
                <a:cxn ang="0">
                  <a:pos x="108" y="18"/>
                </a:cxn>
                <a:cxn ang="0">
                  <a:pos x="115" y="15"/>
                </a:cxn>
                <a:cxn ang="0">
                  <a:pos x="122" y="11"/>
                </a:cxn>
                <a:cxn ang="0">
                  <a:pos x="133" y="8"/>
                </a:cxn>
                <a:cxn ang="0">
                  <a:pos x="140" y="4"/>
                </a:cxn>
                <a:cxn ang="0">
                  <a:pos x="137" y="0"/>
                </a:cxn>
                <a:cxn ang="0">
                  <a:pos x="130" y="4"/>
                </a:cxn>
                <a:cxn ang="0">
                  <a:pos x="122" y="4"/>
                </a:cxn>
                <a:cxn ang="0">
                  <a:pos x="112" y="8"/>
                </a:cxn>
                <a:cxn ang="0">
                  <a:pos x="104" y="11"/>
                </a:cxn>
                <a:cxn ang="0">
                  <a:pos x="97" y="11"/>
                </a:cxn>
                <a:cxn ang="0">
                  <a:pos x="86" y="15"/>
                </a:cxn>
                <a:cxn ang="0">
                  <a:pos x="79" y="15"/>
                </a:cxn>
                <a:cxn ang="0">
                  <a:pos x="68" y="18"/>
                </a:cxn>
                <a:cxn ang="0">
                  <a:pos x="61" y="22"/>
                </a:cxn>
                <a:cxn ang="0">
                  <a:pos x="50" y="22"/>
                </a:cxn>
                <a:cxn ang="0">
                  <a:pos x="43" y="26"/>
                </a:cxn>
                <a:cxn ang="0">
                  <a:pos x="32" y="29"/>
                </a:cxn>
                <a:cxn ang="0">
                  <a:pos x="25" y="33"/>
                </a:cxn>
                <a:cxn ang="0">
                  <a:pos x="18" y="36"/>
                </a:cxn>
                <a:cxn ang="0">
                  <a:pos x="7" y="40"/>
                </a:cxn>
                <a:cxn ang="0">
                  <a:pos x="0" y="44"/>
                </a:cxn>
                <a:cxn ang="0">
                  <a:pos x="7" y="47"/>
                </a:cxn>
                <a:cxn ang="0">
                  <a:pos x="0" y="47"/>
                </a:cxn>
                <a:cxn ang="0">
                  <a:pos x="0" y="54"/>
                </a:cxn>
                <a:cxn ang="0">
                  <a:pos x="4" y="51"/>
                </a:cxn>
                <a:cxn ang="0">
                  <a:pos x="0" y="47"/>
                </a:cxn>
              </a:cxnLst>
              <a:rect l="0" t="0" r="r" b="b"/>
              <a:pathLst>
                <a:path w="140" h="54">
                  <a:moveTo>
                    <a:pt x="0" y="47"/>
                  </a:moveTo>
                  <a:lnTo>
                    <a:pt x="4" y="51"/>
                  </a:lnTo>
                  <a:lnTo>
                    <a:pt x="11" y="47"/>
                  </a:lnTo>
                  <a:lnTo>
                    <a:pt x="22" y="44"/>
                  </a:lnTo>
                  <a:lnTo>
                    <a:pt x="29" y="40"/>
                  </a:lnTo>
                  <a:lnTo>
                    <a:pt x="36" y="36"/>
                  </a:lnTo>
                  <a:lnTo>
                    <a:pt x="43" y="33"/>
                  </a:lnTo>
                  <a:lnTo>
                    <a:pt x="54" y="29"/>
                  </a:lnTo>
                  <a:lnTo>
                    <a:pt x="61" y="29"/>
                  </a:lnTo>
                  <a:lnTo>
                    <a:pt x="72" y="26"/>
                  </a:lnTo>
                  <a:lnTo>
                    <a:pt x="79" y="22"/>
                  </a:lnTo>
                  <a:lnTo>
                    <a:pt x="86" y="22"/>
                  </a:lnTo>
                  <a:lnTo>
                    <a:pt x="97" y="18"/>
                  </a:lnTo>
                  <a:lnTo>
                    <a:pt x="108" y="18"/>
                  </a:lnTo>
                  <a:lnTo>
                    <a:pt x="115" y="15"/>
                  </a:lnTo>
                  <a:lnTo>
                    <a:pt x="122" y="11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37" y="0"/>
                  </a:lnTo>
                  <a:lnTo>
                    <a:pt x="130" y="4"/>
                  </a:lnTo>
                  <a:lnTo>
                    <a:pt x="122" y="4"/>
                  </a:lnTo>
                  <a:lnTo>
                    <a:pt x="112" y="8"/>
                  </a:lnTo>
                  <a:lnTo>
                    <a:pt x="104" y="11"/>
                  </a:lnTo>
                  <a:lnTo>
                    <a:pt x="97" y="11"/>
                  </a:lnTo>
                  <a:lnTo>
                    <a:pt x="86" y="15"/>
                  </a:lnTo>
                  <a:lnTo>
                    <a:pt x="79" y="15"/>
                  </a:lnTo>
                  <a:lnTo>
                    <a:pt x="68" y="18"/>
                  </a:lnTo>
                  <a:lnTo>
                    <a:pt x="61" y="22"/>
                  </a:lnTo>
                  <a:lnTo>
                    <a:pt x="50" y="22"/>
                  </a:lnTo>
                  <a:lnTo>
                    <a:pt x="43" y="26"/>
                  </a:lnTo>
                  <a:lnTo>
                    <a:pt x="32" y="29"/>
                  </a:lnTo>
                  <a:lnTo>
                    <a:pt x="25" y="33"/>
                  </a:lnTo>
                  <a:lnTo>
                    <a:pt x="18" y="36"/>
                  </a:lnTo>
                  <a:lnTo>
                    <a:pt x="7" y="40"/>
                  </a:lnTo>
                  <a:lnTo>
                    <a:pt x="0" y="44"/>
                  </a:lnTo>
                  <a:lnTo>
                    <a:pt x="7" y="47"/>
                  </a:lnTo>
                  <a:lnTo>
                    <a:pt x="0" y="47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5" name="Freeform 563"/>
            <p:cNvSpPr>
              <a:spLocks/>
            </p:cNvSpPr>
            <p:nvPr/>
          </p:nvSpPr>
          <p:spPr bwMode="auto">
            <a:xfrm>
              <a:off x="3095" y="2860"/>
              <a:ext cx="51" cy="54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47" y="0"/>
                </a:cxn>
                <a:cxn ang="0">
                  <a:pos x="40" y="4"/>
                </a:cxn>
                <a:cxn ang="0">
                  <a:pos x="33" y="7"/>
                </a:cxn>
                <a:cxn ang="0">
                  <a:pos x="22" y="11"/>
                </a:cxn>
                <a:cxn ang="0">
                  <a:pos x="11" y="15"/>
                </a:cxn>
                <a:cxn ang="0">
                  <a:pos x="8" y="22"/>
                </a:cxn>
                <a:cxn ang="0">
                  <a:pos x="0" y="33"/>
                </a:cxn>
                <a:cxn ang="0">
                  <a:pos x="0" y="43"/>
                </a:cxn>
                <a:cxn ang="0">
                  <a:pos x="4" y="54"/>
                </a:cxn>
                <a:cxn ang="0">
                  <a:pos x="11" y="54"/>
                </a:cxn>
                <a:cxn ang="0">
                  <a:pos x="8" y="43"/>
                </a:cxn>
                <a:cxn ang="0">
                  <a:pos x="8" y="33"/>
                </a:cxn>
                <a:cxn ang="0">
                  <a:pos x="11" y="25"/>
                </a:cxn>
                <a:cxn ang="0">
                  <a:pos x="18" y="22"/>
                </a:cxn>
                <a:cxn ang="0">
                  <a:pos x="26" y="18"/>
                </a:cxn>
                <a:cxn ang="0">
                  <a:pos x="33" y="11"/>
                </a:cxn>
                <a:cxn ang="0">
                  <a:pos x="44" y="11"/>
                </a:cxn>
                <a:cxn ang="0">
                  <a:pos x="51" y="7"/>
                </a:cxn>
                <a:cxn ang="0">
                  <a:pos x="51" y="0"/>
                </a:cxn>
                <a:cxn ang="0">
                  <a:pos x="47" y="0"/>
                </a:cxn>
                <a:cxn ang="0">
                  <a:pos x="51" y="0"/>
                </a:cxn>
              </a:cxnLst>
              <a:rect l="0" t="0" r="r" b="b"/>
              <a:pathLst>
                <a:path w="51" h="54">
                  <a:moveTo>
                    <a:pt x="51" y="0"/>
                  </a:moveTo>
                  <a:lnTo>
                    <a:pt x="47" y="0"/>
                  </a:lnTo>
                  <a:lnTo>
                    <a:pt x="40" y="4"/>
                  </a:lnTo>
                  <a:lnTo>
                    <a:pt x="33" y="7"/>
                  </a:lnTo>
                  <a:lnTo>
                    <a:pt x="22" y="11"/>
                  </a:lnTo>
                  <a:lnTo>
                    <a:pt x="11" y="15"/>
                  </a:lnTo>
                  <a:lnTo>
                    <a:pt x="8" y="22"/>
                  </a:lnTo>
                  <a:lnTo>
                    <a:pt x="0" y="33"/>
                  </a:lnTo>
                  <a:lnTo>
                    <a:pt x="0" y="43"/>
                  </a:lnTo>
                  <a:lnTo>
                    <a:pt x="4" y="54"/>
                  </a:lnTo>
                  <a:lnTo>
                    <a:pt x="11" y="54"/>
                  </a:lnTo>
                  <a:lnTo>
                    <a:pt x="8" y="43"/>
                  </a:lnTo>
                  <a:lnTo>
                    <a:pt x="8" y="33"/>
                  </a:lnTo>
                  <a:lnTo>
                    <a:pt x="11" y="25"/>
                  </a:lnTo>
                  <a:lnTo>
                    <a:pt x="18" y="22"/>
                  </a:lnTo>
                  <a:lnTo>
                    <a:pt x="26" y="18"/>
                  </a:lnTo>
                  <a:lnTo>
                    <a:pt x="33" y="11"/>
                  </a:lnTo>
                  <a:lnTo>
                    <a:pt x="44" y="11"/>
                  </a:lnTo>
                  <a:lnTo>
                    <a:pt x="51" y="7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6" name="Freeform 564"/>
            <p:cNvSpPr>
              <a:spLocks/>
            </p:cNvSpPr>
            <p:nvPr/>
          </p:nvSpPr>
          <p:spPr bwMode="auto">
            <a:xfrm>
              <a:off x="3146" y="2849"/>
              <a:ext cx="50" cy="18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29" y="0"/>
                </a:cxn>
                <a:cxn ang="0">
                  <a:pos x="21" y="4"/>
                </a:cxn>
                <a:cxn ang="0">
                  <a:pos x="18" y="4"/>
                </a:cxn>
                <a:cxn ang="0">
                  <a:pos x="11" y="8"/>
                </a:cxn>
                <a:cxn ang="0">
                  <a:pos x="3" y="8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3" y="15"/>
                </a:cxn>
                <a:cxn ang="0">
                  <a:pos x="11" y="15"/>
                </a:cxn>
                <a:cxn ang="0">
                  <a:pos x="18" y="11"/>
                </a:cxn>
                <a:cxn ang="0">
                  <a:pos x="32" y="11"/>
                </a:cxn>
                <a:cxn ang="0">
                  <a:pos x="36" y="8"/>
                </a:cxn>
                <a:cxn ang="0">
                  <a:pos x="50" y="8"/>
                </a:cxn>
                <a:cxn ang="0">
                  <a:pos x="50" y="0"/>
                </a:cxn>
              </a:cxnLst>
              <a:rect l="0" t="0" r="r" b="b"/>
              <a:pathLst>
                <a:path w="50" h="18">
                  <a:moveTo>
                    <a:pt x="50" y="0"/>
                  </a:moveTo>
                  <a:lnTo>
                    <a:pt x="29" y="0"/>
                  </a:lnTo>
                  <a:lnTo>
                    <a:pt x="21" y="4"/>
                  </a:lnTo>
                  <a:lnTo>
                    <a:pt x="18" y="4"/>
                  </a:lnTo>
                  <a:lnTo>
                    <a:pt x="11" y="8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3" y="15"/>
                  </a:lnTo>
                  <a:lnTo>
                    <a:pt x="11" y="15"/>
                  </a:lnTo>
                  <a:lnTo>
                    <a:pt x="18" y="11"/>
                  </a:lnTo>
                  <a:lnTo>
                    <a:pt x="32" y="11"/>
                  </a:lnTo>
                  <a:lnTo>
                    <a:pt x="36" y="8"/>
                  </a:lnTo>
                  <a:lnTo>
                    <a:pt x="50" y="8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7" name="Freeform 565"/>
            <p:cNvSpPr>
              <a:spLocks/>
            </p:cNvSpPr>
            <p:nvPr/>
          </p:nvSpPr>
          <p:spPr bwMode="auto">
            <a:xfrm>
              <a:off x="3196" y="2842"/>
              <a:ext cx="43" cy="15"/>
            </a:xfrm>
            <a:custGeom>
              <a:avLst/>
              <a:gdLst/>
              <a:ahLst/>
              <a:cxnLst>
                <a:cxn ang="0">
                  <a:pos x="43" y="4"/>
                </a:cxn>
                <a:cxn ang="0">
                  <a:pos x="40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5" y="4"/>
                </a:cxn>
                <a:cxn ang="0">
                  <a:pos x="11" y="7"/>
                </a:cxn>
                <a:cxn ang="0">
                  <a:pos x="0" y="7"/>
                </a:cxn>
                <a:cxn ang="0">
                  <a:pos x="0" y="15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8" y="11"/>
                </a:cxn>
                <a:cxn ang="0">
                  <a:pos x="25" y="7"/>
                </a:cxn>
                <a:cxn ang="0">
                  <a:pos x="40" y="7"/>
                </a:cxn>
                <a:cxn ang="0">
                  <a:pos x="36" y="7"/>
                </a:cxn>
                <a:cxn ang="0">
                  <a:pos x="43" y="4"/>
                </a:cxn>
                <a:cxn ang="0">
                  <a:pos x="43" y="0"/>
                </a:cxn>
                <a:cxn ang="0">
                  <a:pos x="40" y="0"/>
                </a:cxn>
                <a:cxn ang="0">
                  <a:pos x="43" y="4"/>
                </a:cxn>
              </a:cxnLst>
              <a:rect l="0" t="0" r="r" b="b"/>
              <a:pathLst>
                <a:path w="43" h="15">
                  <a:moveTo>
                    <a:pt x="43" y="4"/>
                  </a:moveTo>
                  <a:lnTo>
                    <a:pt x="40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0" y="7"/>
                  </a:lnTo>
                  <a:lnTo>
                    <a:pt x="0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8" y="11"/>
                  </a:lnTo>
                  <a:lnTo>
                    <a:pt x="25" y="7"/>
                  </a:lnTo>
                  <a:lnTo>
                    <a:pt x="40" y="7"/>
                  </a:lnTo>
                  <a:lnTo>
                    <a:pt x="36" y="7"/>
                  </a:lnTo>
                  <a:lnTo>
                    <a:pt x="43" y="4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4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8" name="Freeform 566"/>
            <p:cNvSpPr>
              <a:spLocks/>
            </p:cNvSpPr>
            <p:nvPr/>
          </p:nvSpPr>
          <p:spPr bwMode="auto">
            <a:xfrm>
              <a:off x="2754" y="2867"/>
              <a:ext cx="39" cy="1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4"/>
                </a:cxn>
                <a:cxn ang="0">
                  <a:pos x="14" y="4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2" y="4"/>
                </a:cxn>
                <a:cxn ang="0">
                  <a:pos x="36" y="4"/>
                </a:cxn>
                <a:cxn ang="0">
                  <a:pos x="39" y="8"/>
                </a:cxn>
                <a:cxn ang="0">
                  <a:pos x="39" y="15"/>
                </a:cxn>
                <a:cxn ang="0">
                  <a:pos x="36" y="11"/>
                </a:cxn>
                <a:cxn ang="0">
                  <a:pos x="21" y="11"/>
                </a:cxn>
                <a:cxn ang="0">
                  <a:pos x="18" y="8"/>
                </a:cxn>
                <a:cxn ang="0">
                  <a:pos x="10" y="8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0"/>
                </a:cxn>
              </a:cxnLst>
              <a:rect l="0" t="0" r="r" b="b"/>
              <a:pathLst>
                <a:path w="39" h="15">
                  <a:moveTo>
                    <a:pt x="3" y="0"/>
                  </a:moveTo>
                  <a:lnTo>
                    <a:pt x="3" y="4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2" y="4"/>
                  </a:lnTo>
                  <a:lnTo>
                    <a:pt x="36" y="4"/>
                  </a:lnTo>
                  <a:lnTo>
                    <a:pt x="39" y="8"/>
                  </a:lnTo>
                  <a:lnTo>
                    <a:pt x="39" y="15"/>
                  </a:lnTo>
                  <a:lnTo>
                    <a:pt x="36" y="11"/>
                  </a:lnTo>
                  <a:lnTo>
                    <a:pt x="21" y="11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19" name="Freeform 567"/>
            <p:cNvSpPr>
              <a:spLocks/>
            </p:cNvSpPr>
            <p:nvPr/>
          </p:nvSpPr>
          <p:spPr bwMode="auto">
            <a:xfrm>
              <a:off x="2750" y="2867"/>
              <a:ext cx="11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11" h="8">
                  <a:moveTo>
                    <a:pt x="7" y="0"/>
                  </a:moveTo>
                  <a:lnTo>
                    <a:pt x="11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7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0" name="Freeform 568"/>
            <p:cNvSpPr>
              <a:spLocks/>
            </p:cNvSpPr>
            <p:nvPr/>
          </p:nvSpPr>
          <p:spPr bwMode="auto">
            <a:xfrm>
              <a:off x="2757" y="2864"/>
              <a:ext cx="36" cy="11"/>
            </a:xfrm>
            <a:custGeom>
              <a:avLst/>
              <a:gdLst/>
              <a:ahLst/>
              <a:cxnLst>
                <a:cxn ang="0">
                  <a:pos x="33" y="3"/>
                </a:cxn>
                <a:cxn ang="0">
                  <a:pos x="36" y="7"/>
                </a:cxn>
                <a:cxn ang="0">
                  <a:pos x="33" y="3"/>
                </a:cxn>
                <a:cxn ang="0">
                  <a:pos x="25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0" y="3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11" y="7"/>
                </a:cxn>
                <a:cxn ang="0">
                  <a:pos x="29" y="7"/>
                </a:cxn>
                <a:cxn ang="0">
                  <a:pos x="33" y="11"/>
                </a:cxn>
                <a:cxn ang="0">
                  <a:pos x="33" y="3"/>
                </a:cxn>
              </a:cxnLst>
              <a:rect l="0" t="0" r="r" b="b"/>
              <a:pathLst>
                <a:path w="36" h="11">
                  <a:moveTo>
                    <a:pt x="33" y="3"/>
                  </a:moveTo>
                  <a:lnTo>
                    <a:pt x="36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0" y="3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29" y="7"/>
                  </a:lnTo>
                  <a:lnTo>
                    <a:pt x="33" y="11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1" name="Freeform 569"/>
            <p:cNvSpPr>
              <a:spLocks/>
            </p:cNvSpPr>
            <p:nvPr/>
          </p:nvSpPr>
          <p:spPr bwMode="auto">
            <a:xfrm>
              <a:off x="2790" y="2867"/>
              <a:ext cx="10" cy="22"/>
            </a:xfrm>
            <a:custGeom>
              <a:avLst/>
              <a:gdLst/>
              <a:ahLst/>
              <a:cxnLst>
                <a:cxn ang="0">
                  <a:pos x="3" y="18"/>
                </a:cxn>
                <a:cxn ang="0">
                  <a:pos x="7" y="15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" y="11"/>
                </a:cxn>
                <a:cxn ang="0">
                  <a:pos x="3" y="18"/>
                </a:cxn>
                <a:cxn ang="0">
                  <a:pos x="10" y="22"/>
                </a:cxn>
                <a:cxn ang="0">
                  <a:pos x="7" y="15"/>
                </a:cxn>
                <a:cxn ang="0">
                  <a:pos x="3" y="18"/>
                </a:cxn>
              </a:cxnLst>
              <a:rect l="0" t="0" r="r" b="b"/>
              <a:pathLst>
                <a:path w="10" h="22">
                  <a:moveTo>
                    <a:pt x="3" y="18"/>
                  </a:moveTo>
                  <a:lnTo>
                    <a:pt x="7" y="15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8"/>
                  </a:lnTo>
                  <a:lnTo>
                    <a:pt x="10" y="22"/>
                  </a:lnTo>
                  <a:lnTo>
                    <a:pt x="7" y="15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2" name="Freeform 570"/>
            <p:cNvSpPr>
              <a:spLocks/>
            </p:cNvSpPr>
            <p:nvPr/>
          </p:nvSpPr>
          <p:spPr bwMode="auto">
            <a:xfrm>
              <a:off x="2750" y="2864"/>
              <a:ext cx="43" cy="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7" y="11"/>
                </a:cxn>
                <a:cxn ang="0">
                  <a:pos x="14" y="14"/>
                </a:cxn>
                <a:cxn ang="0">
                  <a:pos x="22" y="14"/>
                </a:cxn>
                <a:cxn ang="0">
                  <a:pos x="25" y="18"/>
                </a:cxn>
                <a:cxn ang="0">
                  <a:pos x="36" y="18"/>
                </a:cxn>
                <a:cxn ang="0">
                  <a:pos x="43" y="21"/>
                </a:cxn>
                <a:cxn ang="0">
                  <a:pos x="43" y="14"/>
                </a:cxn>
                <a:cxn ang="0">
                  <a:pos x="40" y="11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1" y="7"/>
                </a:cxn>
                <a:cxn ang="0">
                  <a:pos x="11" y="3"/>
                </a:cxn>
                <a:cxn ang="0">
                  <a:pos x="7" y="3"/>
                </a:cxn>
                <a:cxn ang="0">
                  <a:pos x="4" y="7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0"/>
                </a:cxn>
              </a:cxnLst>
              <a:rect l="0" t="0" r="r" b="b"/>
              <a:pathLst>
                <a:path w="43" h="21">
                  <a:moveTo>
                    <a:pt x="4" y="0"/>
                  </a:moveTo>
                  <a:lnTo>
                    <a:pt x="0" y="7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14" y="14"/>
                  </a:lnTo>
                  <a:lnTo>
                    <a:pt x="22" y="14"/>
                  </a:lnTo>
                  <a:lnTo>
                    <a:pt x="25" y="18"/>
                  </a:lnTo>
                  <a:lnTo>
                    <a:pt x="36" y="18"/>
                  </a:lnTo>
                  <a:lnTo>
                    <a:pt x="43" y="21"/>
                  </a:lnTo>
                  <a:lnTo>
                    <a:pt x="43" y="14"/>
                  </a:lnTo>
                  <a:lnTo>
                    <a:pt x="40" y="11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1" y="7"/>
                  </a:lnTo>
                  <a:lnTo>
                    <a:pt x="11" y="3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3" name="Freeform 571"/>
            <p:cNvSpPr>
              <a:spLocks/>
            </p:cNvSpPr>
            <p:nvPr/>
          </p:nvSpPr>
          <p:spPr bwMode="auto">
            <a:xfrm>
              <a:off x="2754" y="2864"/>
              <a:ext cx="10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7" y="7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7" y="7"/>
                </a:cxn>
              </a:cxnLst>
              <a:rect l="0" t="0" r="r" b="b"/>
              <a:pathLst>
                <a:path w="10" h="7">
                  <a:moveTo>
                    <a:pt x="7" y="7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7" y="7"/>
                  </a:lnTo>
                  <a:lnTo>
                    <a:pt x="10" y="0"/>
                  </a:lnTo>
                  <a:lnTo>
                    <a:pt x="3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4" name="Freeform 572"/>
            <p:cNvSpPr>
              <a:spLocks/>
            </p:cNvSpPr>
            <p:nvPr/>
          </p:nvSpPr>
          <p:spPr bwMode="auto">
            <a:xfrm>
              <a:off x="2800" y="2871"/>
              <a:ext cx="137" cy="3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7" y="25"/>
                </a:cxn>
                <a:cxn ang="0">
                  <a:pos x="133" y="32"/>
                </a:cxn>
                <a:cxn ang="0">
                  <a:pos x="130" y="36"/>
                </a:cxn>
                <a:cxn ang="0">
                  <a:pos x="108" y="36"/>
                </a:cxn>
                <a:cxn ang="0">
                  <a:pos x="105" y="32"/>
                </a:cxn>
                <a:cxn ang="0">
                  <a:pos x="90" y="32"/>
                </a:cxn>
                <a:cxn ang="0">
                  <a:pos x="80" y="29"/>
                </a:cxn>
                <a:cxn ang="0">
                  <a:pos x="69" y="29"/>
                </a:cxn>
                <a:cxn ang="0">
                  <a:pos x="58" y="25"/>
                </a:cxn>
                <a:cxn ang="0">
                  <a:pos x="44" y="25"/>
                </a:cxn>
                <a:cxn ang="0">
                  <a:pos x="36" y="22"/>
                </a:cxn>
                <a:cxn ang="0">
                  <a:pos x="22" y="22"/>
                </a:cxn>
                <a:cxn ang="0">
                  <a:pos x="15" y="18"/>
                </a:cxn>
                <a:cxn ang="0">
                  <a:pos x="11" y="18"/>
                </a:cxn>
                <a:cxn ang="0">
                  <a:pos x="4" y="14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51" y="4"/>
                </a:cxn>
                <a:cxn ang="0">
                  <a:pos x="58" y="0"/>
                </a:cxn>
                <a:cxn ang="0">
                  <a:pos x="137" y="0"/>
                </a:cxn>
              </a:cxnLst>
              <a:rect l="0" t="0" r="r" b="b"/>
              <a:pathLst>
                <a:path w="137" h="36">
                  <a:moveTo>
                    <a:pt x="137" y="0"/>
                  </a:moveTo>
                  <a:lnTo>
                    <a:pt x="137" y="25"/>
                  </a:lnTo>
                  <a:lnTo>
                    <a:pt x="133" y="32"/>
                  </a:lnTo>
                  <a:lnTo>
                    <a:pt x="130" y="36"/>
                  </a:lnTo>
                  <a:lnTo>
                    <a:pt x="108" y="36"/>
                  </a:lnTo>
                  <a:lnTo>
                    <a:pt x="105" y="32"/>
                  </a:lnTo>
                  <a:lnTo>
                    <a:pt x="90" y="32"/>
                  </a:lnTo>
                  <a:lnTo>
                    <a:pt x="80" y="29"/>
                  </a:lnTo>
                  <a:lnTo>
                    <a:pt x="69" y="29"/>
                  </a:lnTo>
                  <a:lnTo>
                    <a:pt x="58" y="25"/>
                  </a:lnTo>
                  <a:lnTo>
                    <a:pt x="44" y="25"/>
                  </a:lnTo>
                  <a:lnTo>
                    <a:pt x="36" y="22"/>
                  </a:lnTo>
                  <a:lnTo>
                    <a:pt x="22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4" y="14"/>
                  </a:lnTo>
                  <a:lnTo>
                    <a:pt x="0" y="11"/>
                  </a:lnTo>
                  <a:lnTo>
                    <a:pt x="0" y="4"/>
                  </a:lnTo>
                  <a:lnTo>
                    <a:pt x="51" y="4"/>
                  </a:lnTo>
                  <a:lnTo>
                    <a:pt x="58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5" name="Freeform 573"/>
            <p:cNvSpPr>
              <a:spLocks/>
            </p:cNvSpPr>
            <p:nvPr/>
          </p:nvSpPr>
          <p:spPr bwMode="auto">
            <a:xfrm>
              <a:off x="2915" y="2871"/>
              <a:ext cx="29" cy="4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8" y="40"/>
                </a:cxn>
                <a:cxn ang="0">
                  <a:pos x="22" y="32"/>
                </a:cxn>
                <a:cxn ang="0">
                  <a:pos x="26" y="25"/>
                </a:cxn>
                <a:cxn ang="0">
                  <a:pos x="26" y="18"/>
                </a:cxn>
                <a:cxn ang="0">
                  <a:pos x="29" y="14"/>
                </a:cxn>
                <a:cxn ang="0">
                  <a:pos x="26" y="7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8" y="25"/>
                </a:cxn>
                <a:cxn ang="0">
                  <a:pos x="15" y="29"/>
                </a:cxn>
                <a:cxn ang="0">
                  <a:pos x="15" y="32"/>
                </a:cxn>
                <a:cxn ang="0">
                  <a:pos x="4" y="32"/>
                </a:cxn>
                <a:cxn ang="0">
                  <a:pos x="0" y="40"/>
                </a:cxn>
              </a:cxnLst>
              <a:rect l="0" t="0" r="r" b="b"/>
              <a:pathLst>
                <a:path w="29" h="40">
                  <a:moveTo>
                    <a:pt x="0" y="40"/>
                  </a:moveTo>
                  <a:lnTo>
                    <a:pt x="18" y="40"/>
                  </a:lnTo>
                  <a:lnTo>
                    <a:pt x="22" y="32"/>
                  </a:lnTo>
                  <a:lnTo>
                    <a:pt x="26" y="25"/>
                  </a:lnTo>
                  <a:lnTo>
                    <a:pt x="26" y="18"/>
                  </a:lnTo>
                  <a:lnTo>
                    <a:pt x="29" y="14"/>
                  </a:lnTo>
                  <a:lnTo>
                    <a:pt x="26" y="7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25"/>
                  </a:lnTo>
                  <a:lnTo>
                    <a:pt x="15" y="29"/>
                  </a:lnTo>
                  <a:lnTo>
                    <a:pt x="15" y="32"/>
                  </a:lnTo>
                  <a:lnTo>
                    <a:pt x="4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6" name="Freeform 574"/>
            <p:cNvSpPr>
              <a:spLocks/>
            </p:cNvSpPr>
            <p:nvPr/>
          </p:nvSpPr>
          <p:spPr bwMode="auto">
            <a:xfrm>
              <a:off x="2800" y="2882"/>
              <a:ext cx="119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11"/>
                </a:cxn>
                <a:cxn ang="0">
                  <a:pos x="15" y="11"/>
                </a:cxn>
                <a:cxn ang="0">
                  <a:pos x="22" y="14"/>
                </a:cxn>
                <a:cxn ang="0">
                  <a:pos x="36" y="14"/>
                </a:cxn>
                <a:cxn ang="0">
                  <a:pos x="44" y="18"/>
                </a:cxn>
                <a:cxn ang="0">
                  <a:pos x="58" y="18"/>
                </a:cxn>
                <a:cxn ang="0">
                  <a:pos x="65" y="21"/>
                </a:cxn>
                <a:cxn ang="0">
                  <a:pos x="80" y="21"/>
                </a:cxn>
                <a:cxn ang="0">
                  <a:pos x="87" y="25"/>
                </a:cxn>
                <a:cxn ang="0">
                  <a:pos x="101" y="25"/>
                </a:cxn>
                <a:cxn ang="0">
                  <a:pos x="108" y="29"/>
                </a:cxn>
                <a:cxn ang="0">
                  <a:pos x="115" y="29"/>
                </a:cxn>
                <a:cxn ang="0">
                  <a:pos x="119" y="21"/>
                </a:cxn>
                <a:cxn ang="0">
                  <a:pos x="112" y="21"/>
                </a:cxn>
                <a:cxn ang="0">
                  <a:pos x="105" y="18"/>
                </a:cxn>
                <a:cxn ang="0">
                  <a:pos x="90" y="18"/>
                </a:cxn>
                <a:cxn ang="0">
                  <a:pos x="80" y="14"/>
                </a:cxn>
                <a:cxn ang="0">
                  <a:pos x="69" y="14"/>
                </a:cxn>
                <a:cxn ang="0">
                  <a:pos x="58" y="11"/>
                </a:cxn>
                <a:cxn ang="0">
                  <a:pos x="47" y="11"/>
                </a:cxn>
                <a:cxn ang="0">
                  <a:pos x="36" y="7"/>
                </a:cxn>
                <a:cxn ang="0">
                  <a:pos x="22" y="7"/>
                </a:cxn>
                <a:cxn ang="0">
                  <a:pos x="15" y="3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119" h="29">
                  <a:moveTo>
                    <a:pt x="0" y="7"/>
                  </a:moveTo>
                  <a:lnTo>
                    <a:pt x="8" y="11"/>
                  </a:lnTo>
                  <a:lnTo>
                    <a:pt x="15" y="11"/>
                  </a:lnTo>
                  <a:lnTo>
                    <a:pt x="22" y="14"/>
                  </a:lnTo>
                  <a:lnTo>
                    <a:pt x="36" y="14"/>
                  </a:lnTo>
                  <a:lnTo>
                    <a:pt x="44" y="18"/>
                  </a:lnTo>
                  <a:lnTo>
                    <a:pt x="58" y="18"/>
                  </a:lnTo>
                  <a:lnTo>
                    <a:pt x="65" y="21"/>
                  </a:lnTo>
                  <a:lnTo>
                    <a:pt x="80" y="21"/>
                  </a:lnTo>
                  <a:lnTo>
                    <a:pt x="87" y="25"/>
                  </a:lnTo>
                  <a:lnTo>
                    <a:pt x="101" y="25"/>
                  </a:lnTo>
                  <a:lnTo>
                    <a:pt x="108" y="29"/>
                  </a:lnTo>
                  <a:lnTo>
                    <a:pt x="115" y="29"/>
                  </a:lnTo>
                  <a:lnTo>
                    <a:pt x="119" y="21"/>
                  </a:lnTo>
                  <a:lnTo>
                    <a:pt x="112" y="21"/>
                  </a:lnTo>
                  <a:lnTo>
                    <a:pt x="105" y="18"/>
                  </a:lnTo>
                  <a:lnTo>
                    <a:pt x="90" y="18"/>
                  </a:lnTo>
                  <a:lnTo>
                    <a:pt x="80" y="14"/>
                  </a:lnTo>
                  <a:lnTo>
                    <a:pt x="69" y="14"/>
                  </a:lnTo>
                  <a:lnTo>
                    <a:pt x="58" y="11"/>
                  </a:lnTo>
                  <a:lnTo>
                    <a:pt x="47" y="11"/>
                  </a:lnTo>
                  <a:lnTo>
                    <a:pt x="36" y="7"/>
                  </a:lnTo>
                  <a:lnTo>
                    <a:pt x="22" y="7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7" name="Freeform 575"/>
            <p:cNvSpPr>
              <a:spLocks/>
            </p:cNvSpPr>
            <p:nvPr/>
          </p:nvSpPr>
          <p:spPr bwMode="auto">
            <a:xfrm>
              <a:off x="2797" y="2871"/>
              <a:ext cx="7" cy="1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3" y="18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7" h="18">
                  <a:moveTo>
                    <a:pt x="3" y="0"/>
                  </a:moveTo>
                  <a:lnTo>
                    <a:pt x="0" y="4"/>
                  </a:lnTo>
                  <a:lnTo>
                    <a:pt x="0" y="14"/>
                  </a:lnTo>
                  <a:lnTo>
                    <a:pt x="3" y="18"/>
                  </a:lnTo>
                  <a:lnTo>
                    <a:pt x="7" y="11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8" name="Freeform 576"/>
            <p:cNvSpPr>
              <a:spLocks/>
            </p:cNvSpPr>
            <p:nvPr/>
          </p:nvSpPr>
          <p:spPr bwMode="auto">
            <a:xfrm>
              <a:off x="2800" y="2867"/>
              <a:ext cx="141" cy="11"/>
            </a:xfrm>
            <a:custGeom>
              <a:avLst/>
              <a:gdLst/>
              <a:ahLst/>
              <a:cxnLst>
                <a:cxn ang="0">
                  <a:pos x="141" y="4"/>
                </a:cxn>
                <a:cxn ang="0">
                  <a:pos x="137" y="0"/>
                </a:cxn>
                <a:cxn ang="0">
                  <a:pos x="69" y="0"/>
                </a:cxn>
                <a:cxn ang="0">
                  <a:pos x="58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51" y="11"/>
                </a:cxn>
                <a:cxn ang="0">
                  <a:pos x="58" y="8"/>
                </a:cxn>
                <a:cxn ang="0">
                  <a:pos x="137" y="8"/>
                </a:cxn>
                <a:cxn ang="0">
                  <a:pos x="133" y="4"/>
                </a:cxn>
                <a:cxn ang="0">
                  <a:pos x="141" y="4"/>
                </a:cxn>
                <a:cxn ang="0">
                  <a:pos x="141" y="0"/>
                </a:cxn>
                <a:cxn ang="0">
                  <a:pos x="137" y="0"/>
                </a:cxn>
                <a:cxn ang="0">
                  <a:pos x="141" y="4"/>
                </a:cxn>
              </a:cxnLst>
              <a:rect l="0" t="0" r="r" b="b"/>
              <a:pathLst>
                <a:path w="141" h="11">
                  <a:moveTo>
                    <a:pt x="141" y="4"/>
                  </a:moveTo>
                  <a:lnTo>
                    <a:pt x="137" y="0"/>
                  </a:lnTo>
                  <a:lnTo>
                    <a:pt x="69" y="0"/>
                  </a:lnTo>
                  <a:lnTo>
                    <a:pt x="58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1" y="11"/>
                  </a:lnTo>
                  <a:lnTo>
                    <a:pt x="58" y="8"/>
                  </a:lnTo>
                  <a:lnTo>
                    <a:pt x="137" y="8"/>
                  </a:lnTo>
                  <a:lnTo>
                    <a:pt x="133" y="4"/>
                  </a:lnTo>
                  <a:lnTo>
                    <a:pt x="141" y="4"/>
                  </a:lnTo>
                  <a:lnTo>
                    <a:pt x="141" y="0"/>
                  </a:lnTo>
                  <a:lnTo>
                    <a:pt x="137" y="0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29" name="Freeform 577"/>
            <p:cNvSpPr>
              <a:spLocks/>
            </p:cNvSpPr>
            <p:nvPr/>
          </p:nvSpPr>
          <p:spPr bwMode="auto">
            <a:xfrm>
              <a:off x="3171" y="2907"/>
              <a:ext cx="68" cy="43"/>
            </a:xfrm>
            <a:custGeom>
              <a:avLst/>
              <a:gdLst/>
              <a:ahLst/>
              <a:cxnLst>
                <a:cxn ang="0">
                  <a:pos x="54" y="4"/>
                </a:cxn>
                <a:cxn ang="0">
                  <a:pos x="54" y="11"/>
                </a:cxn>
                <a:cxn ang="0">
                  <a:pos x="61" y="18"/>
                </a:cxn>
                <a:cxn ang="0">
                  <a:pos x="68" y="14"/>
                </a:cxn>
                <a:cxn ang="0">
                  <a:pos x="68" y="32"/>
                </a:cxn>
                <a:cxn ang="0">
                  <a:pos x="58" y="22"/>
                </a:cxn>
                <a:cxn ang="0">
                  <a:pos x="54" y="22"/>
                </a:cxn>
                <a:cxn ang="0">
                  <a:pos x="50" y="29"/>
                </a:cxn>
                <a:cxn ang="0">
                  <a:pos x="50" y="32"/>
                </a:cxn>
                <a:cxn ang="0">
                  <a:pos x="54" y="36"/>
                </a:cxn>
                <a:cxn ang="0">
                  <a:pos x="54" y="43"/>
                </a:cxn>
                <a:cxn ang="0">
                  <a:pos x="43" y="32"/>
                </a:cxn>
                <a:cxn ang="0">
                  <a:pos x="36" y="32"/>
                </a:cxn>
                <a:cxn ang="0">
                  <a:pos x="32" y="29"/>
                </a:cxn>
                <a:cxn ang="0">
                  <a:pos x="25" y="29"/>
                </a:cxn>
                <a:cxn ang="0">
                  <a:pos x="22" y="32"/>
                </a:cxn>
                <a:cxn ang="0">
                  <a:pos x="14" y="36"/>
                </a:cxn>
                <a:cxn ang="0">
                  <a:pos x="11" y="36"/>
                </a:cxn>
                <a:cxn ang="0">
                  <a:pos x="4" y="40"/>
                </a:cxn>
                <a:cxn ang="0">
                  <a:pos x="0" y="40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1" y="29"/>
                </a:cxn>
                <a:cxn ang="0">
                  <a:pos x="18" y="22"/>
                </a:cxn>
                <a:cxn ang="0">
                  <a:pos x="18" y="18"/>
                </a:cxn>
                <a:cxn ang="0">
                  <a:pos x="14" y="14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1" y="11"/>
                </a:cxn>
                <a:cxn ang="0">
                  <a:pos x="14" y="11"/>
                </a:cxn>
                <a:cxn ang="0">
                  <a:pos x="18" y="7"/>
                </a:cxn>
                <a:cxn ang="0">
                  <a:pos x="22" y="7"/>
                </a:cxn>
                <a:cxn ang="0">
                  <a:pos x="25" y="4"/>
                </a:cxn>
                <a:cxn ang="0">
                  <a:pos x="22" y="0"/>
                </a:cxn>
                <a:cxn ang="0">
                  <a:pos x="32" y="0"/>
                </a:cxn>
                <a:cxn ang="0">
                  <a:pos x="36" y="4"/>
                </a:cxn>
                <a:cxn ang="0">
                  <a:pos x="40" y="4"/>
                </a:cxn>
                <a:cxn ang="0">
                  <a:pos x="43" y="7"/>
                </a:cxn>
                <a:cxn ang="0">
                  <a:pos x="50" y="7"/>
                </a:cxn>
                <a:cxn ang="0">
                  <a:pos x="54" y="4"/>
                </a:cxn>
              </a:cxnLst>
              <a:rect l="0" t="0" r="r" b="b"/>
              <a:pathLst>
                <a:path w="68" h="43">
                  <a:moveTo>
                    <a:pt x="54" y="4"/>
                  </a:moveTo>
                  <a:lnTo>
                    <a:pt x="54" y="11"/>
                  </a:lnTo>
                  <a:lnTo>
                    <a:pt x="61" y="18"/>
                  </a:lnTo>
                  <a:lnTo>
                    <a:pt x="68" y="14"/>
                  </a:lnTo>
                  <a:lnTo>
                    <a:pt x="68" y="32"/>
                  </a:lnTo>
                  <a:lnTo>
                    <a:pt x="58" y="22"/>
                  </a:lnTo>
                  <a:lnTo>
                    <a:pt x="54" y="22"/>
                  </a:lnTo>
                  <a:lnTo>
                    <a:pt x="50" y="29"/>
                  </a:lnTo>
                  <a:lnTo>
                    <a:pt x="50" y="32"/>
                  </a:lnTo>
                  <a:lnTo>
                    <a:pt x="54" y="36"/>
                  </a:lnTo>
                  <a:lnTo>
                    <a:pt x="54" y="43"/>
                  </a:lnTo>
                  <a:lnTo>
                    <a:pt x="43" y="32"/>
                  </a:lnTo>
                  <a:lnTo>
                    <a:pt x="36" y="32"/>
                  </a:lnTo>
                  <a:lnTo>
                    <a:pt x="32" y="29"/>
                  </a:lnTo>
                  <a:lnTo>
                    <a:pt x="25" y="29"/>
                  </a:lnTo>
                  <a:lnTo>
                    <a:pt x="22" y="32"/>
                  </a:lnTo>
                  <a:lnTo>
                    <a:pt x="14" y="36"/>
                  </a:lnTo>
                  <a:lnTo>
                    <a:pt x="11" y="36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1" y="29"/>
                  </a:lnTo>
                  <a:lnTo>
                    <a:pt x="18" y="22"/>
                  </a:lnTo>
                  <a:lnTo>
                    <a:pt x="18" y="18"/>
                  </a:lnTo>
                  <a:lnTo>
                    <a:pt x="14" y="14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1" y="11"/>
                  </a:lnTo>
                  <a:lnTo>
                    <a:pt x="14" y="11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5" y="4"/>
                  </a:lnTo>
                  <a:lnTo>
                    <a:pt x="22" y="0"/>
                  </a:lnTo>
                  <a:lnTo>
                    <a:pt x="32" y="0"/>
                  </a:lnTo>
                  <a:lnTo>
                    <a:pt x="36" y="4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50" y="7"/>
                  </a:lnTo>
                  <a:lnTo>
                    <a:pt x="54" y="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0" name="Freeform 578"/>
            <p:cNvSpPr>
              <a:spLocks/>
            </p:cNvSpPr>
            <p:nvPr/>
          </p:nvSpPr>
          <p:spPr bwMode="auto">
            <a:xfrm>
              <a:off x="3221" y="2911"/>
              <a:ext cx="15" cy="1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7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15" y="18"/>
                </a:cxn>
                <a:cxn ang="0">
                  <a:pos x="11" y="18"/>
                </a:cxn>
                <a:cxn ang="0">
                  <a:pos x="15" y="18"/>
                </a:cxn>
                <a:cxn ang="0">
                  <a:pos x="11" y="10"/>
                </a:cxn>
              </a:cxnLst>
              <a:rect l="0" t="0" r="r" b="b"/>
              <a:pathLst>
                <a:path w="15" h="18">
                  <a:moveTo>
                    <a:pt x="11" y="10"/>
                  </a:moveTo>
                  <a:lnTo>
                    <a:pt x="11" y="7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1" name="Freeform 579"/>
            <p:cNvSpPr>
              <a:spLocks/>
            </p:cNvSpPr>
            <p:nvPr/>
          </p:nvSpPr>
          <p:spPr bwMode="auto">
            <a:xfrm>
              <a:off x="3232" y="2914"/>
              <a:ext cx="15" cy="15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4" y="15"/>
                </a:cxn>
                <a:cxn ang="0">
                  <a:pos x="11" y="11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5" y="0"/>
                </a:cxn>
                <a:cxn ang="0">
                  <a:pos x="7" y="4"/>
                </a:cxn>
                <a:cxn ang="0">
                  <a:pos x="11" y="7"/>
                </a:cxn>
              </a:cxnLst>
              <a:rect l="0" t="0" r="r" b="b"/>
              <a:pathLst>
                <a:path w="15" h="15">
                  <a:moveTo>
                    <a:pt x="11" y="7"/>
                  </a:moveTo>
                  <a:lnTo>
                    <a:pt x="7" y="4"/>
                  </a:lnTo>
                  <a:lnTo>
                    <a:pt x="0" y="7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4" y="7"/>
                  </a:lnTo>
                  <a:lnTo>
                    <a:pt x="11" y="7"/>
                  </a:lnTo>
                  <a:lnTo>
                    <a:pt x="15" y="0"/>
                  </a:lnTo>
                  <a:lnTo>
                    <a:pt x="7" y="4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2" name="Freeform 580"/>
            <p:cNvSpPr>
              <a:spLocks/>
            </p:cNvSpPr>
            <p:nvPr/>
          </p:nvSpPr>
          <p:spPr bwMode="auto">
            <a:xfrm>
              <a:off x="3236" y="2921"/>
              <a:ext cx="7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7" y="1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5"/>
                </a:cxn>
                <a:cxn ang="0">
                  <a:pos x="3" y="22"/>
                </a:cxn>
                <a:cxn ang="0">
                  <a:pos x="7" y="22"/>
                </a:cxn>
                <a:cxn ang="0">
                  <a:pos x="7" y="18"/>
                </a:cxn>
                <a:cxn ang="0">
                  <a:pos x="3" y="22"/>
                </a:cxn>
              </a:cxnLst>
              <a:rect l="0" t="0" r="r" b="b"/>
              <a:pathLst>
                <a:path w="7" h="22">
                  <a:moveTo>
                    <a:pt x="3" y="22"/>
                  </a:moveTo>
                  <a:lnTo>
                    <a:pt x="7" y="1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" y="15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18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3" name="Freeform 581"/>
            <p:cNvSpPr>
              <a:spLocks/>
            </p:cNvSpPr>
            <p:nvPr/>
          </p:nvSpPr>
          <p:spPr bwMode="auto">
            <a:xfrm>
              <a:off x="3221" y="2925"/>
              <a:ext cx="18" cy="18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11" y="14"/>
                </a:cxn>
                <a:cxn ang="0">
                  <a:pos x="18" y="18"/>
                </a:cxn>
                <a:cxn ang="0">
                  <a:pos x="18" y="11"/>
                </a:cxn>
                <a:cxn ang="0">
                  <a:pos x="15" y="11"/>
                </a:cxn>
                <a:cxn ang="0">
                  <a:pos x="15" y="4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</a:cxnLst>
              <a:rect l="0" t="0" r="r" b="b"/>
              <a:pathLst>
                <a:path w="18" h="18">
                  <a:moveTo>
                    <a:pt x="4" y="7"/>
                  </a:moveTo>
                  <a:lnTo>
                    <a:pt x="11" y="14"/>
                  </a:lnTo>
                  <a:lnTo>
                    <a:pt x="18" y="18"/>
                  </a:lnTo>
                  <a:lnTo>
                    <a:pt x="18" y="11"/>
                  </a:lnTo>
                  <a:lnTo>
                    <a:pt x="15" y="11"/>
                  </a:lnTo>
                  <a:lnTo>
                    <a:pt x="15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4" name="Freeform 582"/>
            <p:cNvSpPr>
              <a:spLocks/>
            </p:cNvSpPr>
            <p:nvPr/>
          </p:nvSpPr>
          <p:spPr bwMode="auto">
            <a:xfrm>
              <a:off x="3218" y="2929"/>
              <a:ext cx="11" cy="25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7" y="21"/>
                </a:cxn>
                <a:cxn ang="0">
                  <a:pos x="11" y="14"/>
                </a:cxn>
                <a:cxn ang="0">
                  <a:pos x="7" y="10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7" y="21"/>
                </a:cxn>
                <a:cxn ang="0">
                  <a:pos x="3" y="25"/>
                </a:cxn>
              </a:cxnLst>
              <a:rect l="0" t="0" r="r" b="b"/>
              <a:pathLst>
                <a:path w="11" h="25">
                  <a:moveTo>
                    <a:pt x="3" y="25"/>
                  </a:moveTo>
                  <a:lnTo>
                    <a:pt x="7" y="21"/>
                  </a:lnTo>
                  <a:lnTo>
                    <a:pt x="11" y="14"/>
                  </a:lnTo>
                  <a:lnTo>
                    <a:pt x="7" y="10"/>
                  </a:lnTo>
                  <a:lnTo>
                    <a:pt x="7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7" y="21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5" name="Freeform 583"/>
            <p:cNvSpPr>
              <a:spLocks/>
            </p:cNvSpPr>
            <p:nvPr/>
          </p:nvSpPr>
          <p:spPr bwMode="auto">
            <a:xfrm>
              <a:off x="3207" y="2936"/>
              <a:ext cx="18" cy="18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7"/>
                </a:cxn>
                <a:cxn ang="0">
                  <a:pos x="11" y="14"/>
                </a:cxn>
                <a:cxn ang="0">
                  <a:pos x="14" y="18"/>
                </a:cxn>
                <a:cxn ang="0">
                  <a:pos x="18" y="11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18" h="18">
                  <a:moveTo>
                    <a:pt x="4" y="7"/>
                  </a:moveTo>
                  <a:lnTo>
                    <a:pt x="7" y="7"/>
                  </a:lnTo>
                  <a:lnTo>
                    <a:pt x="11" y="14"/>
                  </a:lnTo>
                  <a:lnTo>
                    <a:pt x="14" y="18"/>
                  </a:lnTo>
                  <a:lnTo>
                    <a:pt x="18" y="11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6" name="Freeform 584"/>
            <p:cNvSpPr>
              <a:spLocks/>
            </p:cNvSpPr>
            <p:nvPr/>
          </p:nvSpPr>
          <p:spPr bwMode="auto">
            <a:xfrm>
              <a:off x="3203" y="2936"/>
              <a:ext cx="8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8" y="7"/>
                </a:cxn>
                <a:cxn ang="0">
                  <a:pos x="0" y="7"/>
                </a:cxn>
              </a:cxnLst>
              <a:rect l="0" t="0" r="r" b="b"/>
              <a:pathLst>
                <a:path w="8" h="11">
                  <a:moveTo>
                    <a:pt x="0" y="7"/>
                  </a:moveTo>
                  <a:lnTo>
                    <a:pt x="8" y="7"/>
                  </a:lnTo>
                  <a:lnTo>
                    <a:pt x="4" y="0"/>
                  </a:lnTo>
                  <a:lnTo>
                    <a:pt x="4" y="3"/>
                  </a:lnTo>
                  <a:lnTo>
                    <a:pt x="8" y="3"/>
                  </a:lnTo>
                  <a:lnTo>
                    <a:pt x="0" y="7"/>
                  </a:lnTo>
                  <a:lnTo>
                    <a:pt x="4" y="11"/>
                  </a:lnTo>
                  <a:lnTo>
                    <a:pt x="8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7" name="Freeform 585"/>
            <p:cNvSpPr>
              <a:spLocks/>
            </p:cNvSpPr>
            <p:nvPr/>
          </p:nvSpPr>
          <p:spPr bwMode="auto">
            <a:xfrm>
              <a:off x="3167" y="2932"/>
              <a:ext cx="44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5" y="15"/>
                </a:cxn>
                <a:cxn ang="0">
                  <a:pos x="18" y="15"/>
                </a:cxn>
                <a:cxn ang="0">
                  <a:pos x="26" y="11"/>
                </a:cxn>
                <a:cxn ang="0">
                  <a:pos x="29" y="7"/>
                </a:cxn>
                <a:cxn ang="0">
                  <a:pos x="36" y="7"/>
                </a:cxn>
                <a:cxn ang="0">
                  <a:pos x="36" y="11"/>
                </a:cxn>
                <a:cxn ang="0">
                  <a:pos x="44" y="7"/>
                </a:cxn>
                <a:cxn ang="0">
                  <a:pos x="40" y="0"/>
                </a:cxn>
                <a:cxn ang="0">
                  <a:pos x="29" y="0"/>
                </a:cxn>
                <a:cxn ang="0">
                  <a:pos x="22" y="4"/>
                </a:cxn>
                <a:cxn ang="0">
                  <a:pos x="18" y="7"/>
                </a:cxn>
                <a:cxn ang="0">
                  <a:pos x="15" y="7"/>
                </a:cxn>
                <a:cxn ang="0">
                  <a:pos x="8" y="11"/>
                </a:cxn>
                <a:cxn ang="0">
                  <a:pos x="4" y="11"/>
                </a:cxn>
                <a:cxn ang="0">
                  <a:pos x="8" y="11"/>
                </a:cxn>
                <a:cxn ang="0">
                  <a:pos x="0" y="18"/>
                </a:cxn>
                <a:cxn ang="0">
                  <a:pos x="4" y="18"/>
                </a:cxn>
                <a:cxn ang="0">
                  <a:pos x="0" y="18"/>
                </a:cxn>
              </a:cxnLst>
              <a:rect l="0" t="0" r="r" b="b"/>
              <a:pathLst>
                <a:path w="44" h="18">
                  <a:moveTo>
                    <a:pt x="0" y="18"/>
                  </a:moveTo>
                  <a:lnTo>
                    <a:pt x="11" y="18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6" y="11"/>
                  </a:lnTo>
                  <a:lnTo>
                    <a:pt x="29" y="7"/>
                  </a:lnTo>
                  <a:lnTo>
                    <a:pt x="36" y="7"/>
                  </a:lnTo>
                  <a:lnTo>
                    <a:pt x="36" y="11"/>
                  </a:lnTo>
                  <a:lnTo>
                    <a:pt x="44" y="7"/>
                  </a:lnTo>
                  <a:lnTo>
                    <a:pt x="40" y="0"/>
                  </a:lnTo>
                  <a:lnTo>
                    <a:pt x="29" y="0"/>
                  </a:lnTo>
                  <a:lnTo>
                    <a:pt x="22" y="4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8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8" name="Freeform 586"/>
            <p:cNvSpPr>
              <a:spLocks/>
            </p:cNvSpPr>
            <p:nvPr/>
          </p:nvSpPr>
          <p:spPr bwMode="auto">
            <a:xfrm>
              <a:off x="3167" y="2918"/>
              <a:ext cx="26" cy="3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7"/>
                </a:cxn>
                <a:cxn ang="0">
                  <a:pos x="18" y="7"/>
                </a:cxn>
                <a:cxn ang="0">
                  <a:pos x="11" y="14"/>
                </a:cxn>
                <a:cxn ang="0">
                  <a:pos x="4" y="18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8" y="25"/>
                </a:cxn>
                <a:cxn ang="0">
                  <a:pos x="8" y="29"/>
                </a:cxn>
                <a:cxn ang="0">
                  <a:pos x="15" y="21"/>
                </a:cxn>
                <a:cxn ang="0">
                  <a:pos x="18" y="14"/>
                </a:cxn>
                <a:cxn ang="0">
                  <a:pos x="26" y="11"/>
                </a:cxn>
                <a:cxn ang="0">
                  <a:pos x="22" y="3"/>
                </a:cxn>
                <a:cxn ang="0">
                  <a:pos x="18" y="0"/>
                </a:cxn>
                <a:cxn ang="0">
                  <a:pos x="4" y="0"/>
                </a:cxn>
                <a:cxn ang="0">
                  <a:pos x="4" y="7"/>
                </a:cxn>
                <a:cxn ang="0">
                  <a:pos x="4" y="0"/>
                </a:cxn>
              </a:cxnLst>
              <a:rect l="0" t="0" r="r" b="b"/>
              <a:pathLst>
                <a:path w="26" h="32">
                  <a:moveTo>
                    <a:pt x="4" y="0"/>
                  </a:moveTo>
                  <a:lnTo>
                    <a:pt x="4" y="7"/>
                  </a:lnTo>
                  <a:lnTo>
                    <a:pt x="18" y="7"/>
                  </a:lnTo>
                  <a:lnTo>
                    <a:pt x="11" y="14"/>
                  </a:lnTo>
                  <a:lnTo>
                    <a:pt x="4" y="18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8" y="25"/>
                  </a:lnTo>
                  <a:lnTo>
                    <a:pt x="8" y="29"/>
                  </a:lnTo>
                  <a:lnTo>
                    <a:pt x="15" y="21"/>
                  </a:lnTo>
                  <a:lnTo>
                    <a:pt x="18" y="14"/>
                  </a:lnTo>
                  <a:lnTo>
                    <a:pt x="26" y="11"/>
                  </a:lnTo>
                  <a:lnTo>
                    <a:pt x="22" y="3"/>
                  </a:lnTo>
                  <a:lnTo>
                    <a:pt x="18" y="0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39" name="Freeform 587"/>
            <p:cNvSpPr>
              <a:spLocks/>
            </p:cNvSpPr>
            <p:nvPr/>
          </p:nvSpPr>
          <p:spPr bwMode="auto">
            <a:xfrm>
              <a:off x="3171" y="2911"/>
              <a:ext cx="29" cy="14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22" y="0"/>
                </a:cxn>
                <a:cxn ang="0">
                  <a:pos x="14" y="0"/>
                </a:cxn>
                <a:cxn ang="0">
                  <a:pos x="14" y="3"/>
                </a:cxn>
                <a:cxn ang="0">
                  <a:pos x="11" y="3"/>
                </a:cxn>
                <a:cxn ang="0">
                  <a:pos x="7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11" y="10"/>
                </a:cxn>
                <a:cxn ang="0">
                  <a:pos x="18" y="10"/>
                </a:cxn>
                <a:cxn ang="0">
                  <a:pos x="18" y="7"/>
                </a:cxn>
                <a:cxn ang="0">
                  <a:pos x="22" y="7"/>
                </a:cxn>
                <a:cxn ang="0">
                  <a:pos x="29" y="0"/>
                </a:cxn>
                <a:cxn ang="0">
                  <a:pos x="25" y="3"/>
                </a:cxn>
                <a:cxn ang="0">
                  <a:pos x="29" y="3"/>
                </a:cxn>
                <a:cxn ang="0">
                  <a:pos x="29" y="0"/>
                </a:cxn>
                <a:cxn ang="0">
                  <a:pos x="18" y="3"/>
                </a:cxn>
              </a:cxnLst>
              <a:rect l="0" t="0" r="r" b="b"/>
              <a:pathLst>
                <a:path w="29" h="14">
                  <a:moveTo>
                    <a:pt x="18" y="3"/>
                  </a:moveTo>
                  <a:lnTo>
                    <a:pt x="22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1" y="3"/>
                  </a:lnTo>
                  <a:lnTo>
                    <a:pt x="7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11" y="10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9" y="0"/>
                  </a:lnTo>
                  <a:lnTo>
                    <a:pt x="25" y="3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0" name="Freeform 588"/>
            <p:cNvSpPr>
              <a:spLocks/>
            </p:cNvSpPr>
            <p:nvPr/>
          </p:nvSpPr>
          <p:spPr bwMode="auto">
            <a:xfrm>
              <a:off x="3185" y="2903"/>
              <a:ext cx="15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4"/>
                </a:cxn>
                <a:cxn ang="0">
                  <a:pos x="4" y="11"/>
                </a:cxn>
                <a:cxn ang="0">
                  <a:pos x="15" y="8"/>
                </a:cxn>
                <a:cxn ang="0">
                  <a:pos x="11" y="0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0"/>
                </a:cxn>
              </a:cxnLst>
              <a:rect l="0" t="0" r="r" b="b"/>
              <a:pathLst>
                <a:path w="15" h="11">
                  <a:moveTo>
                    <a:pt x="8" y="0"/>
                  </a:moveTo>
                  <a:lnTo>
                    <a:pt x="4" y="4"/>
                  </a:lnTo>
                  <a:lnTo>
                    <a:pt x="4" y="11"/>
                  </a:lnTo>
                  <a:lnTo>
                    <a:pt x="15" y="8"/>
                  </a:lnTo>
                  <a:lnTo>
                    <a:pt x="11" y="0"/>
                  </a:lnTo>
                  <a:lnTo>
                    <a:pt x="8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1" name="Freeform 589"/>
            <p:cNvSpPr>
              <a:spLocks/>
            </p:cNvSpPr>
            <p:nvPr/>
          </p:nvSpPr>
          <p:spPr bwMode="auto">
            <a:xfrm>
              <a:off x="3193" y="2903"/>
              <a:ext cx="36" cy="15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18" y="8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18" y="11"/>
                </a:cxn>
                <a:cxn ang="0">
                  <a:pos x="21" y="15"/>
                </a:cxn>
                <a:cxn ang="0">
                  <a:pos x="32" y="15"/>
                </a:cxn>
                <a:cxn ang="0">
                  <a:pos x="36" y="11"/>
                </a:cxn>
                <a:cxn ang="0">
                  <a:pos x="28" y="11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32" y="8"/>
                </a:cxn>
              </a:cxnLst>
              <a:rect l="0" t="0" r="r" b="b"/>
              <a:pathLst>
                <a:path w="36" h="15">
                  <a:moveTo>
                    <a:pt x="32" y="8"/>
                  </a:moveTo>
                  <a:lnTo>
                    <a:pt x="18" y="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7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21" y="15"/>
                  </a:lnTo>
                  <a:lnTo>
                    <a:pt x="32" y="15"/>
                  </a:lnTo>
                  <a:lnTo>
                    <a:pt x="36" y="11"/>
                  </a:lnTo>
                  <a:lnTo>
                    <a:pt x="28" y="11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2" name="Freeform 590"/>
            <p:cNvSpPr>
              <a:spLocks/>
            </p:cNvSpPr>
            <p:nvPr/>
          </p:nvSpPr>
          <p:spPr bwMode="auto">
            <a:xfrm>
              <a:off x="2923" y="2914"/>
              <a:ext cx="32" cy="79"/>
            </a:xfrm>
            <a:custGeom>
              <a:avLst/>
              <a:gdLst/>
              <a:ahLst/>
              <a:cxnLst>
                <a:cxn ang="0">
                  <a:pos x="7" y="79"/>
                </a:cxn>
                <a:cxn ang="0">
                  <a:pos x="0" y="79"/>
                </a:cxn>
                <a:cxn ang="0">
                  <a:pos x="3" y="69"/>
                </a:cxn>
                <a:cxn ang="0">
                  <a:pos x="7" y="58"/>
                </a:cxn>
                <a:cxn ang="0">
                  <a:pos x="7" y="47"/>
                </a:cxn>
                <a:cxn ang="0">
                  <a:pos x="10" y="36"/>
                </a:cxn>
                <a:cxn ang="0">
                  <a:pos x="18" y="29"/>
                </a:cxn>
                <a:cxn ang="0">
                  <a:pos x="21" y="18"/>
                </a:cxn>
                <a:cxn ang="0">
                  <a:pos x="25" y="7"/>
                </a:cxn>
                <a:cxn ang="0">
                  <a:pos x="32" y="0"/>
                </a:cxn>
                <a:cxn ang="0">
                  <a:pos x="28" y="7"/>
                </a:cxn>
                <a:cxn ang="0">
                  <a:pos x="25" y="18"/>
                </a:cxn>
                <a:cxn ang="0">
                  <a:pos x="21" y="29"/>
                </a:cxn>
                <a:cxn ang="0">
                  <a:pos x="18" y="36"/>
                </a:cxn>
                <a:cxn ang="0">
                  <a:pos x="14" y="47"/>
                </a:cxn>
                <a:cxn ang="0">
                  <a:pos x="7" y="58"/>
                </a:cxn>
                <a:cxn ang="0">
                  <a:pos x="7" y="79"/>
                </a:cxn>
              </a:cxnLst>
              <a:rect l="0" t="0" r="r" b="b"/>
              <a:pathLst>
                <a:path w="32" h="79">
                  <a:moveTo>
                    <a:pt x="7" y="79"/>
                  </a:moveTo>
                  <a:lnTo>
                    <a:pt x="0" y="79"/>
                  </a:lnTo>
                  <a:lnTo>
                    <a:pt x="3" y="69"/>
                  </a:lnTo>
                  <a:lnTo>
                    <a:pt x="7" y="58"/>
                  </a:lnTo>
                  <a:lnTo>
                    <a:pt x="7" y="47"/>
                  </a:lnTo>
                  <a:lnTo>
                    <a:pt x="10" y="36"/>
                  </a:lnTo>
                  <a:lnTo>
                    <a:pt x="18" y="29"/>
                  </a:lnTo>
                  <a:lnTo>
                    <a:pt x="21" y="18"/>
                  </a:lnTo>
                  <a:lnTo>
                    <a:pt x="25" y="7"/>
                  </a:lnTo>
                  <a:lnTo>
                    <a:pt x="32" y="0"/>
                  </a:lnTo>
                  <a:lnTo>
                    <a:pt x="28" y="7"/>
                  </a:lnTo>
                  <a:lnTo>
                    <a:pt x="25" y="18"/>
                  </a:lnTo>
                  <a:lnTo>
                    <a:pt x="21" y="29"/>
                  </a:lnTo>
                  <a:lnTo>
                    <a:pt x="18" y="36"/>
                  </a:lnTo>
                  <a:lnTo>
                    <a:pt x="14" y="47"/>
                  </a:lnTo>
                  <a:lnTo>
                    <a:pt x="7" y="58"/>
                  </a:lnTo>
                  <a:lnTo>
                    <a:pt x="7" y="7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3" name="Freeform 591"/>
            <p:cNvSpPr>
              <a:spLocks/>
            </p:cNvSpPr>
            <p:nvPr/>
          </p:nvSpPr>
          <p:spPr bwMode="auto">
            <a:xfrm>
              <a:off x="2919" y="2990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4" y="7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4" y="0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4" name="Freeform 592"/>
            <p:cNvSpPr>
              <a:spLocks/>
            </p:cNvSpPr>
            <p:nvPr/>
          </p:nvSpPr>
          <p:spPr bwMode="auto">
            <a:xfrm>
              <a:off x="2919" y="2900"/>
              <a:ext cx="43" cy="9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32" y="11"/>
                </a:cxn>
                <a:cxn ang="0">
                  <a:pos x="29" y="21"/>
                </a:cxn>
                <a:cxn ang="0">
                  <a:pos x="22" y="29"/>
                </a:cxn>
                <a:cxn ang="0">
                  <a:pos x="18" y="39"/>
                </a:cxn>
                <a:cxn ang="0">
                  <a:pos x="11" y="50"/>
                </a:cxn>
                <a:cxn ang="0">
                  <a:pos x="11" y="61"/>
                </a:cxn>
                <a:cxn ang="0">
                  <a:pos x="7" y="72"/>
                </a:cxn>
                <a:cxn ang="0">
                  <a:pos x="4" y="83"/>
                </a:cxn>
                <a:cxn ang="0">
                  <a:pos x="0" y="90"/>
                </a:cxn>
                <a:cxn ang="0">
                  <a:pos x="7" y="93"/>
                </a:cxn>
                <a:cxn ang="0">
                  <a:pos x="11" y="83"/>
                </a:cxn>
                <a:cxn ang="0">
                  <a:pos x="11" y="72"/>
                </a:cxn>
                <a:cxn ang="0">
                  <a:pos x="14" y="65"/>
                </a:cxn>
                <a:cxn ang="0">
                  <a:pos x="18" y="54"/>
                </a:cxn>
                <a:cxn ang="0">
                  <a:pos x="25" y="43"/>
                </a:cxn>
                <a:cxn ang="0">
                  <a:pos x="29" y="32"/>
                </a:cxn>
                <a:cxn ang="0">
                  <a:pos x="32" y="25"/>
                </a:cxn>
                <a:cxn ang="0">
                  <a:pos x="40" y="18"/>
                </a:cxn>
                <a:cxn ang="0">
                  <a:pos x="32" y="14"/>
                </a:cxn>
                <a:cxn ang="0">
                  <a:pos x="40" y="14"/>
                </a:cxn>
                <a:cxn ang="0">
                  <a:pos x="43" y="0"/>
                </a:cxn>
                <a:cxn ang="0">
                  <a:pos x="32" y="11"/>
                </a:cxn>
                <a:cxn ang="0">
                  <a:pos x="40" y="14"/>
                </a:cxn>
              </a:cxnLst>
              <a:rect l="0" t="0" r="r" b="b"/>
              <a:pathLst>
                <a:path w="43" h="93">
                  <a:moveTo>
                    <a:pt x="40" y="14"/>
                  </a:moveTo>
                  <a:lnTo>
                    <a:pt x="32" y="11"/>
                  </a:lnTo>
                  <a:lnTo>
                    <a:pt x="29" y="21"/>
                  </a:lnTo>
                  <a:lnTo>
                    <a:pt x="22" y="29"/>
                  </a:lnTo>
                  <a:lnTo>
                    <a:pt x="18" y="39"/>
                  </a:lnTo>
                  <a:lnTo>
                    <a:pt x="11" y="50"/>
                  </a:lnTo>
                  <a:lnTo>
                    <a:pt x="11" y="61"/>
                  </a:lnTo>
                  <a:lnTo>
                    <a:pt x="7" y="72"/>
                  </a:lnTo>
                  <a:lnTo>
                    <a:pt x="4" y="83"/>
                  </a:lnTo>
                  <a:lnTo>
                    <a:pt x="0" y="90"/>
                  </a:lnTo>
                  <a:lnTo>
                    <a:pt x="7" y="93"/>
                  </a:lnTo>
                  <a:lnTo>
                    <a:pt x="11" y="83"/>
                  </a:lnTo>
                  <a:lnTo>
                    <a:pt x="11" y="72"/>
                  </a:lnTo>
                  <a:lnTo>
                    <a:pt x="14" y="65"/>
                  </a:lnTo>
                  <a:lnTo>
                    <a:pt x="18" y="54"/>
                  </a:lnTo>
                  <a:lnTo>
                    <a:pt x="25" y="43"/>
                  </a:lnTo>
                  <a:lnTo>
                    <a:pt x="29" y="32"/>
                  </a:lnTo>
                  <a:lnTo>
                    <a:pt x="32" y="25"/>
                  </a:lnTo>
                  <a:lnTo>
                    <a:pt x="40" y="18"/>
                  </a:lnTo>
                  <a:lnTo>
                    <a:pt x="32" y="14"/>
                  </a:lnTo>
                  <a:lnTo>
                    <a:pt x="40" y="14"/>
                  </a:lnTo>
                  <a:lnTo>
                    <a:pt x="43" y="0"/>
                  </a:lnTo>
                  <a:lnTo>
                    <a:pt x="32" y="11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5" name="Freeform 593"/>
            <p:cNvSpPr>
              <a:spLocks/>
            </p:cNvSpPr>
            <p:nvPr/>
          </p:nvSpPr>
          <p:spPr bwMode="auto">
            <a:xfrm>
              <a:off x="2926" y="2914"/>
              <a:ext cx="33" cy="83"/>
            </a:xfrm>
            <a:custGeom>
              <a:avLst/>
              <a:gdLst/>
              <a:ahLst/>
              <a:cxnLst>
                <a:cxn ang="0">
                  <a:pos x="4" y="83"/>
                </a:cxn>
                <a:cxn ang="0">
                  <a:pos x="4" y="79"/>
                </a:cxn>
                <a:cxn ang="0">
                  <a:pos x="7" y="69"/>
                </a:cxn>
                <a:cxn ang="0">
                  <a:pos x="7" y="58"/>
                </a:cxn>
                <a:cxn ang="0">
                  <a:pos x="15" y="47"/>
                </a:cxn>
                <a:cxn ang="0">
                  <a:pos x="18" y="36"/>
                </a:cxn>
                <a:cxn ang="0">
                  <a:pos x="22" y="29"/>
                </a:cxn>
                <a:cxn ang="0">
                  <a:pos x="25" y="18"/>
                </a:cxn>
                <a:cxn ang="0">
                  <a:pos x="29" y="11"/>
                </a:cxn>
                <a:cxn ang="0">
                  <a:pos x="33" y="0"/>
                </a:cxn>
                <a:cxn ang="0">
                  <a:pos x="25" y="0"/>
                </a:cxn>
                <a:cxn ang="0">
                  <a:pos x="22" y="7"/>
                </a:cxn>
                <a:cxn ang="0">
                  <a:pos x="22" y="18"/>
                </a:cxn>
                <a:cxn ang="0">
                  <a:pos x="15" y="25"/>
                </a:cxn>
                <a:cxn ang="0">
                  <a:pos x="11" y="36"/>
                </a:cxn>
                <a:cxn ang="0">
                  <a:pos x="4" y="43"/>
                </a:cxn>
                <a:cxn ang="0">
                  <a:pos x="4" y="54"/>
                </a:cxn>
                <a:cxn ang="0">
                  <a:pos x="0" y="69"/>
                </a:cxn>
                <a:cxn ang="0">
                  <a:pos x="0" y="79"/>
                </a:cxn>
                <a:cxn ang="0">
                  <a:pos x="4" y="76"/>
                </a:cxn>
                <a:cxn ang="0">
                  <a:pos x="4" y="83"/>
                </a:cxn>
                <a:cxn ang="0">
                  <a:pos x="7" y="83"/>
                </a:cxn>
                <a:cxn ang="0">
                  <a:pos x="4" y="79"/>
                </a:cxn>
                <a:cxn ang="0">
                  <a:pos x="4" y="83"/>
                </a:cxn>
              </a:cxnLst>
              <a:rect l="0" t="0" r="r" b="b"/>
              <a:pathLst>
                <a:path w="33" h="83">
                  <a:moveTo>
                    <a:pt x="4" y="83"/>
                  </a:moveTo>
                  <a:lnTo>
                    <a:pt x="4" y="79"/>
                  </a:lnTo>
                  <a:lnTo>
                    <a:pt x="7" y="69"/>
                  </a:lnTo>
                  <a:lnTo>
                    <a:pt x="7" y="58"/>
                  </a:lnTo>
                  <a:lnTo>
                    <a:pt x="15" y="47"/>
                  </a:lnTo>
                  <a:lnTo>
                    <a:pt x="18" y="36"/>
                  </a:lnTo>
                  <a:lnTo>
                    <a:pt x="22" y="29"/>
                  </a:lnTo>
                  <a:lnTo>
                    <a:pt x="25" y="18"/>
                  </a:lnTo>
                  <a:lnTo>
                    <a:pt x="29" y="11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2" y="7"/>
                  </a:lnTo>
                  <a:lnTo>
                    <a:pt x="22" y="18"/>
                  </a:lnTo>
                  <a:lnTo>
                    <a:pt x="15" y="25"/>
                  </a:lnTo>
                  <a:lnTo>
                    <a:pt x="11" y="36"/>
                  </a:lnTo>
                  <a:lnTo>
                    <a:pt x="4" y="43"/>
                  </a:lnTo>
                  <a:lnTo>
                    <a:pt x="4" y="54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4" y="76"/>
                  </a:lnTo>
                  <a:lnTo>
                    <a:pt x="4" y="83"/>
                  </a:lnTo>
                  <a:lnTo>
                    <a:pt x="7" y="83"/>
                  </a:lnTo>
                  <a:lnTo>
                    <a:pt x="4" y="79"/>
                  </a:lnTo>
                  <a:lnTo>
                    <a:pt x="4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6" name="Freeform 594"/>
            <p:cNvSpPr>
              <a:spLocks/>
            </p:cNvSpPr>
            <p:nvPr/>
          </p:nvSpPr>
          <p:spPr bwMode="auto">
            <a:xfrm>
              <a:off x="2844" y="2997"/>
              <a:ext cx="10" cy="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7" name="Freeform 595"/>
            <p:cNvSpPr>
              <a:spLocks/>
            </p:cNvSpPr>
            <p:nvPr/>
          </p:nvSpPr>
          <p:spPr bwMode="auto">
            <a:xfrm>
              <a:off x="2826" y="2993"/>
              <a:ext cx="28" cy="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8"/>
                </a:cxn>
                <a:cxn ang="0">
                  <a:pos x="28" y="8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8" y="8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18" y="8"/>
                </a:cxn>
                <a:cxn ang="0">
                  <a:pos x="18" y="0"/>
                </a:cxn>
              </a:cxnLst>
              <a:rect l="0" t="0" r="r" b="b"/>
              <a:pathLst>
                <a:path w="28" h="8">
                  <a:moveTo>
                    <a:pt x="18" y="0"/>
                  </a:moveTo>
                  <a:lnTo>
                    <a:pt x="18" y="8"/>
                  </a:lnTo>
                  <a:lnTo>
                    <a:pt x="28" y="8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8" y="0"/>
                  </a:lnTo>
                  <a:lnTo>
                    <a:pt x="0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948" name="Freeform 596"/>
            <p:cNvSpPr>
              <a:spLocks/>
            </p:cNvSpPr>
            <p:nvPr/>
          </p:nvSpPr>
          <p:spPr bwMode="auto">
            <a:xfrm>
              <a:off x="2844" y="2990"/>
              <a:ext cx="21" cy="11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10" y="3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7" y="3"/>
                </a:cxn>
                <a:cxn ang="0">
                  <a:pos x="10" y="11"/>
                </a:cxn>
                <a:cxn ang="0">
                  <a:pos x="21" y="7"/>
                </a:cxn>
                <a:cxn ang="0">
                  <a:pos x="10" y="3"/>
                </a:cxn>
                <a:cxn ang="0">
                  <a:pos x="10" y="11"/>
                </a:cxn>
              </a:cxnLst>
              <a:rect l="0" t="0" r="r" b="b"/>
              <a:pathLst>
                <a:path w="21" h="11">
                  <a:moveTo>
                    <a:pt x="10" y="11"/>
                  </a:moveTo>
                  <a:lnTo>
                    <a:pt x="10" y="3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7" y="3"/>
                  </a:lnTo>
                  <a:lnTo>
                    <a:pt x="10" y="11"/>
                  </a:lnTo>
                  <a:lnTo>
                    <a:pt x="21" y="7"/>
                  </a:lnTo>
                  <a:lnTo>
                    <a:pt x="10" y="3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950" name="Text Box 598"/>
          <p:cNvSpPr txBox="1">
            <a:spLocks noChangeArrowheads="1"/>
          </p:cNvSpPr>
          <p:nvPr/>
        </p:nvSpPr>
        <p:spPr bwMode="auto">
          <a:xfrm>
            <a:off x="0" y="0"/>
            <a:ext cx="9677400" cy="230832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4800" i="1" u="sng" dirty="0">
                <a:solidFill>
                  <a:schemeClr val="tx2"/>
                </a:solidFill>
                <a:latin typeface="Comic Sans MS" pitchFamily="66" charset="0"/>
              </a:rPr>
              <a:t>Present-tense</a:t>
            </a:r>
            <a:r>
              <a:rPr lang="en-US" sz="4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Comic Sans MS" pitchFamily="66" charset="0"/>
              </a:rPr>
              <a:t> may</a:t>
            </a:r>
            <a:endParaRPr lang="en-US" sz="4800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4800" dirty="0">
                <a:solidFill>
                  <a:schemeClr val="tx2"/>
                </a:solidFill>
                <a:latin typeface="Comic Sans MS" pitchFamily="66" charset="0"/>
              </a:rPr>
              <a:t>convey </a:t>
            </a:r>
            <a:r>
              <a:rPr lang="en-US" sz="4800" i="1" u="sng" dirty="0">
                <a:solidFill>
                  <a:schemeClr val="tx2"/>
                </a:solidFill>
                <a:latin typeface="Comic Sans MS" pitchFamily="66" charset="0"/>
              </a:rPr>
              <a:t>three different ideas</a:t>
            </a:r>
            <a:r>
              <a:rPr lang="en-US" sz="4800" dirty="0">
                <a:solidFill>
                  <a:schemeClr val="tx2"/>
                </a:solidFill>
                <a:latin typeface="Comic Sans MS" pitchFamily="66" charset="0"/>
              </a:rPr>
              <a:t> in English:</a:t>
            </a:r>
          </a:p>
        </p:txBody>
      </p:sp>
      <p:sp>
        <p:nvSpPr>
          <p:cNvPr id="100951" name="Text Box 599"/>
          <p:cNvSpPr txBox="1">
            <a:spLocks noChangeArrowheads="1"/>
          </p:cNvSpPr>
          <p:nvPr/>
        </p:nvSpPr>
        <p:spPr bwMode="auto">
          <a:xfrm>
            <a:off x="3467100" y="2286000"/>
            <a:ext cx="3214688" cy="5794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FFFF"/>
                </a:solidFill>
                <a:latin typeface="Comic Sans MS" pitchFamily="66" charset="0"/>
              </a:rPr>
              <a:t>Estudio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Comic Sans MS" pitchFamily="66" charset="0"/>
              </a:rPr>
              <a:t>español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00952" name="Text Box 600"/>
          <p:cNvSpPr txBox="1">
            <a:spLocks noChangeArrowheads="1"/>
          </p:cNvSpPr>
          <p:nvPr/>
        </p:nvSpPr>
        <p:spPr bwMode="auto">
          <a:xfrm>
            <a:off x="2667000" y="2316163"/>
            <a:ext cx="908050" cy="5794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(</a:t>
            </a:r>
            <a:r>
              <a:rPr lang="en-US" sz="3200" dirty="0" err="1">
                <a:solidFill>
                  <a:srgbClr val="FFFFFF"/>
                </a:solidFill>
                <a:latin typeface="Comic Sans MS" pitchFamily="66" charset="0"/>
              </a:rPr>
              <a:t>yo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00953" name="Text Box 601"/>
          <p:cNvSpPr txBox="1">
            <a:spLocks noChangeArrowheads="1"/>
          </p:cNvSpPr>
          <p:nvPr/>
        </p:nvSpPr>
        <p:spPr bwMode="auto">
          <a:xfrm>
            <a:off x="2374900" y="3563938"/>
            <a:ext cx="4414838" cy="22272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  I study Spanish.</a:t>
            </a: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  I do study Spanish.</a:t>
            </a: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endParaRPr lang="en-US" sz="2800">
              <a:solidFill>
                <a:schemeClr val="tx2"/>
              </a:solidFill>
              <a:latin typeface="Comic Sans MS" pitchFamily="66" charset="0"/>
            </a:endParaRPr>
          </a:p>
          <a:p>
            <a:pPr algn="ctr">
              <a:buClr>
                <a:srgbClr val="FFFFFF"/>
              </a:buClr>
              <a:buFont typeface="Wingdings" pitchFamily="2" charset="2"/>
              <a:buChar char="ü"/>
            </a:pPr>
            <a:r>
              <a:rPr lang="en-US" sz="2800">
                <a:solidFill>
                  <a:schemeClr val="tx2"/>
                </a:solidFill>
                <a:latin typeface="Comic Sans MS" pitchFamily="66" charset="0"/>
              </a:rPr>
              <a:t>  I am studying Spanish.</a:t>
            </a:r>
          </a:p>
        </p:txBody>
      </p:sp>
      <p:sp>
        <p:nvSpPr>
          <p:cNvPr id="100954" name="Text Box 602"/>
          <p:cNvSpPr txBox="1">
            <a:spLocks noChangeArrowheads="1"/>
          </p:cNvSpPr>
          <p:nvPr/>
        </p:nvSpPr>
        <p:spPr bwMode="auto">
          <a:xfrm>
            <a:off x="3706813" y="3927475"/>
            <a:ext cx="2236787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simple statement</a:t>
            </a:r>
          </a:p>
        </p:txBody>
      </p:sp>
      <p:sp>
        <p:nvSpPr>
          <p:cNvPr id="100957" name="Text Box 605"/>
          <p:cNvSpPr txBox="1">
            <a:spLocks noChangeArrowheads="1"/>
          </p:cNvSpPr>
          <p:nvPr/>
        </p:nvSpPr>
        <p:spPr bwMode="auto">
          <a:xfrm>
            <a:off x="4191000" y="4800600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emphasis</a:t>
            </a:r>
          </a:p>
        </p:txBody>
      </p:sp>
      <p:sp>
        <p:nvSpPr>
          <p:cNvPr id="100958" name="Text Box 606"/>
          <p:cNvSpPr txBox="1">
            <a:spLocks noChangeArrowheads="1"/>
          </p:cNvSpPr>
          <p:nvPr/>
        </p:nvSpPr>
        <p:spPr bwMode="auto">
          <a:xfrm>
            <a:off x="3746500" y="5638800"/>
            <a:ext cx="1882247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current action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50" grpId="0" autoUpdateAnimBg="0"/>
      <p:bldP spid="100951" grpId="0" autoUpdateAnimBg="0"/>
      <p:bldP spid="100952" grpId="0" autoUpdateAnimBg="0"/>
      <p:bldP spid="100953" grpId="0" build="p" autoUpdateAnimBg="0"/>
      <p:bldP spid="100954" grpId="0" autoUpdateAnimBg="0"/>
      <p:bldP spid="100957" grpId="0" autoUpdateAnimBg="0"/>
      <p:bldP spid="1009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3C99-6C16-4A13-97DD-C3FD45E7B730}" type="slidenum">
              <a:rPr lang="en-US"/>
              <a:pPr/>
              <a:t>9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34400" cy="1143000"/>
          </a:xfrm>
        </p:spPr>
        <p:txBody>
          <a:bodyPr/>
          <a:lstStyle/>
          <a:p>
            <a:r>
              <a:rPr lang="en-US" sz="4800">
                <a:latin typeface="Comic Sans MS" pitchFamily="66" charset="0"/>
              </a:rPr>
              <a:t>¿Cuáles son las formas de…?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6248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latin typeface="Comic Sans MS" pitchFamily="66" charset="0"/>
              </a:rPr>
              <a:t>Practicar</a:t>
            </a:r>
            <a:r>
              <a:rPr lang="en-US" b="1" dirty="0">
                <a:latin typeface="Comic Sans MS" pitchFamily="66" charset="0"/>
              </a:rPr>
              <a:t>	-   to practice</a:t>
            </a:r>
          </a:p>
          <a:p>
            <a:pPr>
              <a:lnSpc>
                <a:spcPct val="90000"/>
              </a:lnSpc>
            </a:pP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Comic Sans MS" pitchFamily="66" charset="0"/>
              </a:rPr>
              <a:t>Trabajar</a:t>
            </a:r>
            <a:r>
              <a:rPr lang="en-US" b="1" dirty="0">
                <a:latin typeface="Comic Sans MS" pitchFamily="66" charset="0"/>
              </a:rPr>
              <a:t>	-   to work</a:t>
            </a:r>
          </a:p>
          <a:p>
            <a:pPr>
              <a:lnSpc>
                <a:spcPct val="90000"/>
              </a:lnSpc>
              <a:buNone/>
            </a:pP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zoom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391</Words>
  <Application>Microsoft Office PowerPoint</Application>
  <PresentationFormat>On-screen Show (4:3)</PresentationFormat>
  <Paragraphs>286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Wingdings</vt:lpstr>
      <vt:lpstr>Office Theme</vt:lpstr>
      <vt:lpstr>Los Verbos Regulares </vt:lpstr>
      <vt:lpstr>Every INFINITVE verb has 2 parts: HABLAR</vt:lpstr>
      <vt:lpstr>Los Pronombres Personales</vt:lpstr>
      <vt:lpstr>To form the present tense:</vt:lpstr>
      <vt:lpstr>PowerPoint Presentation</vt:lpstr>
      <vt:lpstr>PowerPoint Presentation</vt:lpstr>
      <vt:lpstr>PowerPoint Presentation</vt:lpstr>
      <vt:lpstr>PowerPoint Presentation</vt:lpstr>
      <vt:lpstr>¿Cuáles son las formas de…?</vt:lpstr>
      <vt:lpstr>PowerPoint Presentation</vt:lpstr>
      <vt:lpstr>PowerPoint Presentation</vt:lpstr>
      <vt:lpstr>¿Cuál es la forma correcta?</vt:lpstr>
      <vt:lpstr>PowerPoint Presentation</vt:lpstr>
      <vt:lpstr>PowerPoint Presentation</vt:lpstr>
      <vt:lpstr>PowerPoint Presentation</vt:lpstr>
      <vt:lpstr>PowerPoint Presentation</vt:lpstr>
      <vt:lpstr>El fin… (Terminamos…)</vt:lpstr>
    </vt:vector>
  </TitlesOfParts>
  <Company>Rhode Island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CONJUGATION CHALLENGE </dc:title>
  <dc:creator>RI Teacher</dc:creator>
  <cp:lastModifiedBy>Laura Koebel</cp:lastModifiedBy>
  <cp:revision>113</cp:revision>
  <dcterms:created xsi:type="dcterms:W3CDTF">1999-07-12T13:11:18Z</dcterms:created>
  <dcterms:modified xsi:type="dcterms:W3CDTF">2016-11-02T14:27:29Z</dcterms:modified>
</cp:coreProperties>
</file>